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5" r:id="rId4"/>
    <p:sldId id="268" r:id="rId5"/>
    <p:sldId id="271" r:id="rId6"/>
    <p:sldId id="262" r:id="rId7"/>
    <p:sldId id="269" r:id="rId8"/>
    <p:sldId id="270" r:id="rId9"/>
    <p:sldId id="257" r:id="rId10"/>
    <p:sldId id="274" r:id="rId11"/>
    <p:sldId id="263" r:id="rId12"/>
    <p:sldId id="278" r:id="rId13"/>
    <p:sldId id="277" r:id="rId14"/>
    <p:sldId id="276" r:id="rId15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924" y="60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2733"/>
            <a:ext cx="12190413" cy="6854123"/>
          </a:xfrm>
          <a:prstGeom prst="frame">
            <a:avLst>
              <a:gd name="adj1" fmla="val 215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9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gif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3042" y="0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1 класс УМК «Школа России»</a:t>
            </a:r>
            <a:endParaRPr lang="ru-RU" sz="3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Управляющая кнопка: документ 4">
            <a:hlinkClick r:id="" action="ppaction://noaction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66050" y="1269554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«Что вокруг нас может быть опасным?»</a:t>
            </a:r>
            <a:endParaRPr lang="ru-RU" sz="54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622" y="2277666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237067" y="2362845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10919742" y="6022082"/>
            <a:ext cx="864096" cy="57606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3070870" y="3150799"/>
            <a:ext cx="6189837" cy="1775794"/>
            <a:chOff x="3070870" y="3150799"/>
            <a:chExt cx="6189837" cy="1775794"/>
          </a:xfrm>
        </p:grpSpPr>
        <p:pic>
          <p:nvPicPr>
            <p:cNvPr id="1026" name="Picture 2" descr="http://tnu.podelise.ru/pars_docs/refs/266/265227/265227_html_mf91ddc2.png"/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0870" y="3174502"/>
              <a:ext cx="2016224" cy="1752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www.bewegende-plaatjes.net/galerij/plaatjes/techniek/strijkijzer/images/flatiron7.gif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8688" y="3150799"/>
              <a:ext cx="2312019" cy="17340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www.pavlovo.org/adv_img/1449654170-s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7094" y="3255806"/>
              <a:ext cx="1881162" cy="1254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1992849" y="5007897"/>
            <a:ext cx="8533289" cy="1753006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Бородиневская</a:t>
            </a:r>
            <a:r>
              <a:rPr lang="ru-RU" dirty="0" smtClean="0">
                <a:solidFill>
                  <a:schemeClr val="tx1"/>
                </a:solidFill>
              </a:rPr>
              <a:t> Анна Евгеньевна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начальных классов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Гимназии №363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носка-облако 13"/>
          <p:cNvSpPr/>
          <p:nvPr/>
        </p:nvSpPr>
        <p:spPr>
          <a:xfrm>
            <a:off x="2023240" y="214340"/>
            <a:ext cx="3643338" cy="1714910"/>
          </a:xfrm>
          <a:prstGeom prst="cloudCallout">
            <a:avLst>
              <a:gd name="adj1" fmla="val -65218"/>
              <a:gd name="adj2" fmla="val -15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809454" y="214341"/>
            <a:ext cx="3643338" cy="1599358"/>
          </a:xfrm>
          <a:prstGeom prst="cloudCallout">
            <a:avLst>
              <a:gd name="adj1" fmla="val 65291"/>
              <a:gd name="adj2" fmla="val 765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10063502" y="144435"/>
            <a:ext cx="1899802" cy="2561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91338" y="357249"/>
            <a:ext cx="2073830" cy="27599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193232" y="477466"/>
            <a:ext cx="3116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Смотрите, какая у меня красивая штучка!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0472" y="2109797"/>
            <a:ext cx="37605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Если спички в руки взял. Сразу ты опасным стал . Ведь огонь, что в них живёт- много бед он принесёт.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9694" y="2061642"/>
            <a:ext cx="37444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Поиграли мы немножко, Отдохнули как могли .Спички, что принёс Серёжка. Новый дом дотла сожгли.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51390" y="2232259"/>
            <a:ext cx="36940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Мы вчера ходили в лес, Ну а ночью он исчез . Так от нашего костра целый лес </a:t>
            </a:r>
            <a:r>
              <a:rPr lang="ru-RU" sz="2400" b="1" smtClean="0">
                <a:latin typeface="Comic Sans MS" pitchFamily="66" charset="0"/>
              </a:rPr>
              <a:t>сгорел дотла.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76802" y="4395869"/>
            <a:ext cx="2269146" cy="2257043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72744" y="4365809"/>
            <a:ext cx="2411471" cy="2253653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11638" y="4330615"/>
            <a:ext cx="2408104" cy="2267531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6178480" y="333450"/>
            <a:ext cx="2917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Вопросик! Это же горящая спичка!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2050" name="Picture 2" descr="http://zerkalov.org.ua/files/118f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85984">
            <a:off x="1191071" y="413843"/>
            <a:ext cx="933450" cy="120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13403" y="34431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002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3" grpId="0"/>
      <p:bldP spid="15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4" t="26749" r="18917" b="56199"/>
          <a:stretch/>
        </p:blipFill>
        <p:spPr bwMode="auto">
          <a:xfrm>
            <a:off x="1486694" y="1197546"/>
            <a:ext cx="8671734" cy="1951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4" t="46064" r="18917" b="36626"/>
          <a:stretch/>
        </p:blipFill>
        <p:spPr bwMode="auto">
          <a:xfrm>
            <a:off x="1486694" y="3573810"/>
            <a:ext cx="8671734" cy="19810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54646" y="333450"/>
            <a:ext cx="10009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Какой предмет в каждом ряду лишний?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43278" y="1917626"/>
            <a:ext cx="1872208" cy="123143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367014" y="3717826"/>
            <a:ext cx="1872208" cy="16561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781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8620239" y="3204639"/>
            <a:ext cx="2493504" cy="3362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823" y="3061863"/>
            <a:ext cx="2730801" cy="3635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nadasuge.ru/system/nodes/teaser_image_verticals/000/006/923/original/%D1%81%D0%B2%D0%B5%D1%82%D0%BE%D1%84%D0%BE%D1%80_result.png?146046341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439022" y="3066141"/>
            <a:ext cx="1983210" cy="351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1732746" y="1895883"/>
            <a:ext cx="3066316" cy="1405427"/>
          </a:xfrm>
          <a:prstGeom prst="cloudCallout">
            <a:avLst>
              <a:gd name="adj1" fmla="val -42234"/>
              <a:gd name="adj2" fmla="val 8016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79866" y="2053070"/>
            <a:ext cx="2459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Что такое светофор?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>
            <a:off x="5303118" y="189434"/>
            <a:ext cx="6624736" cy="3111875"/>
          </a:xfrm>
          <a:prstGeom prst="cloudCallout">
            <a:avLst>
              <a:gd name="adj1" fmla="val 3033"/>
              <a:gd name="adj2" fmla="val 8070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447134" y="549474"/>
            <a:ext cx="62646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Светофор- это устройство, которое своими световыми сигналами запрещает или разрешает движение транспорта</a:t>
            </a:r>
          </a:p>
          <a:p>
            <a:pPr algn="ctr"/>
            <a:r>
              <a:rPr lang="ru-RU" sz="2800" b="1" dirty="0" smtClean="0">
                <a:latin typeface="Comic Sans MS" pitchFamily="66" charset="0"/>
              </a:rPr>
              <a:t> и пешеходов.</a:t>
            </a:r>
            <a:endParaRPr lang="ru-RU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3881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носка-облако 13"/>
          <p:cNvSpPr/>
          <p:nvPr/>
        </p:nvSpPr>
        <p:spPr>
          <a:xfrm>
            <a:off x="2000813" y="4149874"/>
            <a:ext cx="3643338" cy="2191931"/>
          </a:xfrm>
          <a:prstGeom prst="cloudCallout">
            <a:avLst>
              <a:gd name="adj1" fmla="val -49247"/>
              <a:gd name="adj2" fmla="val -2658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402609"/>
            <a:ext cx="2422798" cy="322436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Выноска-облако 5"/>
          <p:cNvSpPr/>
          <p:nvPr/>
        </p:nvSpPr>
        <p:spPr>
          <a:xfrm>
            <a:off x="5639032" y="4191361"/>
            <a:ext cx="3429024" cy="1714909"/>
          </a:xfrm>
          <a:prstGeom prst="cloudCallout">
            <a:avLst>
              <a:gd name="adj1" fmla="val 65291"/>
              <a:gd name="adj2" fmla="val 765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035312" y="3726019"/>
            <a:ext cx="2227357" cy="300321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206774" y="4380208"/>
            <a:ext cx="31026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Ребята, а вы знаете какие бывают светофоры?</a:t>
            </a:r>
            <a:br>
              <a:rPr lang="ru-RU" sz="2800" b="1" dirty="0" smtClean="0">
                <a:latin typeface="Comic Sans MS" pitchFamily="66" charset="0"/>
              </a:rPr>
            </a:b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95818" y="3664263"/>
            <a:ext cx="3000396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транспортный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09586" y="3626533"/>
            <a:ext cx="2857520" cy="523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</a:rPr>
              <a:t>пешеходный</a:t>
            </a:r>
            <a:endParaRPr lang="ru-RU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59624" y="214340"/>
            <a:ext cx="2015141" cy="344992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78088" y="261442"/>
            <a:ext cx="3102287" cy="325870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5996222" y="4349055"/>
            <a:ext cx="29421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Чтобы узнать- нажмите на картинку.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082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t.tomsk.ru/wp-content/uploads/2016/09/svetofor-240x160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6694" y="822726"/>
            <a:ext cx="1731978" cy="368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1264" y="4471983"/>
            <a:ext cx="35283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Если свет </a:t>
            </a:r>
            <a:r>
              <a:rPr lang="ru-RU" sz="2800" b="1" dirty="0" err="1" smtClean="0">
                <a:latin typeface="Comic Sans MS" pitchFamily="66" charset="0"/>
              </a:rPr>
              <a:t>зажёгся</a:t>
            </a:r>
            <a:r>
              <a:rPr lang="ru-RU" sz="2800" b="1" dirty="0" smtClean="0">
                <a:latin typeface="Comic Sans MS" pitchFamily="66" charset="0"/>
              </a:rPr>
              <a:t> </a:t>
            </a:r>
            <a:r>
              <a:rPr lang="ru-RU" sz="2800" b="1" dirty="0">
                <a:latin typeface="Comic Sans MS" pitchFamily="66" charset="0"/>
              </a:rPr>
              <a:t>красный, </a:t>
            </a:r>
            <a:br>
              <a:rPr lang="ru-RU" sz="2800" b="1" dirty="0">
                <a:latin typeface="Comic Sans MS" pitchFamily="66" charset="0"/>
              </a:rPr>
            </a:br>
            <a:r>
              <a:rPr lang="ru-RU" sz="2800" b="1" dirty="0">
                <a:latin typeface="Comic Sans MS" pitchFamily="66" charset="0"/>
              </a:rPr>
              <a:t>Значит, двигаться опасно. </a:t>
            </a:r>
          </a:p>
        </p:txBody>
      </p:sp>
      <p:pic>
        <p:nvPicPr>
          <p:cNvPr id="6" name="Picture 2" descr="http://gt.tomsk.ru/wp-content/uploads/2016/09/svetofor-240x16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0207" y="848925"/>
            <a:ext cx="2046425" cy="366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gt.tomsk.ru/wp-content/uploads/2016/09/svetofor-240x160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3824" y="821630"/>
            <a:ext cx="1880177" cy="368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99462" y="4471983"/>
            <a:ext cx="34563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Свет </a:t>
            </a:r>
            <a:r>
              <a:rPr lang="ru-RU" sz="2800" b="1" dirty="0" smtClean="0">
                <a:latin typeface="Comic Sans MS" pitchFamily="66" charset="0"/>
              </a:rPr>
              <a:t>зелёный </a:t>
            </a:r>
            <a:r>
              <a:rPr lang="ru-RU" sz="2800" b="1" dirty="0">
                <a:latin typeface="Comic Sans MS" pitchFamily="66" charset="0"/>
              </a:rPr>
              <a:t>говорит: </a:t>
            </a:r>
            <a:br>
              <a:rPr lang="ru-RU" sz="2800" b="1" dirty="0">
                <a:latin typeface="Comic Sans MS" pitchFamily="66" charset="0"/>
              </a:rPr>
            </a:br>
            <a:r>
              <a:rPr lang="ru-RU" sz="2800" b="1" dirty="0">
                <a:latin typeface="Comic Sans MS" pitchFamily="66" charset="0"/>
              </a:rPr>
              <a:t>«Проходите, путь открыт!»</a:t>
            </a:r>
            <a:r>
              <a:rPr lang="ru-RU" sz="2400" dirty="0"/>
              <a:t>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90860" y="4471983"/>
            <a:ext cx="38392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Жёлтый </a:t>
            </a:r>
            <a:r>
              <a:rPr lang="ru-RU" sz="2800" b="1" dirty="0">
                <a:latin typeface="Comic Sans MS" pitchFamily="66" charset="0"/>
              </a:rPr>
              <a:t>свет — предупрежденье: </a:t>
            </a:r>
            <a:br>
              <a:rPr lang="ru-RU" sz="2800" b="1" dirty="0">
                <a:latin typeface="Comic Sans MS" pitchFamily="66" charset="0"/>
              </a:rPr>
            </a:br>
            <a:r>
              <a:rPr lang="ru-RU" sz="2800" b="1" dirty="0">
                <a:latin typeface="Comic Sans MS" pitchFamily="66" charset="0"/>
              </a:rPr>
              <a:t>Жди сигнала для движенья.</a:t>
            </a:r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013403" y="6094090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54646" y="117426"/>
            <a:ext cx="100091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omic Sans MS" pitchFamily="66" charset="0"/>
              </a:rPr>
              <a:t>Сигналы светофора</a:t>
            </a:r>
            <a:endParaRPr lang="ru-RU" sz="32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06023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0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215067"/>
            <a:ext cx="3286148" cy="437436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10"/>
          <p:cNvGrpSpPr/>
          <p:nvPr/>
        </p:nvGrpSpPr>
        <p:grpSpPr>
          <a:xfrm>
            <a:off x="3166248" y="1000339"/>
            <a:ext cx="5429288" cy="2858182"/>
            <a:chOff x="3166248" y="1000108"/>
            <a:chExt cx="5429288" cy="2857520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1000108"/>
              <a:ext cx="5429288" cy="2857520"/>
            </a:xfrm>
            <a:prstGeom prst="cloudCallout">
              <a:avLst>
                <a:gd name="adj1" fmla="val -66008"/>
                <a:gd name="adj2" fmla="val 29514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18942" y="1470717"/>
              <a:ext cx="4500594" cy="2246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Ребята, помогите мне отгадать загадки, которые приготовила Мудрая Черепаха.</a:t>
              </a:r>
            </a:p>
            <a:p>
              <a:pPr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 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049716" y="2776185"/>
            <a:ext cx="2901863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Группа 12"/>
          <p:cNvGrpSpPr/>
          <p:nvPr/>
        </p:nvGrpSpPr>
        <p:grpSpPr>
          <a:xfrm flipH="1">
            <a:off x="1666050" y="549475"/>
            <a:ext cx="7525500" cy="3297246"/>
            <a:chOff x="4334577" y="-1622427"/>
            <a:chExt cx="7353593" cy="2840707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4334577" y="-1622427"/>
              <a:ext cx="7353593" cy="2840707"/>
            </a:xfrm>
            <a:prstGeom prst="cloudCallout">
              <a:avLst>
                <a:gd name="adj1" fmla="val -50199"/>
                <a:gd name="adj2" fmla="val 57191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84387" y="-1436315"/>
              <a:ext cx="5382869" cy="2306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Comic Sans MS" pitchFamily="66" charset="0"/>
                </a:rPr>
                <a:t>Не просто отгадать загадки , а ещё подумать над тем, чем опасны могут быть  обычные вещи, которые вы видите каждый день у себя в доме.</a:t>
              </a:r>
              <a:endPara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09256" y="6145067"/>
            <a:ext cx="3857652" cy="461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0919742" y="307797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44958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 rot="5400000">
            <a:off x="11340192" y="537271"/>
            <a:ext cx="792088" cy="38444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6574" y="478718"/>
            <a:ext cx="3355325" cy="28070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6574" y="477466"/>
            <a:ext cx="3372779" cy="28790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Всех на свете обшивает,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Что сошьёт- не надевает.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6574" y="477466"/>
            <a:ext cx="3372779" cy="2893044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95006" y="477466"/>
            <a:ext cx="3355325" cy="28323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95006" y="473382"/>
            <a:ext cx="3372779" cy="28844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Две стройные сестрицы в руках у мастерицы . Весь день ныряли в петельки. И вот он- шарф для Петеньки.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95006" y="478719"/>
            <a:ext cx="3372779" cy="2879067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111431" y="477466"/>
            <a:ext cx="3355325" cy="28790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111430" y="490300"/>
            <a:ext cx="3372779" cy="2867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Если хорошо заточен, Всё легко он режет очень- Хлеб, картошку, свёклу, мясо,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Рыбу, яблоки и масло.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111430" y="477466"/>
            <a:ext cx="3372779" cy="2893044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06574" y="3611067"/>
            <a:ext cx="3355325" cy="28323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06574" y="3573810"/>
            <a:ext cx="3372779" cy="28803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Два конца, два кольца,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А посередине гвоздик.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06574" y="3558990"/>
            <a:ext cx="3372779" cy="2895140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295006" y="3611066"/>
            <a:ext cx="3355325" cy="283232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95006" y="3569726"/>
            <a:ext cx="3372779" cy="28844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Спят смирно дочки в фанерном </a:t>
            </a:r>
            <a:r>
              <a:rPr lang="ru-RU" sz="2800" dirty="0" err="1" smtClean="0">
                <a:solidFill>
                  <a:schemeClr val="tx1"/>
                </a:solidFill>
                <a:latin typeface="Comic Sans MS" pitchFamily="66" charset="0"/>
              </a:rPr>
              <a:t>домочке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У сонь и </a:t>
            </a:r>
            <a:r>
              <a:rPr lang="ru-RU" sz="2800" dirty="0" err="1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тихонь</a:t>
            </a: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 в головках огонь.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95006" y="3573810"/>
            <a:ext cx="3372779" cy="2857883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8111431" y="3573810"/>
            <a:ext cx="3355325" cy="28803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111430" y="3573810"/>
            <a:ext cx="3372779" cy="28674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Пройдусь слегка горячим я,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И гладкой станет простыня.</a:t>
            </a:r>
            <a:endParaRPr lang="ru-RU" sz="2800" dirty="0">
              <a:solidFill>
                <a:schemeClr val="tx1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8111430" y="3573810"/>
            <a:ext cx="3372779" cy="2923862"/>
          </a:xfrm>
          <a:prstGeom prst="roundRect">
            <a:avLst/>
          </a:prstGeom>
          <a:solidFill>
            <a:schemeClr val="tx2">
              <a:lumMod val="20000"/>
              <a:lumOff val="80000"/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47550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1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  <p:bldP spid="17" grpId="0" animBg="1"/>
      <p:bldP spid="17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21" y="-26590"/>
            <a:ext cx="10971372" cy="1143265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Назови одним словом.</a:t>
            </a: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1658567" y="909514"/>
            <a:ext cx="9204185" cy="5087528"/>
            <a:chOff x="566" y="852"/>
            <a:chExt cx="4349" cy="3204"/>
          </a:xfrm>
          <a:solidFill>
            <a:schemeClr val="bg1"/>
          </a:solidFill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513" y="852"/>
              <a:ext cx="1402" cy="1535"/>
            </a:xfrm>
            <a:prstGeom prst="rect">
              <a:avLst/>
            </a:prstGeom>
            <a:grpFill/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64" y="2572"/>
              <a:ext cx="987" cy="1484"/>
            </a:xfrm>
            <a:prstGeom prst="rect">
              <a:avLst/>
            </a:prstGeom>
            <a:grpFill/>
          </p:spPr>
        </p:pic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69" y="2704"/>
              <a:ext cx="1395" cy="1341"/>
            </a:xfrm>
            <a:prstGeom prst="rect">
              <a:avLst/>
            </a:prstGeom>
            <a:grpFill/>
          </p:spPr>
        </p:pic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364" y="2643"/>
              <a:ext cx="1238" cy="1341"/>
            </a:xfrm>
            <a:prstGeom prst="rect">
              <a:avLst/>
            </a:prstGeom>
            <a:grpFill/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66" y="873"/>
              <a:ext cx="1495" cy="1699"/>
            </a:xfrm>
            <a:prstGeom prst="rect">
              <a:avLst/>
            </a:prstGeom>
            <a:grpFill/>
          </p:spPr>
        </p:pic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2063" y="873"/>
              <a:ext cx="1465" cy="1908"/>
            </a:xfrm>
            <a:prstGeom prst="rect">
              <a:avLst/>
            </a:prstGeom>
            <a:grpFill/>
          </p:spPr>
        </p:pic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391731" y="5806058"/>
            <a:ext cx="5987431" cy="91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8850" tIns="54425" rIns="108850" bIns="54425">
            <a:spAutoFit/>
          </a:bodyPr>
          <a:lstStyle/>
          <a:p>
            <a:pPr algn="ctr"/>
            <a:r>
              <a:rPr lang="ru-RU" sz="5200" dirty="0">
                <a:solidFill>
                  <a:srgbClr val="FF0000"/>
                </a:solidFill>
                <a:latin typeface="Comic Sans MS" pitchFamily="66" charset="0"/>
              </a:rPr>
              <a:t>Опасность первая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9747" y="189434"/>
            <a:ext cx="9649073" cy="824103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800" dirty="0">
                <a:solidFill>
                  <a:srgbClr val="002060"/>
                </a:solidFill>
                <a:latin typeface="Comic Sans MS" pitchFamily="66" charset="0"/>
              </a:rPr>
              <a:t>Электроприборы</a:t>
            </a: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063758" y="600909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0127654" y="2925738"/>
            <a:ext cx="2316307" cy="3083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158169" flipH="1">
            <a:off x="202014" y="3877733"/>
            <a:ext cx="2179510" cy="29393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Стрелка влево 1"/>
          <p:cNvSpPr/>
          <p:nvPr/>
        </p:nvSpPr>
        <p:spPr>
          <a:xfrm>
            <a:off x="9875626" y="451266"/>
            <a:ext cx="324695" cy="3142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0471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9218" grpId="0"/>
      <p:bldP spid="9226" grpId="0"/>
      <p:bldP spid="9219" grpId="0" build="p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Выноска-облако 13"/>
          <p:cNvSpPr/>
          <p:nvPr/>
        </p:nvSpPr>
        <p:spPr>
          <a:xfrm>
            <a:off x="2023240" y="214339"/>
            <a:ext cx="3643338" cy="2191931"/>
          </a:xfrm>
          <a:prstGeom prst="cloudCallout">
            <a:avLst>
              <a:gd name="adj1" fmla="val -65218"/>
              <a:gd name="adj2" fmla="val -1553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809454" y="214340"/>
            <a:ext cx="3643338" cy="1714909"/>
          </a:xfrm>
          <a:prstGeom prst="cloudCallout">
            <a:avLst>
              <a:gd name="adj1" fmla="val 65291"/>
              <a:gd name="adj2" fmla="val 7656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41831">
            <a:off x="9899725" y="130389"/>
            <a:ext cx="2227357" cy="3003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91338" y="357249"/>
            <a:ext cx="2073830" cy="27599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13403" y="34431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93232" y="428703"/>
            <a:ext cx="31161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Ребята, а вы знаете, что обозначают эти знаки?</a:t>
            </a:r>
            <a:br>
              <a:rPr lang="ru-RU" sz="2800" b="1" dirty="0" smtClean="0">
                <a:latin typeface="Comic Sans MS" pitchFamily="66" charset="0"/>
              </a:rPr>
            </a:b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781" y="2405419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Не берись за электроприборы мокрыми руками !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28165" y="235601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Не </a:t>
            </a:r>
            <a:r>
              <a:rPr lang="ru-RU" sz="2800" b="1" dirty="0" smtClean="0">
                <a:latin typeface="Comic Sans MS" pitchFamily="66" charset="0"/>
              </a:rPr>
              <a:t>прикасайся к оголённым проводам!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31123" y="2209254"/>
            <a:ext cx="34694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Не выключай вилку из розетки, дёргая за шнур.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65855" y="4154605"/>
            <a:ext cx="2453087" cy="2387845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6387" y="4171900"/>
            <a:ext cx="2448272" cy="2370550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4400" y="4171900"/>
            <a:ext cx="2707350" cy="2370550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6380958" y="428704"/>
            <a:ext cx="27146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Чтобы узнать- нажмите на знак.</a:t>
            </a:r>
            <a:endParaRPr lang="ru-RU" sz="28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91789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odrastu.ru/wp-content/uploads/2016/08/elektropribory-768x4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347" y="1845618"/>
            <a:ext cx="7315200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49503" y="127678"/>
            <a:ext cx="3738795" cy="576262"/>
          </a:xfrm>
          <a:prstGeom prst="rect">
            <a:avLst/>
          </a:prstGeom>
        </p:spPr>
        <p:txBody>
          <a:bodyPr/>
          <a:lstStyle>
            <a:lvl1pPr algn="ctr" defTabSz="1088502" rtl="0" eaLnBrk="1" latinLnBrk="0" hangingPunct="1"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Помните!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06574" y="775378"/>
            <a:ext cx="11377264" cy="936625"/>
          </a:xfrm>
          <a:prstGeom prst="rect">
            <a:avLst/>
          </a:prstGeom>
        </p:spPr>
        <p:txBody>
          <a:bodyPr/>
          <a:lstStyle>
            <a:lvl1pPr marL="408188" indent="-408188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4408" indent="-340157" algn="l" defTabSz="108850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60627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04878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49129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3380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7631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882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6132" indent="-272125" algn="l" defTabSz="1088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Электроприборы могут ударить током или стать причиной пожара.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574" y="5592936"/>
            <a:ext cx="113772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Comic Sans MS" pitchFamily="66" charset="0"/>
              </a:rPr>
              <a:t>Уходя из дома и даже из комнаты, обязательно 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выключайте </a:t>
            </a:r>
            <a:r>
              <a:rPr lang="ru-RU" sz="3200" dirty="0">
                <a:solidFill>
                  <a:srgbClr val="002060"/>
                </a:solidFill>
                <a:latin typeface="Comic Sans MS" pitchFamily="66" charset="0"/>
              </a:rPr>
              <a:t>электроприборы.</a:t>
            </a: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13403" y="34431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2472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21" y="-26590"/>
            <a:ext cx="10971372" cy="1143265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Назови </a:t>
            </a:r>
            <a:r>
              <a:rPr lang="ru-RU" dirty="0" smtClean="0">
                <a:latin typeface="Comic Sans MS" pitchFamily="66" charset="0"/>
              </a:rPr>
              <a:t>предметы.</a:t>
            </a:r>
            <a:endParaRPr lang="ru-RU" dirty="0">
              <a:latin typeface="Comic Sans MS" pitchFamily="66" charset="0"/>
            </a:endParaRP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1658567" y="1138167"/>
            <a:ext cx="9204185" cy="4877929"/>
            <a:chOff x="566" y="996"/>
            <a:chExt cx="4349" cy="3072"/>
          </a:xfrm>
          <a:solidFill>
            <a:schemeClr val="bg1"/>
          </a:solidFill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513" y="996"/>
              <a:ext cx="1402" cy="1551"/>
            </a:xfrm>
            <a:prstGeom prst="rect">
              <a:avLst/>
            </a:prstGeom>
            <a:grpFill/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6" y="2704"/>
              <a:ext cx="1326" cy="1268"/>
            </a:xfrm>
            <a:prstGeom prst="rect">
              <a:avLst/>
            </a:prstGeom>
            <a:grpFill/>
          </p:spPr>
        </p:pic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2" y="2643"/>
              <a:ext cx="1382" cy="1425"/>
            </a:xfrm>
            <a:prstGeom prst="rect">
              <a:avLst/>
            </a:prstGeom>
            <a:grpFill/>
          </p:spPr>
        </p:pic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364" y="2439"/>
              <a:ext cx="1551" cy="1545"/>
            </a:xfrm>
            <a:prstGeom prst="rect">
              <a:avLst/>
            </a:prstGeom>
            <a:grpFill/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66" y="996"/>
              <a:ext cx="1416" cy="1551"/>
            </a:xfrm>
            <a:prstGeom prst="rect">
              <a:avLst/>
            </a:prstGeom>
            <a:grpFill/>
          </p:spPr>
        </p:pic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2" y="996"/>
              <a:ext cx="1621" cy="1515"/>
            </a:xfrm>
            <a:prstGeom prst="rect">
              <a:avLst/>
            </a:prstGeom>
            <a:grpFill/>
          </p:spPr>
        </p:pic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435814" y="5806058"/>
            <a:ext cx="5899266" cy="91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8850" tIns="54425" rIns="108850" bIns="54425">
            <a:spAutoFit/>
          </a:bodyPr>
          <a:lstStyle/>
          <a:p>
            <a:pPr algn="ctr"/>
            <a:r>
              <a:rPr lang="ru-RU" sz="5200" dirty="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z="5200" dirty="0" smtClean="0">
                <a:solidFill>
                  <a:srgbClr val="FF0000"/>
                </a:solidFill>
                <a:latin typeface="Comic Sans MS" pitchFamily="66" charset="0"/>
              </a:rPr>
              <a:t>вторая</a:t>
            </a:r>
            <a:endParaRPr lang="ru-RU" sz="5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9747" y="301435"/>
            <a:ext cx="9649073" cy="824103"/>
          </a:xfrm>
        </p:spPr>
        <p:txBody>
          <a:bodyPr>
            <a:normAutofit fontScale="77500" lnSpcReduction="20000"/>
          </a:bodyPr>
          <a:lstStyle/>
          <a:p>
            <a:pPr algn="ctr">
              <a:buFontTx/>
              <a:buNone/>
            </a:pP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Колющие, режущие, острые предметы</a:t>
            </a:r>
            <a:endParaRPr lang="ru-RU" sz="4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063758" y="600909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0127654" y="2925738"/>
            <a:ext cx="2316307" cy="3083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158169" flipH="1">
            <a:off x="202014" y="3877733"/>
            <a:ext cx="2179510" cy="29393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Стрелка влево 14"/>
          <p:cNvSpPr/>
          <p:nvPr/>
        </p:nvSpPr>
        <p:spPr>
          <a:xfrm>
            <a:off x="10739063" y="451266"/>
            <a:ext cx="324695" cy="3142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77256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9218" grpId="0"/>
      <p:bldP spid="9226" grpId="0"/>
      <p:bldP spid="9219" grpId="0" build="p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21" y="-17727"/>
            <a:ext cx="10971372" cy="1143265"/>
          </a:xfrm>
        </p:spPr>
        <p:txBody>
          <a:bodyPr/>
          <a:lstStyle/>
          <a:p>
            <a:r>
              <a:rPr lang="ru-RU" dirty="0">
                <a:latin typeface="Comic Sans MS" pitchFamily="66" charset="0"/>
              </a:rPr>
              <a:t>Назови </a:t>
            </a:r>
            <a:r>
              <a:rPr lang="ru-RU" dirty="0" smtClean="0">
                <a:latin typeface="Comic Sans MS" pitchFamily="66" charset="0"/>
              </a:rPr>
              <a:t>предметы одним словом.</a:t>
            </a:r>
            <a:endParaRPr lang="ru-RU" dirty="0">
              <a:latin typeface="Comic Sans MS" pitchFamily="66" charset="0"/>
            </a:endParaRP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1658567" y="1168337"/>
            <a:ext cx="9204185" cy="4841408"/>
            <a:chOff x="566" y="1015"/>
            <a:chExt cx="4349" cy="3049"/>
          </a:xfrm>
          <a:solidFill>
            <a:schemeClr val="bg1"/>
          </a:solidFill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513" y="1023"/>
              <a:ext cx="1402" cy="1468"/>
            </a:xfrm>
            <a:prstGeom prst="rect">
              <a:avLst/>
            </a:prstGeom>
            <a:grpFill/>
          </p:spPr>
        </p:pic>
        <p:pic>
          <p:nvPicPr>
            <p:cNvPr id="9223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843" y="2704"/>
              <a:ext cx="1139" cy="1268"/>
            </a:xfrm>
            <a:prstGeom prst="rect">
              <a:avLst/>
            </a:prstGeom>
            <a:grpFill/>
          </p:spPr>
        </p:pic>
        <p:pic>
          <p:nvPicPr>
            <p:cNvPr id="9225" name="Picture 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2" y="2762"/>
              <a:ext cx="1382" cy="1302"/>
            </a:xfrm>
            <a:prstGeom prst="rect">
              <a:avLst/>
            </a:prstGeom>
            <a:grpFill/>
          </p:spPr>
        </p:pic>
        <p:pic>
          <p:nvPicPr>
            <p:cNvPr id="9228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flipH="1">
              <a:off x="3364" y="2491"/>
              <a:ext cx="1476" cy="1481"/>
            </a:xfrm>
            <a:prstGeom prst="rect">
              <a:avLst/>
            </a:prstGeom>
            <a:grpFill/>
          </p:spPr>
        </p:pic>
        <p:pic>
          <p:nvPicPr>
            <p:cNvPr id="9221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566" y="1023"/>
              <a:ext cx="1416" cy="1496"/>
            </a:xfrm>
            <a:prstGeom prst="rect">
              <a:avLst/>
            </a:prstGeom>
            <a:grpFill/>
          </p:spPr>
        </p:pic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982" y="1015"/>
              <a:ext cx="1621" cy="1476"/>
            </a:xfrm>
            <a:prstGeom prst="rect">
              <a:avLst/>
            </a:prstGeom>
            <a:grpFill/>
          </p:spPr>
        </p:pic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3467875" y="5806058"/>
            <a:ext cx="5835146" cy="91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8850" tIns="54425" rIns="108850" bIns="54425">
            <a:spAutoFit/>
          </a:bodyPr>
          <a:lstStyle/>
          <a:p>
            <a:pPr algn="ctr"/>
            <a:r>
              <a:rPr lang="ru-RU" sz="5200" dirty="0">
                <a:solidFill>
                  <a:srgbClr val="FF0000"/>
                </a:solidFill>
                <a:latin typeface="Comic Sans MS" pitchFamily="66" charset="0"/>
              </a:rPr>
              <a:t>Опасность </a:t>
            </a:r>
            <a:r>
              <a:rPr lang="ru-RU" sz="5200" dirty="0" smtClean="0">
                <a:solidFill>
                  <a:srgbClr val="FF0000"/>
                </a:solidFill>
                <a:latin typeface="Comic Sans MS" pitchFamily="66" charset="0"/>
              </a:rPr>
              <a:t>третья</a:t>
            </a:r>
            <a:endParaRPr lang="ru-RU" sz="52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9747" y="301435"/>
            <a:ext cx="9649073" cy="824103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4800" dirty="0" smtClean="0">
                <a:solidFill>
                  <a:srgbClr val="002060"/>
                </a:solidFill>
                <a:latin typeface="Comic Sans MS" pitchFamily="66" charset="0"/>
              </a:rPr>
              <a:t>Лекарства </a:t>
            </a:r>
            <a:endParaRPr lang="ru-RU" sz="4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063758" y="600909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0127654" y="2925738"/>
            <a:ext cx="2316307" cy="3083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21158169" flipH="1">
            <a:off x="202014" y="3877733"/>
            <a:ext cx="2179510" cy="293938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Стрелка влево 14"/>
          <p:cNvSpPr/>
          <p:nvPr/>
        </p:nvSpPr>
        <p:spPr>
          <a:xfrm>
            <a:off x="11459143" y="451266"/>
            <a:ext cx="324695" cy="3142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24446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2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8"/>
                  </p:tgtEl>
                </p:cond>
              </p:nextCondLst>
            </p:seq>
          </p:childTnLst>
        </p:cTn>
      </p:par>
    </p:tnLst>
    <p:bldLst>
      <p:bldP spid="9218" grpId="0"/>
      <p:bldP spid="9226" grpId="0"/>
      <p:bldP spid="9219" grpId="0" build="p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5"/>
          <p:cNvSpPr>
            <a:spLocks noChangeShapeType="1"/>
          </p:cNvSpPr>
          <p:nvPr/>
        </p:nvSpPr>
        <p:spPr bwMode="auto">
          <a:xfrm flipH="1">
            <a:off x="2494806" y="1773610"/>
            <a:ext cx="3096344" cy="14461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3" name="Picture 4" descr="Копия 7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89067" y="788968"/>
            <a:ext cx="5830073" cy="607062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21606" y="117426"/>
            <a:ext cx="67649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Домашние опасности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H="1" flipV="1">
            <a:off x="2494804" y="2205658"/>
            <a:ext cx="936105" cy="7920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-169490" y="948423"/>
            <a:ext cx="324517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Острые, колющие</a:t>
            </a:r>
          </a:p>
          <a:p>
            <a:pPr algn="ctr"/>
            <a:r>
              <a:rPr lang="ru-RU" sz="2800" dirty="0">
                <a:latin typeface="Comic Sans MS" pitchFamily="66" charset="0"/>
              </a:rPr>
              <a:t>и режущие предметы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9269647" y="1645248"/>
            <a:ext cx="936625" cy="77643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9563162" y="2601702"/>
            <a:ext cx="1901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Лекарства</a:t>
            </a:r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9059131" y="4393620"/>
            <a:ext cx="1008062" cy="9350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8411431" y="5314370"/>
            <a:ext cx="3101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latin typeface="Comic Sans MS" pitchFamily="66" charset="0"/>
              </a:rPr>
              <a:t>Электроприборы</a:t>
            </a:r>
          </a:p>
        </p:txBody>
      </p:sp>
      <p:pic>
        <p:nvPicPr>
          <p:cNvPr id="1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58169" flipH="1">
            <a:off x="185449" y="2778274"/>
            <a:ext cx="2904119" cy="39166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0340967" y="2826908"/>
            <a:ext cx="2021645" cy="269111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11063758" y="6009096"/>
            <a:ext cx="864096" cy="504056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395</Words>
  <Application>Microsoft Office PowerPoint</Application>
  <PresentationFormat>Произвольный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Comic Sans MS</vt:lpstr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Назови одним словом.</vt:lpstr>
      <vt:lpstr>Презентация PowerPoint</vt:lpstr>
      <vt:lpstr>Презентация PowerPoint</vt:lpstr>
      <vt:lpstr>Назови предметы.</vt:lpstr>
      <vt:lpstr>Назови предметы одним словом.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zueva</cp:lastModifiedBy>
  <cp:revision>78</cp:revision>
  <dcterms:created xsi:type="dcterms:W3CDTF">2016-11-11T12:35:51Z</dcterms:created>
  <dcterms:modified xsi:type="dcterms:W3CDTF">2021-04-09T10:59:02Z</dcterms:modified>
</cp:coreProperties>
</file>