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5143500" type="screen16x9"/>
  <p:notesSz cx="6858000" cy="9144000"/>
  <p:embeddedFontLst>
    <p:embeddedFont>
      <p:font typeface="Roboto" panose="020B060402020202020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96" y="57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6b264e7dc5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6b264e7dc5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6b264e7dc5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6b264e7dc5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6b264e7dc5_0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6b264e7dc5_0_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264e7dc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264e7dc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6b264e7dc5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6b264e7dc5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6b264e7dc5_3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6b264e7dc5_3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6b5948dbd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6b5948dbd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6b5948dbdf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6b5948dbdf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6b264e7dc5_3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6b264e7dc5_3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6b5948db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6b5948db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b264e7dc5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b264e7dc5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6b264e7dc5_3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6b264e7dc5_3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6b264e7dc5_3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6b264e7dc5_3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6b264e7dc5_3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6b264e7dc5_3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b264e7dc5_3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b264e7dc5_3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b5948dbd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b5948dbdf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6b264e7dc5_3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6b264e7dc5_3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b5948dbdf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b5948dbdf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6b264e7dc5_3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6b264e7dc5_3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6b264e7dc5_3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6b264e7dc5_3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6b264e7dc5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6b264e7dc5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b264e7dc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b264e7dc5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6b264e7dc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6b264e7dc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6b264e7dc5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6b264e7dc5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b264e7dc5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b264e7dc5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6b264e7dc5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6b264e7dc5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6b264e7dc5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6b264e7dc5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262125" y="-949325"/>
            <a:ext cx="8520600" cy="2768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Дисперсные Системы 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0" y="435090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18" name="Google Shape;118;p22"/>
          <p:cNvPicPr preferRelativeResize="0"/>
          <p:nvPr/>
        </p:nvPicPr>
        <p:blipFill rotWithShape="1">
          <a:blip r:embed="rId3">
            <a:alphaModFix/>
          </a:blip>
          <a:srcRect l="2327" t="3447" r="2298" b="5094"/>
          <a:stretch/>
        </p:blipFill>
        <p:spPr>
          <a:xfrm>
            <a:off x="212550" y="177125"/>
            <a:ext cx="8721275" cy="4704251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2"/>
          <p:cNvSpPr txBox="1"/>
          <p:nvPr/>
        </p:nvSpPr>
        <p:spPr>
          <a:xfrm>
            <a:off x="7290175" y="4683000"/>
            <a:ext cx="1601100" cy="26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26" name="Google Shape;126;p23"/>
          <p:cNvPicPr preferRelativeResize="0"/>
          <p:nvPr/>
        </p:nvPicPr>
        <p:blipFill rotWithShape="1">
          <a:blip r:embed="rId3">
            <a:alphaModFix/>
          </a:blip>
          <a:srcRect l="1311" t="3859" r="2218" b="8811"/>
          <a:stretch/>
        </p:blipFill>
        <p:spPr>
          <a:xfrm>
            <a:off x="120450" y="198375"/>
            <a:ext cx="8820450" cy="449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3"/>
          <p:cNvSpPr txBox="1"/>
          <p:nvPr/>
        </p:nvSpPr>
        <p:spPr>
          <a:xfrm>
            <a:off x="-148775" y="127525"/>
            <a:ext cx="4080900" cy="47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34" name="Google Shape;134;p24"/>
          <p:cNvPicPr preferRelativeResize="0"/>
          <p:nvPr/>
        </p:nvPicPr>
        <p:blipFill rotWithShape="1">
          <a:blip r:embed="rId3">
            <a:alphaModFix/>
          </a:blip>
          <a:srcRect l="2246" t="3579" r="2151" b="4407"/>
          <a:stretch/>
        </p:blipFill>
        <p:spPr>
          <a:xfrm>
            <a:off x="271650" y="205450"/>
            <a:ext cx="8520601" cy="473260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4"/>
          <p:cNvSpPr txBox="1"/>
          <p:nvPr/>
        </p:nvSpPr>
        <p:spPr>
          <a:xfrm>
            <a:off x="7162650" y="4654650"/>
            <a:ext cx="1707300" cy="333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42" name="Google Shape;142;p25"/>
          <p:cNvPicPr preferRelativeResize="0"/>
          <p:nvPr/>
        </p:nvPicPr>
        <p:blipFill rotWithShape="1">
          <a:blip r:embed="rId3">
            <a:alphaModFix/>
          </a:blip>
          <a:srcRect l="2557" t="3995" r="3067" b="11172"/>
          <a:stretch/>
        </p:blipFill>
        <p:spPr>
          <a:xfrm>
            <a:off x="105088" y="162925"/>
            <a:ext cx="8862975" cy="4490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 txBox="1">
            <a:spLocks noGrp="1"/>
          </p:cNvSpPr>
          <p:nvPr>
            <p:ph type="title"/>
          </p:nvPr>
        </p:nvSpPr>
        <p:spPr>
          <a:xfrm>
            <a:off x="0" y="0"/>
            <a:ext cx="4470600" cy="20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9900FF"/>
                </a:solidFill>
              </a:rPr>
              <a:t>Эмульсии</a:t>
            </a:r>
            <a:endParaRPr>
              <a:solidFill>
                <a:srgbClr val="9900FF"/>
              </a:solidFill>
            </a:endParaRPr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49" name="Google Shape;149;p26"/>
          <p:cNvSpPr txBox="1"/>
          <p:nvPr/>
        </p:nvSpPr>
        <p:spPr>
          <a:xfrm>
            <a:off x="3209400" y="120450"/>
            <a:ext cx="21822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0000"/>
              </a:solidFill>
            </a:endParaRPr>
          </a:p>
        </p:txBody>
      </p:sp>
      <p:sp>
        <p:nvSpPr>
          <p:cNvPr id="150" name="Google Shape;150;p26"/>
          <p:cNvSpPr txBox="1"/>
          <p:nvPr/>
        </p:nvSpPr>
        <p:spPr>
          <a:xfrm>
            <a:off x="6378625" y="415625"/>
            <a:ext cx="21822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FF"/>
              </a:solidFill>
            </a:endParaRPr>
          </a:p>
        </p:txBody>
      </p:sp>
      <p:sp>
        <p:nvSpPr>
          <p:cNvPr id="151" name="Google Shape;151;p26"/>
          <p:cNvSpPr txBox="1"/>
          <p:nvPr/>
        </p:nvSpPr>
        <p:spPr>
          <a:xfrm>
            <a:off x="368375" y="670675"/>
            <a:ext cx="1494900" cy="75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Молоко</a:t>
            </a:r>
            <a:endParaRPr sz="2400"/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3300" y="1278925"/>
            <a:ext cx="4144575" cy="3245949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6"/>
          <p:cNvSpPr txBox="1"/>
          <p:nvPr/>
        </p:nvSpPr>
        <p:spPr>
          <a:xfrm>
            <a:off x="6971375" y="3064150"/>
            <a:ext cx="1799400" cy="65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6"/>
          <p:cNvSpPr txBox="1"/>
          <p:nvPr/>
        </p:nvSpPr>
        <p:spPr>
          <a:xfrm>
            <a:off x="6640825" y="2842875"/>
            <a:ext cx="1920000" cy="48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Также эмульсией является  Нефть</a:t>
            </a:r>
            <a:endParaRPr/>
          </a:p>
        </p:txBody>
      </p:sp>
      <p:sp>
        <p:nvSpPr>
          <p:cNvPr id="160" name="Google Shape;160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61" name="Google Shape;16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1650" y="1291275"/>
            <a:ext cx="4719000" cy="353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FF"/>
                </a:solidFill>
              </a:rPr>
              <a:t>Аэрозоль</a:t>
            </a:r>
            <a:endParaRPr sz="24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68" name="Google Shape;16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4203856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8"/>
          <p:cNvSpPr txBox="1"/>
          <p:nvPr/>
        </p:nvSpPr>
        <p:spPr>
          <a:xfrm>
            <a:off x="4768000" y="2574325"/>
            <a:ext cx="2231700" cy="8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chemeClr val="dk1"/>
                </a:solidFill>
              </a:rPr>
              <a:t>СМОГ</a:t>
            </a: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9"/>
          <p:cNvSpPr txBox="1">
            <a:spLocks noGrp="1"/>
          </p:cNvSpPr>
          <p:nvPr>
            <p:ph type="title"/>
          </p:nvPr>
        </p:nvSpPr>
        <p:spPr>
          <a:xfrm>
            <a:off x="4612200" y="671750"/>
            <a:ext cx="4220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Различные аэрозоли в баллончиках</a:t>
            </a:r>
            <a:endParaRPr/>
          </a:p>
        </p:txBody>
      </p:sp>
      <p:sp>
        <p:nvSpPr>
          <p:cNvPr id="175" name="Google Shape;175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76" name="Google Shape;176;p29" descr="Аэрозоль - простое и эффективное решение, но не для кухни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400" y="958100"/>
            <a:ext cx="4250800" cy="32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83" name="Google Shape;183;p30"/>
          <p:cNvPicPr preferRelativeResize="0"/>
          <p:nvPr/>
        </p:nvPicPr>
        <p:blipFill rotWithShape="1">
          <a:blip r:embed="rId3">
            <a:alphaModFix/>
          </a:blip>
          <a:srcRect l="3204" t="2889" r="1981" b="2071"/>
          <a:stretch/>
        </p:blipFill>
        <p:spPr>
          <a:xfrm>
            <a:off x="276300" y="255050"/>
            <a:ext cx="8622101" cy="488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30"/>
          <p:cNvSpPr txBox="1"/>
          <p:nvPr/>
        </p:nvSpPr>
        <p:spPr>
          <a:xfrm>
            <a:off x="6751750" y="4789275"/>
            <a:ext cx="1459500" cy="354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FF0000"/>
                </a:solidFill>
              </a:rPr>
              <a:t>Суспензии</a:t>
            </a:r>
            <a:endParaRPr/>
          </a:p>
        </p:txBody>
      </p:sp>
      <p:sp>
        <p:nvSpPr>
          <p:cNvPr id="190" name="Google Shape;190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chemeClr val="dk1"/>
                </a:solidFill>
              </a:rPr>
              <a:t>Лекарства</a:t>
            </a:r>
            <a:endParaRPr/>
          </a:p>
        </p:txBody>
      </p:sp>
      <p:pic>
        <p:nvPicPr>
          <p:cNvPr id="191" name="Google Shape;19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2525" y="493600"/>
            <a:ext cx="4134239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l="2576" t="3033" r="2690" b="17348"/>
          <a:stretch/>
        </p:blipFill>
        <p:spPr>
          <a:xfrm>
            <a:off x="311700" y="35425"/>
            <a:ext cx="7750699" cy="442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98" name="Google Shape;198;p32"/>
          <p:cNvPicPr preferRelativeResize="0"/>
          <p:nvPr/>
        </p:nvPicPr>
        <p:blipFill rotWithShape="1">
          <a:blip r:embed="rId3">
            <a:alphaModFix/>
          </a:blip>
          <a:srcRect l="3206" t="2204" r="4123" b="3986"/>
          <a:stretch/>
        </p:blipFill>
        <p:spPr>
          <a:xfrm>
            <a:off x="767644" y="445025"/>
            <a:ext cx="7037537" cy="412385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2"/>
          <p:cNvSpPr txBox="1"/>
          <p:nvPr/>
        </p:nvSpPr>
        <p:spPr>
          <a:xfrm>
            <a:off x="6836750" y="4732575"/>
            <a:ext cx="1161900" cy="311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06" name="Google Shape;206;p33"/>
          <p:cNvPicPr preferRelativeResize="0"/>
          <p:nvPr/>
        </p:nvPicPr>
        <p:blipFill rotWithShape="1">
          <a:blip r:embed="rId3">
            <a:alphaModFix/>
          </a:blip>
          <a:srcRect l="2066" t="3981" r="2276" b="23894"/>
          <a:stretch/>
        </p:blipFill>
        <p:spPr>
          <a:xfrm>
            <a:off x="311700" y="410925"/>
            <a:ext cx="8520601" cy="410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13" name="Google Shape;213;p34"/>
          <p:cNvPicPr preferRelativeResize="0"/>
          <p:nvPr/>
        </p:nvPicPr>
        <p:blipFill rotWithShape="1">
          <a:blip r:embed="rId3">
            <a:alphaModFix/>
          </a:blip>
          <a:srcRect l="3413" t="6063" r="3821" b="9362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20" name="Google Shape;220;p35"/>
          <p:cNvPicPr preferRelativeResize="0"/>
          <p:nvPr/>
        </p:nvPicPr>
        <p:blipFill rotWithShape="1">
          <a:blip r:embed="rId3">
            <a:alphaModFix/>
          </a:blip>
          <a:srcRect l="2280" t="2480" r="5782" b="7307"/>
          <a:stretch/>
        </p:blipFill>
        <p:spPr>
          <a:xfrm>
            <a:off x="311700" y="190804"/>
            <a:ext cx="8090775" cy="49526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Гели в косметике </a:t>
            </a:r>
            <a:endParaRPr/>
          </a:p>
        </p:txBody>
      </p:sp>
      <p:sp>
        <p:nvSpPr>
          <p:cNvPr id="226" name="Google Shape;226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27" name="Google Shape;22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50" y="1053275"/>
            <a:ext cx="4769900" cy="313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6" descr="Гель для душа Palmolive, 250 мл: отзывы, описание, наличие в магазинах &amp;quo..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6850" y="1053275"/>
            <a:ext cx="3267625" cy="326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3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35" name="Google Shape;235;p37"/>
          <p:cNvPicPr preferRelativeResize="0"/>
          <p:nvPr/>
        </p:nvPicPr>
        <p:blipFill rotWithShape="1">
          <a:blip r:embed="rId3">
            <a:alphaModFix/>
          </a:blip>
          <a:srcRect l="4825" t="2481" r="3958" b="8256"/>
          <a:stretch/>
        </p:blipFill>
        <p:spPr>
          <a:xfrm>
            <a:off x="311700" y="155875"/>
            <a:ext cx="8520601" cy="459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42" name="Google Shape;242;p38"/>
          <p:cNvPicPr preferRelativeResize="0"/>
          <p:nvPr/>
        </p:nvPicPr>
        <p:blipFill rotWithShape="1">
          <a:blip r:embed="rId3">
            <a:alphaModFix/>
          </a:blip>
          <a:srcRect l="2475" t="3035" r="2683" b="4131"/>
          <a:stretch/>
        </p:blipFill>
        <p:spPr>
          <a:xfrm>
            <a:off x="991850" y="155875"/>
            <a:ext cx="6503774" cy="4775076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8"/>
          <p:cNvSpPr txBox="1"/>
          <p:nvPr/>
        </p:nvSpPr>
        <p:spPr>
          <a:xfrm>
            <a:off x="6163700" y="4633400"/>
            <a:ext cx="1431000" cy="439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3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832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50" name="Google Shape;250;p39"/>
          <p:cNvPicPr preferRelativeResize="0"/>
          <p:nvPr/>
        </p:nvPicPr>
        <p:blipFill rotWithShape="1">
          <a:blip r:embed="rId3">
            <a:alphaModFix/>
          </a:blip>
          <a:srcRect l="2972" t="3989" r="2070" b="9848"/>
          <a:stretch/>
        </p:blipFill>
        <p:spPr>
          <a:xfrm>
            <a:off x="311700" y="283400"/>
            <a:ext cx="8572525" cy="428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Спасибо за внимание</a:t>
            </a:r>
            <a:endParaRPr/>
          </a:p>
        </p:txBody>
      </p:sp>
      <p:sp>
        <p:nvSpPr>
          <p:cNvPr id="256" name="Google Shape;256;p4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257" name="Google Shape;257;p40" descr="Глаз гифка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17725"/>
            <a:ext cx="8832300" cy="426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 rotWithShape="1">
          <a:blip r:embed="rId3">
            <a:alphaModFix/>
          </a:blip>
          <a:srcRect l="3000" t="3165" r="2060" b="11727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 rotWithShape="1">
          <a:blip r:embed="rId3">
            <a:alphaModFix/>
          </a:blip>
          <a:srcRect l="2767" t="3859" r="4053" b="8811"/>
          <a:stretch/>
        </p:blipFill>
        <p:spPr>
          <a:xfrm>
            <a:off x="49600" y="42500"/>
            <a:ext cx="9094399" cy="5101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 rotWithShape="1">
          <a:blip r:embed="rId3">
            <a:alphaModFix/>
          </a:blip>
          <a:srcRect l="4027" t="3378" r="2304" b="11077"/>
          <a:stretch/>
        </p:blipFill>
        <p:spPr>
          <a:xfrm>
            <a:off x="0" y="0"/>
            <a:ext cx="9144000" cy="466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Раствор медного купороса </a:t>
            </a:r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925" y="1017725"/>
            <a:ext cx="7239000" cy="407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66666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 b="1">
                <a:solidFill>
                  <a:srgbClr val="20202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ОПРЕДЕЛЕНИЕ</a:t>
            </a:r>
            <a:endParaRPr sz="1800" b="1"/>
          </a:p>
        </p:txBody>
      </p:sp>
      <p:sp>
        <p:nvSpPr>
          <p:cNvPr id="96" name="Google Shape;96;p19"/>
          <p:cNvSpPr txBox="1">
            <a:spLocks noGrp="1"/>
          </p:cNvSpPr>
          <p:nvPr>
            <p:ph type="body" idx="1"/>
          </p:nvPr>
        </p:nvSpPr>
        <p:spPr>
          <a:xfrm>
            <a:off x="0" y="7769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rgbClr val="20202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just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" sz="1400" b="1">
                <a:solidFill>
                  <a:srgbClr val="40404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Дисперсной</a:t>
            </a:r>
            <a:r>
              <a:rPr lang="ru" sz="1400">
                <a:solidFill>
                  <a:srgbClr val="40404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называется система, состоящая из двух или более веществ, причем одно из них в виде очень маленьких частиц равномерно распределено в объеме другого.</a:t>
            </a:r>
            <a:endParaRPr sz="1400">
              <a:solidFill>
                <a:srgbClr val="40404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rgbClr val="40404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0404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То вещество, которое присутствует в меньшем количестве и распределено в объеме другого, называют </a:t>
            </a:r>
            <a:r>
              <a:rPr lang="ru" sz="1400" b="1">
                <a:solidFill>
                  <a:srgbClr val="40404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дисперсной фазой</a:t>
            </a:r>
            <a:r>
              <a:rPr lang="ru" sz="1400">
                <a:solidFill>
                  <a:srgbClr val="40404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 Она может состоять из нескольких веществ.</a:t>
            </a:r>
            <a:endParaRPr sz="1400">
              <a:solidFill>
                <a:srgbClr val="40404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rgbClr val="40404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400">
                <a:solidFill>
                  <a:srgbClr val="40404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Вещество, присутствующее в большем количестве, в объеме которого распределена дисперсная фаза, называют </a:t>
            </a:r>
            <a:r>
              <a:rPr lang="ru" sz="1400" b="1">
                <a:solidFill>
                  <a:srgbClr val="40404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дисперсионной средой</a:t>
            </a:r>
            <a:r>
              <a:rPr lang="ru" sz="1400">
                <a:solidFill>
                  <a:srgbClr val="40404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. </a:t>
            </a:r>
            <a:endParaRPr sz="1400">
              <a:solidFill>
                <a:srgbClr val="40404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 rotWithShape="1">
          <a:blip r:embed="rId3">
            <a:alphaModFix/>
          </a:blip>
          <a:srcRect l="3385" t="5640" r="2576" b="14468"/>
          <a:stretch/>
        </p:blipFill>
        <p:spPr>
          <a:xfrm>
            <a:off x="311700" y="0"/>
            <a:ext cx="8034075" cy="482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>
            <a:spLocks noGrp="1"/>
          </p:cNvSpPr>
          <p:nvPr>
            <p:ph type="title"/>
          </p:nvPr>
        </p:nvSpPr>
        <p:spPr>
          <a:xfrm>
            <a:off x="3365200" y="4507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</a:t>
            </a:r>
            <a:endParaRPr/>
          </a:p>
        </p:txBody>
      </p:sp>
      <p:sp>
        <p:nvSpPr>
          <p:cNvPr id="109" name="Google Shape;109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10" name="Google Shape;110;p21"/>
          <p:cNvPicPr preferRelativeResize="0"/>
          <p:nvPr/>
        </p:nvPicPr>
        <p:blipFill rotWithShape="1">
          <a:blip r:embed="rId3">
            <a:alphaModFix/>
          </a:blip>
          <a:srcRect l="2324" t="2788" r="1604" b="2371"/>
          <a:stretch/>
        </p:blipFill>
        <p:spPr>
          <a:xfrm>
            <a:off x="212550" y="141700"/>
            <a:ext cx="8785024" cy="4817601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11" name="Google Shape;111;p21"/>
          <p:cNvSpPr txBox="1"/>
          <p:nvPr/>
        </p:nvSpPr>
        <p:spPr>
          <a:xfrm>
            <a:off x="7269000" y="4633425"/>
            <a:ext cx="1563300" cy="262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Microsoft Office PowerPoint</Application>
  <PresentationFormat>Экран (16:9)</PresentationFormat>
  <Paragraphs>21</Paragraphs>
  <Slides>28</Slides>
  <Notes>28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Roboto</vt:lpstr>
      <vt:lpstr>Arial</vt:lpstr>
      <vt:lpstr>Simple Light</vt:lpstr>
      <vt:lpstr>Дисперсные Системы </vt:lpstr>
      <vt:lpstr>Презентация PowerPoint</vt:lpstr>
      <vt:lpstr>Презентация PowerPoint</vt:lpstr>
      <vt:lpstr>Презентация PowerPoint</vt:lpstr>
      <vt:lpstr>Презентация PowerPoint</vt:lpstr>
      <vt:lpstr>Раствор медного купороса </vt:lpstr>
      <vt:lpstr>ОПРЕДЕЛЕНИЕ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Эмульсии</vt:lpstr>
      <vt:lpstr>Также эмульсией является  Нефть</vt:lpstr>
      <vt:lpstr>Аэрозоль </vt:lpstr>
      <vt:lpstr>Различные аэрозоли в баллончиках</vt:lpstr>
      <vt:lpstr>Презентация PowerPoint</vt:lpstr>
      <vt:lpstr>Суспензии</vt:lpstr>
      <vt:lpstr>Презентация PowerPoint</vt:lpstr>
      <vt:lpstr>Презентация PowerPoint</vt:lpstr>
      <vt:lpstr>Презентация PowerPoint</vt:lpstr>
      <vt:lpstr>Презентация PowerPoint</vt:lpstr>
      <vt:lpstr>Гели в косметике 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Дисперсные Системы </dc:title>
  <cp:lastModifiedBy>Admin</cp:lastModifiedBy>
  <cp:revision>2</cp:revision>
  <dcterms:modified xsi:type="dcterms:W3CDTF">2021-04-09T10:44:06Z</dcterms:modified>
</cp:coreProperties>
</file>