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714" r:id="rId2"/>
  </p:sldMasterIdLst>
  <p:notesMasterIdLst>
    <p:notesMasterId r:id="rId13"/>
  </p:notesMasterIdLst>
  <p:handoutMasterIdLst>
    <p:handoutMasterId r:id="rId14"/>
  </p:handoutMasterIdLst>
  <p:sldIdLst>
    <p:sldId id="447" r:id="rId3"/>
    <p:sldId id="449" r:id="rId4"/>
    <p:sldId id="451" r:id="rId5"/>
    <p:sldId id="453" r:id="rId6"/>
    <p:sldId id="455" r:id="rId7"/>
    <p:sldId id="457" r:id="rId8"/>
    <p:sldId id="459" r:id="rId9"/>
    <p:sldId id="461" r:id="rId10"/>
    <p:sldId id="463" r:id="rId11"/>
    <p:sldId id="465" r:id="rId12"/>
  </p:sldIdLst>
  <p:sldSz cx="9144000" cy="6858000" type="screen4x3"/>
  <p:notesSz cx="6834188" cy="9979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3">
          <p15:clr>
            <a:srgbClr val="A4A3A4"/>
          </p15:clr>
        </p15:guide>
        <p15:guide id="2" pos="215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1993"/>
    <a:srgbClr val="FDF58D"/>
    <a:srgbClr val="006600"/>
    <a:srgbClr val="CC3300"/>
    <a:srgbClr val="99CCFF"/>
    <a:srgbClr val="FCFCFC"/>
    <a:srgbClr val="009900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2" autoAdjust="0"/>
    <p:restoredTop sz="91741" autoAdjust="0"/>
  </p:normalViewPr>
  <p:slideViewPr>
    <p:cSldViewPr>
      <p:cViewPr varScale="1">
        <p:scale>
          <a:sx n="67" d="100"/>
          <a:sy n="67" d="100"/>
        </p:scale>
        <p:origin x="165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3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000" y="-90"/>
      </p:cViewPr>
      <p:guideLst>
        <p:guide orient="horz" pos="3143"/>
        <p:guide pos="215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8963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913" y="9478963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3A8142B-0E3D-4E0A-ADF3-1E23F2E6F7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740275"/>
            <a:ext cx="5467350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78963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1913" y="9478963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FEF0F84-2670-4B20-99CB-6BE9E4605D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1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2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3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4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5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6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7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8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9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0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1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2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3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4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5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6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7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8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9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0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1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2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3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000000"/>
                </a:solidFill>
                <a:latin typeface="Arial Black" pitchFamily="34" charset="0"/>
                <a:cs typeface="+mn-cs"/>
              </a:rPr>
              <a:t>L/O/G/O</a:t>
            </a:r>
          </a:p>
        </p:txBody>
      </p:sp>
      <p:grpSp>
        <p:nvGrpSpPr>
          <p:cNvPr id="54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55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 dirty="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56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 dirty="0">
                <a:solidFill>
                  <a:srgbClr val="000000"/>
                </a:solidFill>
                <a:cs typeface="+mn-cs"/>
              </a:endParaRPr>
            </a:p>
          </p:txBody>
        </p:sp>
      </p:grpSp>
      <p:sp>
        <p:nvSpPr>
          <p:cNvPr id="57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8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9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60" name="Picture 83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en-US"/>
              <a:t>Образец подзаголовка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Образец заголовка</a:t>
            </a:r>
          </a:p>
        </p:txBody>
      </p:sp>
      <p:sp>
        <p:nvSpPr>
          <p:cNvPr id="61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81A2E-643D-4366-942B-1A44DEE030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0" grpId="2" animBg="1"/>
      <p:bldP spid="30" grpId="3" animBg="1"/>
      <p:bldP spid="31" grpId="0" animBg="1"/>
      <p:bldP spid="31" grpId="1" animBg="1"/>
      <p:bldP spid="31" grpId="2" animBg="1"/>
      <p:bldP spid="31" grpId="3" animBg="1"/>
      <p:bldP spid="32" grpId="0" animBg="1"/>
      <p:bldP spid="32" grpId="1" animBg="1"/>
      <p:bldP spid="32" grpId="2" animBg="1"/>
      <p:bldP spid="32" grpId="3" animBg="1"/>
      <p:bldP spid="33" grpId="0" animBg="1"/>
      <p:bldP spid="33" grpId="1" animBg="1"/>
      <p:bldP spid="33" grpId="2" animBg="1"/>
      <p:bldP spid="33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CB669-DE3E-425F-B5C2-9D730B525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53A1A-FBDA-489D-AB03-FE46D2B41E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3A310-C9AD-4B4F-AC99-BCA829294D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9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3135C-13A0-4483-86E1-56A9BDDD17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28" grpId="0" animBg="1" autoUpdateAnimBg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31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DD627-B5F6-4DFE-B81E-C22150C680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30" grpId="0" animBg="1" autoUpdateAnimBg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7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04C0A-F2C6-4448-88FA-39E98B737C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26" grpId="0" animBg="1" autoUpdateAnimBg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6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88173-6B31-482A-9322-E46BFE6728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25" grpId="0" animBg="1" autoUpdateAnimBg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9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D9505-AE98-4A40-B091-A62E60B642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28" grpId="0" animBg="1" autoUpdateAnimBg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9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6A246-418C-43AE-B34D-FA958E1D62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28" grpId="0" animBg="1" autoUpdateAnimBg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9592C-7B0B-4E92-98DB-EB07550F4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7206-AB95-4A0E-8A6D-AD02ACA5AA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4F81D-C9D1-4637-BDB2-3E5A46818D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8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183B6-C937-41FA-9068-0D4952E51A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27" grpId="0" animBg="1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9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EED5B-5AD8-4F94-BF41-3E6F2156E6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28" grpId="0" animBg="1" autoUpdateAnimBg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9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31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EEDAD-06B0-4A28-9216-2C6BDAD4F5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30" grpId="0" animBg="1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7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ACC1E-8C5B-4A1E-8591-2156FA19AB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26" grpId="0" animBg="1" autoUpdateAnimBg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6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19C56-88E1-4B25-AAC7-39B6A53BD5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  <p:bldP spid="25" grpId="0" animBg="1" autoUpdateAnimBg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9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45E8D-B1C5-44B7-A111-6519736AB9A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28" grpId="0" animBg="1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6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4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5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6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7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8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29" name="Picture 37" descr="water"/>
          <p:cNvPicPr>
            <a:picLocks noChangeAspect="1" noChangeArrowheads="1"/>
          </p:cNvPicPr>
          <p:nvPr/>
        </p:nvPicPr>
        <p:blipFill>
          <a:blip r:embed="rId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3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709EB-32D9-4392-A8C1-E1E9A8C79D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28" grpId="0" animBg="1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718AFC62-012B-40CC-9BFB-005351DB7E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pic>
        <p:nvPicPr>
          <p:cNvPr id="3" name="Picture 37" descr="water"/>
          <p:cNvPicPr>
            <a:picLocks noChangeAspect="1" noChangeArrowheads="1"/>
          </p:cNvPicPr>
          <p:nvPr/>
        </p:nvPicPr>
        <p:blipFill>
          <a:blip r:embed="rId14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8" descr="3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333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DDD01BC-0CB4-4FCC-BD5E-0F8C0EDBAF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endParaRPr lang="ru-RU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pic>
        <p:nvPicPr>
          <p:cNvPr id="13343" name="Picture 37" descr="water"/>
          <p:cNvPicPr>
            <a:picLocks noChangeAspect="1" noChangeArrowheads="1"/>
          </p:cNvPicPr>
          <p:nvPr/>
        </p:nvPicPr>
        <p:blipFill>
          <a:blip r:embed="rId12" cstate="print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4" name="Picture 38" descr="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</p:sldLayoutIdLst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8.gif"/><Relationship Id="rId7" Type="http://schemas.openxmlformats.org/officeDocument/2006/relationships/image" Target="../media/image5.png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13.gif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8.gif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8.gif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8.gif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/>
          </p:cNvSpPr>
          <p:nvPr>
            <p:ph type="title" idx="4294967295"/>
          </p:nvPr>
        </p:nvSpPr>
        <p:spPr>
          <a:xfrm>
            <a:off x="611188" y="333375"/>
            <a:ext cx="7994650" cy="1608138"/>
          </a:xfrm>
        </p:spPr>
        <p:txBody>
          <a:bodyPr anchor="t"/>
          <a:lstStyle/>
          <a:p>
            <a:pPr>
              <a:defRPr/>
            </a:pPr>
            <a:r>
              <a:rPr lang="ru-RU" i="1" smtClean="0">
                <a:solidFill>
                  <a:srgbClr val="DD3C21"/>
                </a:solidFill>
              </a:rPr>
              <a:t>Культурные практики в дошкольном образовании</a:t>
            </a:r>
          </a:p>
        </p:txBody>
      </p:sp>
      <p:pic>
        <p:nvPicPr>
          <p:cNvPr id="25603" name="Picture 7" descr="0_3a87d_fb4732db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8238" y="1700213"/>
            <a:ext cx="1655762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8" descr="b9fbd753ecf1aa5a555a45d6152d0f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076700"/>
            <a:ext cx="1262063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1989138"/>
            <a:ext cx="5256212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/>
          </p:cNvSpPr>
          <p:nvPr>
            <p:ph type="title" idx="4294967295"/>
          </p:nvPr>
        </p:nvSpPr>
        <p:spPr>
          <a:xfrm>
            <a:off x="1258888" y="333375"/>
            <a:ext cx="6121400" cy="1295400"/>
          </a:xfrm>
        </p:spPr>
        <p:txBody>
          <a:bodyPr anchor="t"/>
          <a:lstStyle/>
          <a:p>
            <a:pPr algn="ctr" eaLnBrk="1" hangingPunct="1">
              <a:defRPr/>
            </a:pPr>
            <a:r>
              <a:rPr lang="ru-RU" sz="3600" b="0" i="1" smtClean="0">
                <a:solidFill>
                  <a:srgbClr val="E54D09"/>
                </a:solidFill>
              </a:rPr>
              <a:t>Н.Б. Крылова – кандидат философских наук</a:t>
            </a:r>
            <a:br>
              <a:rPr lang="ru-RU" sz="3600" b="0" i="1" smtClean="0">
                <a:solidFill>
                  <a:srgbClr val="E54D09"/>
                </a:solidFill>
              </a:rPr>
            </a:b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  <p:pic>
        <p:nvPicPr>
          <p:cNvPr id="34818" name="Picture 8" descr="91752924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8527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9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73238"/>
            <a:ext cx="411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10" descr="0_3a87d_fb4732db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1" descr="99042546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15888"/>
            <a:ext cx="1111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10"/>
          <p:cNvSpPr>
            <a:spLocks noChangeArrowheads="1"/>
          </p:cNvSpPr>
          <p:nvPr/>
        </p:nvSpPr>
        <p:spPr bwMode="auto">
          <a:xfrm>
            <a:off x="755650" y="1628775"/>
            <a:ext cx="48958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«Для того, чтобы стать субъектом культурной деятельности, ребенку нужна особая собственная практика, особые собственные пробы сил.</a:t>
            </a:r>
          </a:p>
          <a:p>
            <a:r>
              <a:rPr lang="ru-RU" b="1">
                <a:solidFill>
                  <a:srgbClr val="006600"/>
                </a:solidFill>
              </a:rPr>
              <a:t>Детство – это не просто уникальная субкультура. Это – «ростки» нового культурного уклада жизни, которые могут прорасти только в пространствах автономных культурных практик, где дети по-своему, совсем не так, как хотелось бы взрослым, входят в человеческую культуру и современную цивилизацию, становясь ее авторами.»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525" y="1627188"/>
            <a:ext cx="3028950" cy="5059362"/>
          </a:xfrm>
          <a:prstGeom prst="rect">
            <a:avLst/>
          </a:prstGeom>
          <a:noFill/>
        </p:spPr>
      </p:pic>
      <p:pic>
        <p:nvPicPr>
          <p:cNvPr id="34825" name="Picture 9" descr="b9fbd753ecf1aa5a555a45d6152d0f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5334000"/>
            <a:ext cx="1296988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6" descr="5971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850" y="5373688"/>
            <a:ext cx="151130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/>
          </p:cNvSpPr>
          <p:nvPr>
            <p:ph type="title" idx="4294967295"/>
          </p:nvPr>
        </p:nvSpPr>
        <p:spPr>
          <a:xfrm>
            <a:off x="179388" y="188913"/>
            <a:ext cx="9144000" cy="1368425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sz="2800" i="1" smtClean="0">
                <a:solidFill>
                  <a:srgbClr val="F04F0E"/>
                </a:solidFill>
                <a:latin typeface="Bookman Old Style" pitchFamily="18" charset="0"/>
              </a:rPr>
              <a:t>Культурные практики и развитие ребенка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4294967295"/>
          </p:nvPr>
        </p:nvSpPr>
        <p:spPr>
          <a:xfrm>
            <a:off x="323850" y="981075"/>
            <a:ext cx="6264275" cy="5400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00"/>
                </a:solidFill>
                <a:latin typeface="Trebuchet MS" pitchFamily="34" charset="0"/>
              </a:rPr>
              <a:t>Требованием Стандарта </a:t>
            </a:r>
            <a:r>
              <a:rPr lang="ru-RU" b="1" dirty="0" smtClean="0">
                <a:solidFill>
                  <a:srgbClr val="006600"/>
                </a:solidFill>
                <a:latin typeface="Trebuchet MS" pitchFamily="34" charset="0"/>
              </a:rPr>
              <a:t>является иное, чем ранее, </a:t>
            </a:r>
            <a:r>
              <a:rPr lang="ru-RU" b="1" dirty="0" smtClean="0">
                <a:solidFill>
                  <a:srgbClr val="006600"/>
                </a:solidFill>
                <a:latin typeface="Trebuchet MS" pitchFamily="34" charset="0"/>
              </a:rPr>
              <a:t>представление о </a:t>
            </a:r>
            <a:r>
              <a:rPr lang="ru-RU" b="1" dirty="0" smtClean="0">
                <a:solidFill>
                  <a:srgbClr val="006600"/>
                </a:solidFill>
                <a:latin typeface="Trebuchet MS" pitchFamily="34" charset="0"/>
              </a:rPr>
              <a:t>содержании образования… Оно сводится к освоению ребенком различных культурных практик, а не к приобретению конкретных знаний, умений и навыков</a:t>
            </a:r>
            <a:r>
              <a:rPr lang="ru-RU" b="1" dirty="0" smtClean="0">
                <a:solidFill>
                  <a:srgbClr val="006600"/>
                </a:solidFill>
              </a:rPr>
              <a:t>.</a:t>
            </a:r>
          </a:p>
          <a:p>
            <a:pPr algn="just" eaLnBrk="1" hangingPunct="1">
              <a:buFontTx/>
              <a:buNone/>
            </a:pPr>
            <a:endParaRPr lang="ru-RU" sz="2000" b="1" dirty="0" smtClean="0">
              <a:solidFill>
                <a:srgbClr val="006600"/>
              </a:solidFill>
              <a:latin typeface="Trebuchet MS" pitchFamily="34" charset="0"/>
            </a:endParaRPr>
          </a:p>
          <a:p>
            <a:pPr marL="0" indent="0" eaLnBrk="1" hangingPunct="1">
              <a:buNone/>
            </a:pPr>
            <a:endParaRPr lang="ru-RU" sz="2000" b="1" dirty="0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pic>
        <p:nvPicPr>
          <p:cNvPr id="26627" name="Picture 10" descr="15-225x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2100" y="1412875"/>
            <a:ext cx="2501900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7" descr="b9fbd753ecf1aa5a555a45d6152d0f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5373688"/>
            <a:ext cx="137001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188913"/>
            <a:ext cx="7848600" cy="1152525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sz="3200" i="1" smtClean="0">
                <a:solidFill>
                  <a:srgbClr val="E54D09"/>
                </a:solidFill>
                <a:latin typeface="Trebuchet MS" pitchFamily="34" charset="0"/>
              </a:rPr>
              <a:t>Что такое «культурные практики»?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052513"/>
            <a:ext cx="8280400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культурными практиками мы понимаем разнообразные, основанные на текущих и перспективных интересах ребенка виды самостоятельной деятельности, поведения, опыта, складывающиеся с первых дней его жизни. </a:t>
            </a:r>
          </a:p>
          <a:p>
            <a:pPr eaLnBrk="1" hangingPunct="1">
              <a:lnSpc>
                <a:spcPct val="80000"/>
              </a:lnSpc>
            </a:pPr>
            <a:endParaRPr lang="ru-RU" sz="2000" b="1" dirty="0" smtClean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культурных практик можно выделить следующие: манипуляция с предметами, фантазирование, творческая деятельность, продуктивные виды деятельности, коллекционирование, экспериментирование, игра, поисково-исследовательская деятельность.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Культурные практики могут формироваться во взаимодействии  ребенка с взрослым и при постоянно расширяющихся самостоятельных действиях</a:t>
            </a:r>
            <a:r>
              <a:rPr lang="ru-RU" sz="2000" b="1" dirty="0" smtClean="0">
                <a:solidFill>
                  <a:srgbClr val="006600"/>
                </a:solidFill>
                <a:latin typeface="Arial Unicode MS" pitchFamily="34" charset="-128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endParaRPr lang="ru-RU" sz="2000" b="1" dirty="0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pic>
        <p:nvPicPr>
          <p:cNvPr id="27651" name="Picture 6" descr="91752924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12553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7" descr="91752924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42093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8" descr="91752924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00526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3" descr="0_c40ca_b20f93ae_or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868863"/>
            <a:ext cx="38893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4" descr="b9fbd753ecf1aa5a555a45d6152d0f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8" y="5300663"/>
            <a:ext cx="13684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8" descr="110150141_007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5516563"/>
            <a:ext cx="1585913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0"/>
            <a:ext cx="6767512" cy="1296988"/>
          </a:xfrm>
        </p:spPr>
        <p:txBody>
          <a:bodyPr anchor="t"/>
          <a:lstStyle/>
          <a:p>
            <a:pPr algn="ctr" eaLnBrk="1" hangingPunct="1">
              <a:defRPr/>
            </a:pPr>
            <a:r>
              <a:rPr lang="ru-RU" sz="3200" i="1" smtClean="0">
                <a:solidFill>
                  <a:srgbClr val="E54D09"/>
                </a:solidFill>
                <a:latin typeface="Trebuchet MS" pitchFamily="34" charset="0"/>
              </a:rPr>
              <a:t>Зачем нужны культурные практики?	</a:t>
            </a:r>
            <a:r>
              <a:rPr lang="ru-RU" smtClean="0">
                <a:latin typeface="Trebuchet MS" pitchFamily="34" charset="0"/>
              </a:rPr>
              <a:t> 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sz="half" idx="4294967295"/>
          </p:nvPr>
        </p:nvSpPr>
        <p:spPr>
          <a:xfrm>
            <a:off x="611188" y="1628775"/>
            <a:ext cx="4249737" cy="2592388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Культурные практики формируют общую культуру личности дошкольника, развивают их социальные, нравственные, эстетические, интеллектуальные, физические качества. </a:t>
            </a:r>
          </a:p>
        </p:txBody>
      </p:sp>
      <p:sp>
        <p:nvSpPr>
          <p:cNvPr id="28675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716463" y="4005263"/>
            <a:ext cx="4427537" cy="26638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Также культурные практики детства являются мощным инструментом для развития инициативности, самостоятельности и ответственности ребенка, а также формирования предпосылок к учебной деятельности. </a:t>
            </a:r>
          </a:p>
          <a:p>
            <a:pPr eaLnBrk="1" hangingPunct="1">
              <a:lnSpc>
                <a:spcPct val="90000"/>
              </a:lnSpc>
            </a:pPr>
            <a:endParaRPr lang="ru-RU" sz="2000" b="1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pic>
        <p:nvPicPr>
          <p:cNvPr id="28676" name="Picture 6" descr="20150427_161310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422400"/>
            <a:ext cx="3889375" cy="2413000"/>
          </a:xfrm>
        </p:spPr>
      </p:pic>
      <p:pic>
        <p:nvPicPr>
          <p:cNvPr id="28677" name="Picture 7" descr="2014-02-25-4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4121150"/>
            <a:ext cx="3887788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8" descr="110150141_007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9925" y="0"/>
            <a:ext cx="1951038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8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170021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9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4076700"/>
            <a:ext cx="3397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1" name="Picture 11" descr="99042546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88913"/>
            <a:ext cx="11064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0"/>
            <a:ext cx="8064500" cy="1628775"/>
          </a:xfrm>
        </p:spPr>
        <p:txBody>
          <a:bodyPr anchor="t"/>
          <a:lstStyle/>
          <a:p>
            <a:pPr algn="ctr" eaLnBrk="1" hangingPunct="1">
              <a:defRPr/>
            </a:pPr>
            <a:r>
              <a:rPr lang="ru-RU" sz="2800" i="1" smtClean="0">
                <a:solidFill>
                  <a:srgbClr val="F04F0E"/>
                </a:solidFill>
                <a:latin typeface="Trebuchet MS" pitchFamily="34" charset="0"/>
              </a:rPr>
              <a:t>Основные компетенции педагога, необходимые для социальной ситуации развития воспитанников</a:t>
            </a:r>
            <a:r>
              <a:rPr lang="ru-RU" smtClean="0">
                <a:latin typeface="Trebuchet MS" pitchFamily="34" charset="0"/>
              </a:rPr>
              <a:t> 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sz="half" idx="4294967295"/>
          </p:nvPr>
        </p:nvSpPr>
        <p:spPr>
          <a:xfrm>
            <a:off x="5076825" y="1773238"/>
            <a:ext cx="4067175" cy="4868862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- организация конструктивного взаимодействия детей в группе в разных видах деятельности;</a:t>
            </a:r>
          </a:p>
          <a:p>
            <a:pPr eaLnBrk="1" hangingPunct="1"/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- создание условий для свободного выбора детьми деятельности;</a:t>
            </a:r>
          </a:p>
          <a:p>
            <a:pPr eaLnBrk="1" hangingPunct="1"/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- вовлечение всех детей в разные виды деятельности и культурные практики, способствующие развитию норм социального поведения, интересов и познавательных действий.</a:t>
            </a: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44675"/>
            <a:ext cx="3097213" cy="202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4365625"/>
            <a:ext cx="2881313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 descr="106966736_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5350" y="1844675"/>
            <a:ext cx="1636713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0" descr="106966845_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4797425"/>
            <a:ext cx="165576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8" descr="91752924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191611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9" descr="91752924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350043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10" descr="917529243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825" y="443706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9" descr="b9fbd753ecf1aa5a555a45d6152d0f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12088" y="1196975"/>
            <a:ext cx="10096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1" descr="99042546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200150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/>
          </p:cNvSpPr>
          <p:nvPr>
            <p:ph type="title" idx="4294967295"/>
          </p:nvPr>
        </p:nvSpPr>
        <p:spPr>
          <a:xfrm>
            <a:off x="827088" y="115888"/>
            <a:ext cx="7559675" cy="1152525"/>
          </a:xfrm>
        </p:spPr>
        <p:txBody>
          <a:bodyPr anchor="t"/>
          <a:lstStyle/>
          <a:p>
            <a:pPr algn="ctr" eaLnBrk="1" hangingPunct="1">
              <a:defRPr/>
            </a:pPr>
            <a:r>
              <a:rPr lang="ru-RU" sz="3200" i="1" smtClean="0">
                <a:solidFill>
                  <a:srgbClr val="E54D09"/>
                </a:solidFill>
              </a:rPr>
              <a:t>Что же можно считать культурной практикой?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268413"/>
            <a:ext cx="8569325" cy="4681537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К</a:t>
            </a:r>
            <a:r>
              <a:rPr lang="ru-RU" sz="2000" b="1" smtClean="0">
                <a:solidFill>
                  <a:srgbClr val="006600"/>
                </a:solidFill>
              </a:rPr>
              <a:t> </a:t>
            </a:r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основным культурным практикам, осваиваемым дошкольниками, относятся: игра (сюжетная и с правилами), продуктивная деятельность, познавательно-исследовательская деятельность, чтение художественной литературы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Они могут быть дополнены другими культурными практиками… практическая деятельность («трудовое воспитание»); результативные физические упражнения («физкультура»); коммуникативный тренинг («развитие речи»), простейшее музицирование, целенаправленное изучение основ математики, грамоты, и многое другое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06600"/>
                </a:solidFill>
                <a:latin typeface="Trebuchet MS" pitchFamily="34" charset="0"/>
              </a:rPr>
              <a:t>В подготовительной группе указанные культурные практики будут дополнены практической деятельностью детей по самообслуживанию, обучением грамоте и элементарной математике</a:t>
            </a:r>
          </a:p>
          <a:p>
            <a:pPr eaLnBrk="1" hangingPunct="1">
              <a:lnSpc>
                <a:spcPct val="90000"/>
              </a:lnSpc>
            </a:pPr>
            <a:endParaRPr lang="ru-RU" sz="2000" b="1" smtClean="0">
              <a:solidFill>
                <a:srgbClr val="006600"/>
              </a:solidFill>
              <a:latin typeface="Trebuchet MS" pitchFamily="34" charset="0"/>
            </a:endParaRPr>
          </a:p>
        </p:txBody>
      </p:sp>
      <p:pic>
        <p:nvPicPr>
          <p:cNvPr id="30723" name="Picture 4" descr="95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5300663"/>
            <a:ext cx="3240088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628775"/>
            <a:ext cx="3397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581525"/>
            <a:ext cx="3397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7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85273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 descr="0_115631_d6abefb7_ori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50" y="188913"/>
            <a:ext cx="788988" cy="8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9" descr="b9fbd753ecf1aa5a555a45d6152d0f4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5797550"/>
            <a:ext cx="865188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10" descr="0_3a87d_fb4732db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188" y="5373688"/>
            <a:ext cx="892175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Picture 11" descr="99042546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1064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188913"/>
            <a:ext cx="8459787" cy="1079500"/>
          </a:xfrm>
        </p:spPr>
        <p:txBody>
          <a:bodyPr anchor="t"/>
          <a:lstStyle/>
          <a:p>
            <a:pPr algn="ctr" eaLnBrk="1" hangingPunct="1">
              <a:defRPr/>
            </a:pPr>
            <a:r>
              <a:rPr lang="ru-RU" sz="2800" i="1" smtClean="0">
                <a:solidFill>
                  <a:srgbClr val="F04F0E"/>
                </a:solidFill>
                <a:latin typeface="Trebuchet MS" pitchFamily="34" charset="0"/>
              </a:rPr>
              <a:t>Где в образовательном  пространстве детского сада можно использовать культурные практики?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>
          <a:xfrm>
            <a:off x="4067175" y="1700213"/>
            <a:ext cx="4176713" cy="501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Совместная игра воспитателя и детей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Ситуации общения и накопления положительного социально- эмоционального опыта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Творческая мастерская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Музыкально-театральная и литературная гостиная (детская студия)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Сенсорный и интеллектуальный тренинг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Детский досуг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b="1" smtClean="0">
                <a:solidFill>
                  <a:srgbClr val="094F10"/>
                </a:solidFill>
                <a:latin typeface="Trebuchet MS" pitchFamily="34" charset="0"/>
              </a:rPr>
              <a:t>Коллективная и индивидуальная трудовая деятельность</a:t>
            </a:r>
          </a:p>
          <a:p>
            <a:pPr eaLnBrk="1" hangingPunct="1">
              <a:lnSpc>
                <a:spcPct val="90000"/>
              </a:lnSpc>
            </a:pPr>
            <a:endParaRPr lang="ru-RU" sz="1800" b="1" smtClean="0">
              <a:solidFill>
                <a:srgbClr val="094F10"/>
              </a:solidFill>
              <a:latin typeface="Trebuchet MS" pitchFamily="34" charset="0"/>
            </a:endParaRP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743075"/>
            <a:ext cx="3311525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197350"/>
            <a:ext cx="3311525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8" descr="deti87-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9675" y="5013325"/>
            <a:ext cx="1584325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8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2349500"/>
            <a:ext cx="3397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9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1773238"/>
            <a:ext cx="341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10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371633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11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328453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2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494188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3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443706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4" descr="9175292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5373688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17" descr="990425462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111250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8" name="Picture 18" descr="0_3a87d_fb4732db_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85113" y="1989138"/>
            <a:ext cx="10429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6"/>
          <p:cNvSpPr>
            <a:spLocks noGrp="1"/>
          </p:cNvSpPr>
          <p:nvPr>
            <p:ph type="title" idx="4294967295"/>
          </p:nvPr>
        </p:nvSpPr>
        <p:spPr>
          <a:xfrm>
            <a:off x="539750" y="188913"/>
            <a:ext cx="7920038" cy="1008062"/>
          </a:xfrm>
        </p:spPr>
        <p:txBody>
          <a:bodyPr anchor="t"/>
          <a:lstStyle/>
          <a:p>
            <a:pPr eaLnBrk="1" hangingPunct="1">
              <a:defRPr/>
            </a:pPr>
            <a:r>
              <a:rPr lang="ru-RU" sz="3200" i="1" smtClean="0">
                <a:solidFill>
                  <a:srgbClr val="F04F0E"/>
                </a:solidFill>
              </a:rPr>
              <a:t>Организация культурных практик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sz="half" idx="4294967295"/>
          </p:nvPr>
        </p:nvSpPr>
        <p:spPr>
          <a:xfrm>
            <a:off x="2411413" y="981075"/>
            <a:ext cx="3889375" cy="56880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94F10"/>
                </a:solidFill>
                <a:latin typeface="Trebuchet MS" pitchFamily="34" charset="0"/>
              </a:rPr>
              <a:t>Разнообразные культурные практики организуются во второй половине дня, ориентированные на проявление детьми самостоятельности и творчества в разных видах деятельности.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94F10"/>
                </a:solidFill>
                <a:latin typeface="Trebuchet MS" pitchFamily="34" charset="0"/>
              </a:rPr>
              <a:t>В культурных практиках воспитателем создается атмосфера свободы выбора, творческого обмена и самовыражения, сотрудничества взрослого и детей.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000" b="1" smtClean="0">
                <a:solidFill>
                  <a:srgbClr val="094F10"/>
                </a:solidFill>
                <a:latin typeface="Trebuchet MS" pitchFamily="34" charset="0"/>
              </a:rPr>
              <a:t>Организация культурных практик носит преимущественно подгрупповой характер</a:t>
            </a:r>
          </a:p>
          <a:p>
            <a:pPr eaLnBrk="1" hangingPunct="1">
              <a:lnSpc>
                <a:spcPct val="90000"/>
              </a:lnSpc>
            </a:pPr>
            <a:endParaRPr lang="ru-RU" sz="2000" b="1" smtClean="0">
              <a:solidFill>
                <a:srgbClr val="094F10"/>
              </a:solidFill>
              <a:latin typeface="Trebuchet MS" pitchFamily="34" charset="0"/>
            </a:endParaRPr>
          </a:p>
        </p:txBody>
      </p:sp>
      <p:pic>
        <p:nvPicPr>
          <p:cNvPr id="32771" name="Picture 12" descr="4106161-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4005263"/>
            <a:ext cx="2663825" cy="218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8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126841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9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3644900"/>
            <a:ext cx="3397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10" descr="9175292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5661025"/>
            <a:ext cx="339725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3" descr="0_3a87d_fb4732db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333375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26" descr="tvorcestvo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1412875"/>
            <a:ext cx="24479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30" descr="s000567_05409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2917825"/>
            <a:ext cx="20891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5" descr="0_122910_eeceffb1_ori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950" y="5157788"/>
            <a:ext cx="230346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9" name="Picture 19" descr="0_a01cb_aaa437ab_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908050"/>
            <a:ext cx="177641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 idx="4294967295"/>
          </p:nvPr>
        </p:nvSpPr>
        <p:spPr>
          <a:xfrm>
            <a:off x="827088" y="188913"/>
            <a:ext cx="8316912" cy="1944687"/>
          </a:xfrm>
        </p:spPr>
        <p:txBody>
          <a:bodyPr anchor="t"/>
          <a:lstStyle/>
          <a:p>
            <a:pPr algn="ctr" eaLnBrk="1" hangingPunct="1">
              <a:defRPr/>
            </a:pPr>
            <a:r>
              <a:rPr lang="ru-RU" sz="2000" i="1" smtClean="0">
                <a:solidFill>
                  <a:srgbClr val="DD4921"/>
                </a:solidFill>
                <a:latin typeface="Trebuchet MS" pitchFamily="34" charset="0"/>
              </a:rPr>
              <a:t>Процесс овладения культурными практиками – </a:t>
            </a:r>
            <a:br>
              <a:rPr lang="ru-RU" sz="2000" i="1" smtClean="0">
                <a:solidFill>
                  <a:srgbClr val="DD4921"/>
                </a:solidFill>
                <a:latin typeface="Trebuchet MS" pitchFamily="34" charset="0"/>
              </a:rPr>
            </a:br>
            <a:r>
              <a:rPr lang="ru-RU" sz="2000" i="1" smtClean="0">
                <a:solidFill>
                  <a:srgbClr val="DD4921"/>
                </a:solidFill>
                <a:latin typeface="Trebuchet MS" pitchFamily="34" charset="0"/>
              </a:rPr>
              <a:t>это процесс приобретения универсальных культурных умений при взаимодействии со взрослыми и в самостоятельной деятельности в предметной среде</a:t>
            </a:r>
            <a:r>
              <a:rPr lang="ru-RU" sz="2400" i="1" smtClean="0">
                <a:solidFill>
                  <a:srgbClr val="DD4921"/>
                </a:solidFill>
                <a:latin typeface="Trebuchet MS" pitchFamily="34" charset="0"/>
              </a:rPr>
              <a:t/>
            </a:r>
            <a:br>
              <a:rPr lang="ru-RU" sz="2400" i="1" smtClean="0">
                <a:solidFill>
                  <a:srgbClr val="DD4921"/>
                </a:solidFill>
                <a:latin typeface="Trebuchet MS" pitchFamily="34" charset="0"/>
              </a:rPr>
            </a:br>
            <a:r>
              <a:rPr lang="ru-RU" sz="2000" b="0" i="1" smtClean="0">
                <a:solidFill>
                  <a:srgbClr val="F04F0E"/>
                </a:solidFill>
                <a:latin typeface="Trebuchet MS" pitchFamily="34" charset="0"/>
              </a:rPr>
              <a:t/>
            </a:r>
            <a:br>
              <a:rPr lang="ru-RU" sz="2000" b="0" i="1" smtClean="0">
                <a:solidFill>
                  <a:srgbClr val="F04F0E"/>
                </a:solidFill>
                <a:latin typeface="Trebuchet MS" pitchFamily="34" charset="0"/>
              </a:rPr>
            </a:br>
            <a:endParaRPr lang="ru-RU" sz="2000" b="0" i="1" smtClean="0">
              <a:solidFill>
                <a:srgbClr val="F04F0E"/>
              </a:solidFill>
              <a:latin typeface="Trebuchet MS" pitchFamily="34" charset="0"/>
            </a:endParaRPr>
          </a:p>
        </p:txBody>
      </p:sp>
      <p:sp>
        <p:nvSpPr>
          <p:cNvPr id="33794" name="Rectangle 21"/>
          <p:cNvSpPr>
            <a:spLocks noGrp="1"/>
          </p:cNvSpPr>
          <p:nvPr>
            <p:ph type="body" sz="half" idx="4294967295"/>
          </p:nvPr>
        </p:nvSpPr>
        <p:spPr>
          <a:xfrm>
            <a:off x="4572000" y="4365625"/>
            <a:ext cx="4572000" cy="2492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2000" b="1" smtClean="0">
                <a:solidFill>
                  <a:srgbClr val="006600"/>
                </a:solidFill>
              </a:rPr>
              <a:t>В качестве ведущей культурной практики выступает игровая практика, позволяющая создать событийно организованное пространство образовательной деятельности детей и взрослых</a:t>
            </a:r>
          </a:p>
          <a:p>
            <a:pPr>
              <a:lnSpc>
                <a:spcPct val="90000"/>
              </a:lnSpc>
            </a:pPr>
            <a:endParaRPr lang="ru-RU" sz="2000" b="1" smtClean="0">
              <a:solidFill>
                <a:srgbClr val="006600"/>
              </a:solidFill>
              <a:latin typeface="Arial Unicode MS" pitchFamily="34" charset="-128"/>
            </a:endParaRPr>
          </a:p>
        </p:txBody>
      </p:sp>
      <p:pic>
        <p:nvPicPr>
          <p:cNvPr id="33795" name="Picture 18" descr="110150141_007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6550" y="5824538"/>
            <a:ext cx="118745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11" descr="99042546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112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15" descr="9175292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65296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20"/>
          <p:cNvSpPr>
            <a:spLocks noChangeArrowheads="1"/>
          </p:cNvSpPr>
          <p:nvPr/>
        </p:nvSpPr>
        <p:spPr bwMode="auto">
          <a:xfrm>
            <a:off x="827088" y="1628775"/>
            <a:ext cx="475297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6600"/>
                </a:solidFill>
              </a:rPr>
              <a:t>В культурных практиках воспитателем создается атмосфера свободы выбора, творческого обмена и самовыражения, сотрудничества взрослого и детей.</a:t>
            </a:r>
          </a:p>
          <a:p>
            <a:r>
              <a:rPr lang="ru-RU" b="1">
                <a:solidFill>
                  <a:srgbClr val="006600"/>
                </a:solidFill>
              </a:rPr>
              <a:t>Организация культурных практик носит преимущественно подгрупповой характер.</a:t>
            </a:r>
          </a:p>
          <a:p>
            <a:pPr eaLnBrk="0" hangingPunct="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endParaRPr lang="ru-RU" b="1">
              <a:solidFill>
                <a:srgbClr val="006600"/>
              </a:solidFill>
            </a:endParaRPr>
          </a:p>
        </p:txBody>
      </p:sp>
      <p:pic>
        <p:nvPicPr>
          <p:cNvPr id="33799" name="Picture 23" descr="91752924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700213"/>
            <a:ext cx="3397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15" descr="344970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525" y="1844675"/>
            <a:ext cx="3024188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813" y="4005263"/>
            <a:ext cx="2881312" cy="227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2" name="Picture 10" descr="106966986_5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97425"/>
            <a:ext cx="1657350" cy="15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 autoUpdateAnimBg="0"/>
    </p:bldLst>
  </p:timing>
</p:sld>
</file>

<file path=ppt/theme/theme1.xml><?xml version="1.0" encoding="utf-8"?>
<a:theme xmlns:a="http://schemas.openxmlformats.org/drawingml/2006/main" name="580TGp_general_light_ani">
  <a:themeElements>
    <a:clrScheme name="580TGp_general_light_ani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580TGp_general_light_ani">
  <a:themeElements>
    <a:clrScheme name="580TGp_general_light_ani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4150</TotalTime>
  <Words>546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Arial Black</vt:lpstr>
      <vt:lpstr>Arial Unicode MS</vt:lpstr>
      <vt:lpstr>Bookman Old Style</vt:lpstr>
      <vt:lpstr>Times New Roman</vt:lpstr>
      <vt:lpstr>Trebuchet MS</vt:lpstr>
      <vt:lpstr>Wingdings 3</vt:lpstr>
      <vt:lpstr>580TGp_general_light_ani</vt:lpstr>
      <vt:lpstr>1_580TGp_general_light_ani</vt:lpstr>
      <vt:lpstr>Культурные практики в дошкольном образовании</vt:lpstr>
      <vt:lpstr>Культурные практики и развитие ребенка</vt:lpstr>
      <vt:lpstr>Что такое «культурные практики»?</vt:lpstr>
      <vt:lpstr>Зачем нужны культурные практики?  </vt:lpstr>
      <vt:lpstr>Основные компетенции педагога, необходимые для социальной ситуации развития воспитанников </vt:lpstr>
      <vt:lpstr>Что же можно считать культурной практикой?</vt:lpstr>
      <vt:lpstr>Где в образовательном  пространстве детского сада можно использовать культурные практики?</vt:lpstr>
      <vt:lpstr>Организация культурных практик</vt:lpstr>
      <vt:lpstr>Процесс овладения культурными практиками –  это процесс приобретения универсальных культурных умений при взаимодействии со взрослыми и в самостоятельной деятельности в предметной среде  </vt:lpstr>
      <vt:lpstr>Н.Б. Крылова – кандидат философских наук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Педколледж</dc:creator>
  <cp:lastModifiedBy>DU</cp:lastModifiedBy>
  <cp:revision>416</cp:revision>
  <cp:lastPrinted>2013-12-20T05:49:24Z</cp:lastPrinted>
  <dcterms:created xsi:type="dcterms:W3CDTF">2010-09-14T15:57:35Z</dcterms:created>
  <dcterms:modified xsi:type="dcterms:W3CDTF">2018-10-20T22:23:43Z</dcterms:modified>
</cp:coreProperties>
</file>