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990000"/>
    <a:srgbClr val="008000"/>
    <a:srgbClr val="C5C5C5"/>
    <a:srgbClr val="990099"/>
    <a:srgbClr val="D60093"/>
    <a:srgbClr val="FF33CC"/>
    <a:srgbClr val="FF0000"/>
    <a:srgbClr val="3333CC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30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9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1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2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04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00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01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96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7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16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38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BBA89-103E-473B-87EC-F859347AEBA2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612C7-8ECF-42CA-AE17-A44E8431B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64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64" y="581450"/>
            <a:ext cx="9144000" cy="2960240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  <a:t>Словарные слова. </a:t>
            </a:r>
            <a:br>
              <a:rPr lang="ru-RU" sz="5300" dirty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</a:br>
            <a:r>
              <a:rPr lang="ru-RU" sz="5300" dirty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  <a:t>Как запомнить?</a:t>
            </a:r>
            <a:br>
              <a:rPr lang="ru-RU" sz="5300" dirty="0">
                <a:solidFill>
                  <a:srgbClr val="FF0000"/>
                </a:solidFill>
                <a:latin typeface="GungsuhChe" panose="02030609000101010101" pitchFamily="49" charset="-127"/>
                <a:ea typeface="GungsuhChe" panose="02030609000101010101" pitchFamily="49" charset="-127"/>
              </a:rPr>
            </a:br>
            <a:r>
              <a:rPr lang="ru-RU" sz="2800" dirty="0">
                <a:solidFill>
                  <a:srgbClr val="00B050"/>
                </a:solidFill>
                <a:latin typeface="Book Antiqua" panose="02040602050305030304" pitchFamily="18" charset="0"/>
                <a:ea typeface="GungsuhChe" panose="02030609000101010101" pitchFamily="49" charset="-127"/>
              </a:rPr>
              <a:t>Подготовила учитель-логопед ГБОУ Школа №2120</a:t>
            </a:r>
            <a:br>
              <a:rPr lang="ru-RU" sz="2800" dirty="0">
                <a:solidFill>
                  <a:srgbClr val="00B050"/>
                </a:solidFill>
                <a:latin typeface="Book Antiqua" panose="02040602050305030304" pitchFamily="18" charset="0"/>
                <a:ea typeface="GungsuhChe" panose="02030609000101010101" pitchFamily="49" charset="-127"/>
              </a:rPr>
            </a:br>
            <a:r>
              <a:rPr lang="ru-RU" sz="2800" dirty="0">
                <a:solidFill>
                  <a:srgbClr val="00B050"/>
                </a:solidFill>
                <a:latin typeface="Book Antiqua" panose="02040602050305030304" pitchFamily="18" charset="0"/>
                <a:ea typeface="GungsuhChe" panose="02030609000101010101" pitchFamily="49" charset="-127"/>
              </a:rPr>
              <a:t>Трофимова Л.Ю.</a:t>
            </a:r>
            <a:endParaRPr lang="ru-RU" dirty="0">
              <a:solidFill>
                <a:srgbClr val="00B050"/>
              </a:solidFill>
              <a:latin typeface="Book Antiqua" panose="02040602050305030304" pitchFamily="18" charset="0"/>
              <a:ea typeface="GungsuhChe" panose="02030609000101010101" pitchFamily="49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9321" y="-3230179"/>
            <a:ext cx="4277538" cy="6097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7gy.ru/images/russkii/slova/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586" y="3638752"/>
            <a:ext cx="5678439" cy="321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502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3">
                <a:lumMod val="60000"/>
                <a:lumOff val="40000"/>
              </a:schemeClr>
            </a:gs>
            <a:gs pos="99000">
              <a:srgbClr val="FFFF00"/>
            </a:gs>
            <a:gs pos="1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3333CC"/>
                </a:solidFill>
              </a:rPr>
              <a:t>Пляшущие человечки</a:t>
            </a:r>
            <a:br>
              <a:rPr lang="ru-RU" sz="6000" dirty="0">
                <a:solidFill>
                  <a:srgbClr val="3333CC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Зашифровываем словарное слово и даем ребенку расшифровать </a:t>
            </a:r>
          </a:p>
        </p:txBody>
      </p:sp>
      <p:pic>
        <p:nvPicPr>
          <p:cNvPr id="6" name="Объект 3" descr="https://cf2.ppt-online.org/files2/slide/4/42E5pYUZXqDaBTnoAlKibMjcOr6dzIh8PNCs9kH0t/slide-1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326" y="2506662"/>
            <a:ext cx="5809348" cy="4351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img2.freepng.ru/20181202/tkt/kisspng-clip-art-foreign-exchange-market-detective-drawing-detective-clipart-free-download-on-kumdotv-com-5c03a5f1808f80.17740123154374296152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435" y="3617290"/>
            <a:ext cx="2477320" cy="25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.depositphotos.com/1007672/1774/i/950/depositphotos_17744151-stock-photo-footprints-of-children-with-pain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83" y="2263669"/>
            <a:ext cx="2833352" cy="188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85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3">
                <a:lumMod val="60000"/>
                <a:lumOff val="40000"/>
              </a:schemeClr>
            </a:gs>
            <a:gs pos="99000">
              <a:srgbClr val="FFFF00"/>
            </a:gs>
            <a:gs pos="1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D60093"/>
                </a:solidFill>
              </a:rPr>
              <a:t>Зашифровываем словарное слово с помощью алфавита</a:t>
            </a:r>
          </a:p>
        </p:txBody>
      </p:sp>
      <p:pic>
        <p:nvPicPr>
          <p:cNvPr id="6" name="Объект 5" descr="http://odetprazdnike.ru/wp-content/uploads/2016/11/kvest-doma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731" y="2189755"/>
            <a:ext cx="7594600" cy="336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s://media.istockphoto.com/vectors/magnifying-glass-with-finger-print-vector-id4531328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6" y="4157990"/>
            <a:ext cx="2009103" cy="247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35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6">
                <a:lumMod val="60000"/>
                <a:lumOff val="40000"/>
              </a:schemeClr>
            </a:gs>
            <a:gs pos="100000">
              <a:srgbClr val="FFFF00"/>
            </a:gs>
            <a:gs pos="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Book Antiqua" panose="02040602050305030304" pitchFamily="18" charset="0"/>
                <a:ea typeface="GungsuhChe" panose="02030609000101010101" pitchFamily="49" charset="-127"/>
              </a:rPr>
              <a:t>Учите слова с удовольствием!</a:t>
            </a:r>
          </a:p>
        </p:txBody>
      </p:sp>
      <p:pic>
        <p:nvPicPr>
          <p:cNvPr id="8194" name="Picture 2" descr="https://avatars.mds.yandex.net/get-pdb/1927213/1cc3620a-0951-4122-b648-e1d37a473370/s1200?webp=fals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127" y="1825625"/>
            <a:ext cx="652374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5885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990099"/>
                </a:solidFill>
              </a:rPr>
              <a:t>Пояснительная записка</a:t>
            </a:r>
            <a:endParaRPr lang="ru-RU" dirty="0">
              <a:solidFill>
                <a:srgbClr val="99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3729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страдающие </a:t>
            </a:r>
            <a:r>
              <a:rPr lang="ru-RU" dirty="0" err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дисграфией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правило, с большим трудом запоминают написание словарных слов. Родители таких детей стараются дома заучить эти слова. Но их попытки часто безуспешны. Родители обращаются за советом к учителю и чаще всего слышат: «Прописывайте словарные слова многократно. Видимо, у ребенка плохая память».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 ли виной всему «плохая память»? В дошкольном и младшем школьном возрасте у детей преобладает механическое запоминание. Однако, специалисты отмечают, что логическое запоминание гораздо эффективнее, и поэтому необходимо при обучении детей обращаться к смысловому запоминанию, различным приемам мнемотехники. Для индивидуальной</a:t>
            </a:r>
            <a:r>
              <a:rPr lang="ru-RU" i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 по усвоению ребенком слов с непроверяемыми гласными можно использовать следующие методы: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270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Запоминание по картинкам-ассоциациям. </a:t>
            </a:r>
            <a:r>
              <a:rPr lang="ru-RU" sz="3600" dirty="0">
                <a:solidFill>
                  <a:srgbClr val="660066"/>
                </a:solidFill>
              </a:rPr>
              <a:t>Зарисовываем схематичные картинки вместе с учеником.</a:t>
            </a:r>
            <a:br>
              <a:rPr lang="ru-RU" sz="3600" dirty="0">
                <a:solidFill>
                  <a:srgbClr val="660066"/>
                </a:solidFill>
              </a:rPr>
            </a:br>
            <a:endParaRPr lang="ru-RU" sz="3600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8" name="Picture 4" descr="1 — 4 класс: &quot;Диктантик&quot; | Учебный центр &quot;Мегамозг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711" y="1690688"/>
            <a:ext cx="7346719" cy="488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13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7000"/>
              </a:schemeClr>
            </a:gs>
            <a:gs pos="25000">
              <a:schemeClr val="accent2">
                <a:lumMod val="97000"/>
                <a:lumOff val="3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chemeClr val="accent2">
                    <a:lumMod val="50000"/>
                  </a:schemeClr>
                </a:solidFill>
              </a:rPr>
              <a:t>Ассоциации </a:t>
            </a:r>
          </a:p>
        </p:txBody>
      </p:sp>
      <p:pic>
        <p:nvPicPr>
          <p:cNvPr id="2054" name="Picture 6" descr="Учимся с успехом: ноября 2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989" y="2665073"/>
            <a:ext cx="3893050" cy="265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Работа над &quot;зрительным&quot; образом слова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538" y="2665073"/>
            <a:ext cx="3702491" cy="265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Презентация к уроку по русскому языку (1 класс) по теме: Словарные ...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02" y="2665074"/>
            <a:ext cx="3623589" cy="265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78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520">
              <a:srgbClr val="D5E66B"/>
            </a:gs>
            <a:gs pos="0">
              <a:srgbClr val="FFFF00"/>
            </a:gs>
            <a:gs pos="57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>
                <a:solidFill>
                  <a:schemeClr val="accent5">
                    <a:lumMod val="75000"/>
                  </a:schemeClr>
                </a:solidFill>
              </a:rPr>
              <a:t>Ассоциации </a:t>
            </a:r>
          </a:p>
        </p:txBody>
      </p:sp>
      <p:pic>
        <p:nvPicPr>
          <p:cNvPr id="3074" name="Picture 2" descr="Презентация к уроку по русскому языку (1 класс) по теме: Словарные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35" y="2661175"/>
            <a:ext cx="365760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резентация к уроку по русскому языку (1 класс) по теме: Словарны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661175"/>
            <a:ext cx="3657600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резентация к уроку по русскому языку (1 класс) по теме: Словарные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4486" y="2661175"/>
            <a:ext cx="3562638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03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3000">
              <a:schemeClr val="accent1">
                <a:lumMod val="75000"/>
              </a:schemeClr>
            </a:gs>
            <a:gs pos="8000">
              <a:srgbClr val="FFFF00"/>
            </a:gs>
            <a:gs pos="61000">
              <a:schemeClr val="accent1">
                <a:lumMod val="45000"/>
                <a:lumOff val="55000"/>
              </a:schemeClr>
            </a:gs>
            <a:gs pos="9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4000" i="1" dirty="0"/>
            </a:br>
            <a:r>
              <a:rPr lang="ru-RU" sz="4000" i="1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  <a:t>К словарному слову, которое нужно запомнить, добавить слово или даже несколько, где проверяемая буква очень хорошо слышится.</a:t>
            </a:r>
            <a:br>
              <a:rPr lang="ru-RU" sz="4000" dirty="0">
                <a:solidFill>
                  <a:schemeClr val="accent1">
                    <a:lumMod val="75000"/>
                  </a:schemeClr>
                </a:solidFill>
                <a:latin typeface="Book Antiqua" panose="02040602050305030304" pitchFamily="18" charset="0"/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2138" y="1803043"/>
            <a:ext cx="9181563" cy="1545464"/>
          </a:xfrm>
        </p:spPr>
        <p:txBody>
          <a:bodyPr>
            <a:normAutofit fontScale="85000" lnSpcReduction="10000"/>
          </a:bodyPr>
          <a:lstStyle/>
          <a:p>
            <a:pPr marL="0" indent="0" fontAlgn="base">
              <a:buNone/>
            </a:pPr>
            <a:r>
              <a:rPr lang="ru-RU" dirty="0"/>
              <a:t>Например, слово </a:t>
            </a:r>
            <a:r>
              <a:rPr lang="ru-RU" dirty="0">
                <a:solidFill>
                  <a:srgbClr val="FF0000"/>
                </a:solidFill>
              </a:rPr>
              <a:t>МОЛОКО</a:t>
            </a:r>
            <a:r>
              <a:rPr lang="ru-RU" dirty="0"/>
              <a:t>. Нужно запомнить 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.</a:t>
            </a:r>
          </a:p>
          <a:p>
            <a:pPr marL="0" indent="0" fontAlgn="base">
              <a:buNone/>
            </a:pPr>
            <a:r>
              <a:rPr lang="ru-RU" dirty="0"/>
              <a:t>Придумываем ассоциации: молоко из </a:t>
            </a:r>
            <a:r>
              <a:rPr lang="ru-RU" dirty="0" err="1"/>
              <a:t>л</a:t>
            </a:r>
            <a:r>
              <a:rPr lang="ru-RU" dirty="0" err="1">
                <a:solidFill>
                  <a:srgbClr val="FF0000"/>
                </a:solidFill>
              </a:rPr>
              <a:t>О</a:t>
            </a:r>
            <a:r>
              <a:rPr lang="ru-RU" dirty="0" err="1"/>
              <a:t>жки</a:t>
            </a:r>
            <a:r>
              <a:rPr lang="ru-RU" dirty="0"/>
              <a:t> пьет </a:t>
            </a:r>
            <a:r>
              <a:rPr lang="ru-RU" dirty="0" err="1"/>
              <a:t>л</a:t>
            </a:r>
            <a:r>
              <a:rPr lang="ru-RU" dirty="0" err="1">
                <a:solidFill>
                  <a:srgbClr val="FF0000"/>
                </a:solidFill>
              </a:rPr>
              <a:t>О</a:t>
            </a:r>
            <a:r>
              <a:rPr lang="ru-RU" dirty="0" err="1"/>
              <a:t>шадь</a:t>
            </a:r>
            <a:r>
              <a:rPr lang="ru-RU" dirty="0"/>
              <a:t>.</a:t>
            </a:r>
          </a:p>
          <a:p>
            <a:pPr marL="0" indent="0" fontAlgn="base">
              <a:buNone/>
            </a:pPr>
            <a:r>
              <a:rPr lang="ru-RU" dirty="0"/>
              <a:t>Представляем с ребенком эту картину, акцентируем внимание на том, что </a:t>
            </a:r>
            <a:r>
              <a:rPr lang="ru-RU" dirty="0" err="1"/>
              <a:t>л</a:t>
            </a:r>
            <a:r>
              <a:rPr lang="ru-RU" dirty="0" err="1">
                <a:solidFill>
                  <a:srgbClr val="FF0000"/>
                </a:solidFill>
              </a:rPr>
              <a:t>О</a:t>
            </a:r>
            <a:r>
              <a:rPr lang="ru-RU" dirty="0" err="1"/>
              <a:t>жка</a:t>
            </a:r>
            <a:r>
              <a:rPr lang="ru-RU" dirty="0"/>
              <a:t> и </a:t>
            </a:r>
            <a:r>
              <a:rPr lang="ru-RU" dirty="0" err="1"/>
              <a:t>л</a:t>
            </a:r>
            <a:r>
              <a:rPr lang="ru-RU" dirty="0" err="1">
                <a:solidFill>
                  <a:srgbClr val="FF0000"/>
                </a:solidFill>
              </a:rPr>
              <a:t>О</a:t>
            </a:r>
            <a:r>
              <a:rPr lang="ru-RU" dirty="0" err="1"/>
              <a:t>шадь</a:t>
            </a:r>
            <a:r>
              <a:rPr lang="ru-RU" dirty="0"/>
              <a:t> подсказывают нам нужную букву.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2" name="Picture 4" descr="https://avatars.mds.yandex.net/get-zen_doc/1716636/pub_5d47c432f8ea6700ade9c0ed_5d47d714f8a62300ad88df35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38" y="3940935"/>
            <a:ext cx="3529944" cy="260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2.freepng.ru/20180205/koe/kisspng-horse-stock-illustration-illustration-cartoon-horse-5a78fe2eb08002.2284956115178788307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918" y="3881418"/>
            <a:ext cx="2996483" cy="266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char.ru/books/8868130_Lozhka_detskaya_Mim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262" y="3940935"/>
            <a:ext cx="2425476" cy="254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>
            <a:off x="4033468" y="4999502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7051510" y="4970872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18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/>
              <a:t> </a:t>
            </a:r>
            <a:r>
              <a:rPr lang="ru-RU" sz="5400" i="1" dirty="0">
                <a:solidFill>
                  <a:schemeClr val="accent6">
                    <a:lumMod val="75000"/>
                  </a:schemeClr>
                </a:solidFill>
              </a:rPr>
              <a:t>Записать слово с закрытыми глазами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https://image.freepik.com/free-photo/_79295-136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629" y="3226674"/>
            <a:ext cx="4096657" cy="359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00766" y="1841679"/>
            <a:ext cx="91053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2020"/>
              </a:spcAft>
            </a:pPr>
            <a:r>
              <a:rPr lang="ru-RU" sz="2800" dirty="0">
                <a:solidFill>
                  <a:schemeClr val="bg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 того, как ребенок прочитает слово, он записывает его на листах бумаги с завязанными глазами, при этом лучше использовать фломастеры или яркие ручки.</a:t>
            </a:r>
          </a:p>
        </p:txBody>
      </p:sp>
      <p:pic>
        <p:nvPicPr>
          <p:cNvPr id="3076" name="Picture 4" descr="http://demots.ru/upload/iblock/869/869b621533b00262cda66548bf20441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286" y="3226674"/>
            <a:ext cx="3637254" cy="359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23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i="1" dirty="0">
                <a:solidFill>
                  <a:srgbClr val="CC3399"/>
                </a:solidFill>
                <a:latin typeface="Book Antiqua" panose="02040602050305030304" pitchFamily="18" charset="0"/>
              </a:rPr>
              <a:t>Способ мнемотехнический</a:t>
            </a:r>
            <a:endParaRPr lang="ru-RU" sz="6600" dirty="0">
              <a:solidFill>
                <a:srgbClr val="CC3399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403796"/>
            <a:ext cx="10095963" cy="1957589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Когда нужно запомнить букву в словарном слове, можно использовать яркие алфавитные образы, добавляя их в слово и связывая в яркую ассоциацию. Например, нам нужно запомнить как правильно писать </a:t>
            </a:r>
            <a:r>
              <a:rPr lang="ru-RU" sz="2000" dirty="0">
                <a:solidFill>
                  <a:srgbClr val="FF0000"/>
                </a:solidFill>
              </a:rPr>
              <a:t>АПЕЛЬСИН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Представляем себе </a:t>
            </a:r>
            <a:r>
              <a:rPr lang="ru-RU" sz="2000" dirty="0">
                <a:solidFill>
                  <a:srgbClr val="FF0000"/>
                </a:solidFill>
              </a:rPr>
              <a:t>А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втобус </a:t>
            </a:r>
            <a:r>
              <a:rPr lang="ru-RU" sz="2000" dirty="0">
                <a:solidFill>
                  <a:srgbClr val="FF0000"/>
                </a:solidFill>
              </a:rPr>
              <a:t>(А)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полный </a:t>
            </a:r>
            <a:r>
              <a:rPr lang="ru-RU" sz="2000" dirty="0" err="1">
                <a:solidFill>
                  <a:srgbClr val="FF0000"/>
                </a:solidFill>
              </a:rPr>
              <a:t>А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2000" dirty="0" err="1">
                <a:solidFill>
                  <a:srgbClr val="FF0000"/>
                </a:solidFill>
              </a:rPr>
              <a:t>Е</a:t>
            </a:r>
            <a:r>
              <a:rPr lang="ru-RU" sz="2000" dirty="0" err="1">
                <a:solidFill>
                  <a:schemeClr val="accent6">
                    <a:lumMod val="75000"/>
                  </a:schemeClr>
                </a:solidFill>
              </a:rPr>
              <a:t>льсинов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, который застрял или висит на </a:t>
            </a:r>
            <a:r>
              <a:rPr lang="ru-RU" sz="2000" dirty="0">
                <a:solidFill>
                  <a:srgbClr val="FF0000"/>
                </a:solidFill>
              </a:rPr>
              <a:t>Е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ли </a:t>
            </a:r>
            <a:r>
              <a:rPr lang="ru-RU" sz="2000" dirty="0">
                <a:solidFill>
                  <a:srgbClr val="FF0000"/>
                </a:solidFill>
              </a:rPr>
              <a:t>(Е)</a:t>
            </a: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098" name="Picture 2" descr="https://avatars.mds.yandex.net/get-pdb/2305117/2de79b15-8d81-465c-875a-a35a19bb2f6a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20" y="3405489"/>
            <a:ext cx="2444620" cy="2307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get-pdb/1552679/8c1345dc-7222-4eee-972a-e73a8930382e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012" y="3405489"/>
            <a:ext cx="2575514" cy="257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t.depositphotos.com/2196544/2311/v/950/depositphotos_23119966-stock-illustration-happy-oran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145" y="3004671"/>
            <a:ext cx="2837825" cy="245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get-pdb/1679619/7c214712-070b-4c6a-905c-de6f33912f2d/s1200?webp=fals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209" y="3017264"/>
            <a:ext cx="2343954" cy="298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968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3">
                <a:lumMod val="60000"/>
                <a:lumOff val="40000"/>
              </a:schemeClr>
            </a:gs>
            <a:gs pos="99000">
              <a:srgbClr val="FFFF00"/>
            </a:gs>
            <a:gs pos="1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>
                <a:solidFill>
                  <a:srgbClr val="FF0000"/>
                </a:solidFill>
              </a:rPr>
            </a:br>
            <a:r>
              <a:rPr lang="ru-RU" sz="6700" dirty="0">
                <a:solidFill>
                  <a:srgbClr val="FF0000"/>
                </a:solidFill>
              </a:rPr>
              <a:t>Игра “Глаз-фотограф”</a:t>
            </a:r>
            <a:br>
              <a:rPr lang="ru-RU" sz="6700" dirty="0"/>
            </a:br>
            <a:endParaRPr lang="ru-RU" sz="6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r>
              <a:rPr lang="ru-RU" sz="2400" dirty="0">
                <a:solidFill>
                  <a:srgbClr val="990000"/>
                </a:solidFill>
              </a:rPr>
              <a:t>Слова напечатаны на полосках бумаги. Каждое слово на отдельной полоске. Напечатаны крупным печатным шрифтом. Ребенку показывают слово на одну секунду. А потом он по памяти его записывает. За одну игру можно показывать 5-8 слов.</a:t>
            </a:r>
          </a:p>
          <a:p>
            <a:endParaRPr lang="ru-RU" dirty="0"/>
          </a:p>
        </p:txBody>
      </p:sp>
      <p:pic>
        <p:nvPicPr>
          <p:cNvPr id="5122" name="Picture 2" descr="https://st2.depositphotos.com/1763191/5565/v/950/depositphotos_55653849-stock-illustration-a-simple-sketch-of-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374" y="3387778"/>
            <a:ext cx="3717560" cy="331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108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Бегущая строка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368</Words>
  <Application>Microsoft Office PowerPoint</Application>
  <PresentationFormat>Широкоэкранный</PresentationFormat>
  <Paragraphs>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GungsuhChe</vt:lpstr>
      <vt:lpstr>Arial</vt:lpstr>
      <vt:lpstr>Book Antiqua</vt:lpstr>
      <vt:lpstr>Garamond</vt:lpstr>
      <vt:lpstr>Times New Roman</vt:lpstr>
      <vt:lpstr>Trebuchet MS</vt:lpstr>
      <vt:lpstr>Тема Office</vt:lpstr>
      <vt:lpstr>Словарные слова.  Как запомнить? Подготовила учитель-логопед ГБОУ Школа №2120 Трофимова Л.Ю.</vt:lpstr>
      <vt:lpstr>Пояснительная записка</vt:lpstr>
      <vt:lpstr>Запоминание по картинкам-ассоциациям. Зарисовываем схематичные картинки вместе с учеником. </vt:lpstr>
      <vt:lpstr>Ассоциации </vt:lpstr>
      <vt:lpstr>Ассоциации </vt:lpstr>
      <vt:lpstr> К словарному слову, которое нужно запомнить, добавить слово или даже несколько, где проверяемая буква очень хорошо слышится. </vt:lpstr>
      <vt:lpstr> Записать слово с закрытыми глазами</vt:lpstr>
      <vt:lpstr>Способ мнемотехнический</vt:lpstr>
      <vt:lpstr> Игра “Глаз-фотограф” </vt:lpstr>
      <vt:lpstr>Пляшущие человечки Зашифровываем словарное слово и даем ребенку расшифровать </vt:lpstr>
      <vt:lpstr>Зашифровываем словарное слово с помощью алфавита</vt:lpstr>
      <vt:lpstr>Учите слова с удовольствием!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 подготовила учитель-логопед ГБОУ Школа №2120 Трофимова Л.Ю.</dc:title>
  <dc:creator>admin</dc:creator>
  <cp:lastModifiedBy>Людмила Трофимова</cp:lastModifiedBy>
  <cp:revision>16</cp:revision>
  <dcterms:created xsi:type="dcterms:W3CDTF">2020-04-08T14:01:31Z</dcterms:created>
  <dcterms:modified xsi:type="dcterms:W3CDTF">2021-03-28T18:04:18Z</dcterms:modified>
</cp:coreProperties>
</file>