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4"/>
  </p:notesMasterIdLst>
  <p:sldIdLst>
    <p:sldId id="319" r:id="rId2"/>
    <p:sldId id="353" r:id="rId3"/>
    <p:sldId id="351" r:id="rId4"/>
    <p:sldId id="332" r:id="rId5"/>
    <p:sldId id="331" r:id="rId6"/>
    <p:sldId id="330" r:id="rId7"/>
    <p:sldId id="329" r:id="rId8"/>
    <p:sldId id="290" r:id="rId9"/>
    <p:sldId id="335" r:id="rId10"/>
    <p:sldId id="336" r:id="rId11"/>
    <p:sldId id="334" r:id="rId12"/>
    <p:sldId id="333" r:id="rId13"/>
    <p:sldId id="296" r:id="rId14"/>
    <p:sldId id="341" r:id="rId15"/>
    <p:sldId id="344" r:id="rId16"/>
    <p:sldId id="343" r:id="rId17"/>
    <p:sldId id="342" r:id="rId18"/>
    <p:sldId id="295" r:id="rId19"/>
    <p:sldId id="340" r:id="rId20"/>
    <p:sldId id="339" r:id="rId21"/>
    <p:sldId id="338" r:id="rId22"/>
    <p:sldId id="337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EC38"/>
    <a:srgbClr val="DC690A"/>
    <a:srgbClr val="673105"/>
    <a:srgbClr val="EB4F25"/>
    <a:srgbClr val="EF9721"/>
    <a:srgbClr val="F6862A"/>
    <a:srgbClr val="49385E"/>
    <a:srgbClr val="005426"/>
    <a:srgbClr val="007434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92C68-0BA9-466F-A2A3-EB3FBB1D9B3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CDCDD-67A1-46FF-9990-AED9016F07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59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63F12487-6E5C-4DE8-99B2-9AD0B7F1266C}" type="slidenum">
              <a:rPr lang="ru-RU"/>
              <a:pPr eaLnBrk="1" hangingPunct="1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96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383137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9002770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953075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683097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6513458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0748388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6239502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02292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0950716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19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471332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/>
            <a:fld id="{C41EC311-278C-4822-AF51-E67CCE3CFCDE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2700360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20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3213120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21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4989093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22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113903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3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769021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4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3941468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5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2890034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6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904197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7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802605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8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1663842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  <p:sp>
        <p:nvSpPr>
          <p:cNvPr id="65540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r" eaLnBrk="1" hangingPunct="1"/>
            <a:fld id="{636AD224-FC18-4DF2-AC31-65641F186651}" type="slidenum">
              <a:rPr lang="ru-RU" sz="1200"/>
              <a:pPr algn="r" eaLnBrk="1" hangingPunct="1"/>
              <a:t>9</a:t>
            </a:fld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4218495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159" y="514350"/>
            <a:ext cx="6000750" cy="2228851"/>
          </a:xfrm>
        </p:spPr>
        <p:txBody>
          <a:bodyPr anchor="b">
            <a:normAutofit/>
          </a:bodyPr>
          <a:lstStyle>
            <a:lvl1pPr algn="l">
              <a:defRPr sz="36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159" y="2882900"/>
            <a:ext cx="4800600" cy="1460500"/>
          </a:xfrm>
        </p:spPr>
        <p:txBody>
          <a:bodyPr anchor="t">
            <a:normAutofit/>
          </a:bodyPr>
          <a:lstStyle>
            <a:lvl1pPr marL="0" indent="0" algn="l">
              <a:buNone/>
              <a:defRPr sz="1575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171009" y="6350"/>
            <a:ext cx="2857500" cy="2857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81128" y="68659"/>
            <a:ext cx="4560491" cy="456049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26869" y="171450"/>
            <a:ext cx="3714750" cy="37147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01878" y="24209"/>
            <a:ext cx="3639742" cy="363974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84070" y="457201"/>
            <a:ext cx="3257549" cy="325754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9729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14350" y="400050"/>
            <a:ext cx="8114109" cy="234315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1" y="2882900"/>
            <a:ext cx="6228158" cy="3429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171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514350"/>
            <a:ext cx="7543800" cy="2057400"/>
          </a:xfrm>
        </p:spPr>
        <p:txBody>
          <a:bodyPr anchor="ctr">
            <a:normAutofit/>
          </a:bodyPr>
          <a:lstStyle>
            <a:lvl1pPr algn="l">
              <a:defRPr sz="2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086100"/>
            <a:ext cx="6401991" cy="140970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609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514350"/>
            <a:ext cx="6858001" cy="2057400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84659" y="2571750"/>
            <a:ext cx="6400800" cy="28575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3225801"/>
            <a:ext cx="6400800" cy="1263649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8859" y="6091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4059" y="207645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7945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2571750"/>
            <a:ext cx="6400800" cy="1273050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8" y="3849736"/>
            <a:ext cx="6401993" cy="645300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193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514350"/>
            <a:ext cx="6858000" cy="2057400"/>
          </a:xfrm>
        </p:spPr>
        <p:txBody>
          <a:bodyPr anchor="ctr">
            <a:normAutofit/>
          </a:bodyPr>
          <a:lstStyle>
            <a:lvl1pPr algn="l">
              <a:defRPr sz="24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2946400"/>
            <a:ext cx="6400801" cy="7874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733800"/>
            <a:ext cx="6400801" cy="7620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8859" y="60916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4059" y="2076451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72920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514350"/>
            <a:ext cx="7543800" cy="20574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2946401"/>
            <a:ext cx="6400800" cy="6286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8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3575049"/>
            <a:ext cx="6400801" cy="9207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952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213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909" y="514350"/>
            <a:ext cx="1543050" cy="3429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514350"/>
            <a:ext cx="5867400" cy="398145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79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1504950"/>
            <a:ext cx="6400801" cy="1711200"/>
          </a:xfrm>
        </p:spPr>
        <p:txBody>
          <a:bodyPr anchor="b">
            <a:normAutofit/>
          </a:bodyPr>
          <a:lstStyle>
            <a:lvl1pPr algn="l">
              <a:defRPr sz="27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3371850"/>
            <a:ext cx="6400800" cy="112395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096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159" y="514351"/>
            <a:ext cx="3703241" cy="271145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514351"/>
            <a:ext cx="3700859" cy="271145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974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061" y="514350"/>
            <a:ext cx="3487340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159" y="952897"/>
            <a:ext cx="3703241" cy="2272904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9299" y="514350"/>
            <a:ext cx="3498851" cy="432197"/>
          </a:xfrm>
        </p:spPr>
        <p:txBody>
          <a:bodyPr anchor="b">
            <a:noAutofit/>
          </a:bodyPr>
          <a:lstStyle>
            <a:lvl1pPr marL="0" indent="0">
              <a:buNone/>
              <a:defRPr sz="21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4909" y="946546"/>
            <a:ext cx="3696891" cy="2272904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438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280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662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759" y="514350"/>
            <a:ext cx="2743200" cy="10287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59" y="514350"/>
            <a:ext cx="4457701" cy="398145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3759" y="1657350"/>
            <a:ext cx="2743200" cy="156845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29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109" y="1085850"/>
            <a:ext cx="4514850" cy="857250"/>
          </a:xfrm>
        </p:spPr>
        <p:txBody>
          <a:bodyPr anchor="b">
            <a:normAutofit/>
          </a:bodyPr>
          <a:lstStyle>
            <a:lvl1pPr algn="l">
              <a:defRPr sz="21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1759" y="685800"/>
            <a:ext cx="2460731" cy="3429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109" y="2082800"/>
            <a:ext cx="4516041" cy="1536700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964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905227" y="2222500"/>
            <a:ext cx="2236394" cy="2406650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159" y="3365499"/>
            <a:ext cx="6400800" cy="11303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514351"/>
            <a:ext cx="6400800" cy="2711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8309" y="4629150"/>
            <a:ext cx="120015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3159" y="4629150"/>
            <a:ext cx="5657850" cy="273844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4183857"/>
            <a:ext cx="856684" cy="50244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4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Рамка 12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2956"/>
            </a:avLst>
          </a:prstGeom>
          <a:blipFill>
            <a:blip r:embed="rId19" cstate="email"/>
            <a:stretch>
              <a:fillRect/>
            </a:stretch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4502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4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8.xml"/><Relationship Id="rId18" Type="http://schemas.openxmlformats.org/officeDocument/2006/relationships/slide" Target="slide13.xml"/><Relationship Id="rId3" Type="http://schemas.openxmlformats.org/officeDocument/2006/relationships/slide" Target="slide3.xml"/><Relationship Id="rId21" Type="http://schemas.openxmlformats.org/officeDocument/2006/relationships/slide" Target="slide16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22.xml"/><Relationship Id="rId2" Type="http://schemas.openxmlformats.org/officeDocument/2006/relationships/notesSlide" Target="../notesSlides/notesSlide2.xml"/><Relationship Id="rId16" Type="http://schemas.openxmlformats.org/officeDocument/2006/relationships/slide" Target="slide21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image" Target="../media/image5.jpeg"/><Relationship Id="rId5" Type="http://schemas.openxmlformats.org/officeDocument/2006/relationships/slide" Target="slide5.xml"/><Relationship Id="rId15" Type="http://schemas.openxmlformats.org/officeDocument/2006/relationships/slide" Target="slide20.xml"/><Relationship Id="rId23" Type="http://schemas.openxmlformats.org/officeDocument/2006/relationships/image" Target="../media/image4.png"/><Relationship Id="rId10" Type="http://schemas.openxmlformats.org/officeDocument/2006/relationships/slide" Target="slide9.xml"/><Relationship Id="rId19" Type="http://schemas.openxmlformats.org/officeDocument/2006/relationships/slide" Target="slide14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9.xml"/><Relationship Id="rId22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23728" y="400981"/>
            <a:ext cx="48965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lnSpc>
                <a:spcPct val="50000"/>
              </a:lnSpc>
              <a:spcBef>
                <a:spcPct val="50000"/>
              </a:spcBef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Интеллектуальная 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67" name="AutoShape 19" descr="yH5BAEAAAAALAAAAAABAAEAAAIBRAA7"/>
          <p:cNvSpPr>
            <a:spLocks noChangeAspect="1" noChangeArrowheads="1"/>
          </p:cNvSpPr>
          <p:nvPr/>
        </p:nvSpPr>
        <p:spPr bwMode="auto">
          <a:xfrm>
            <a:off x="4405745" y="1977684"/>
            <a:ext cx="304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55" name="Рисунок 54" descr="Рисунок19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0152" y="3809180"/>
            <a:ext cx="2405814" cy="240581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1333051" y="539480"/>
            <a:ext cx="6450187" cy="1800200"/>
          </a:xfrm>
          <a:prstGeom prst="rect">
            <a:avLst/>
          </a:prstGeom>
          <a:noFill/>
          <a:effectLst>
            <a:reflection stA="45000" endPos="0" dist="50800" dir="5400000" sy="-100000" algn="bl" rotWithShape="0"/>
          </a:effectLst>
        </p:spPr>
        <p:txBody>
          <a:bodyPr wrap="square" lIns="91440" tIns="45720" rIns="91440" bIns="45720">
            <a:prstTxWarp prst="textDeflate">
              <a:avLst>
                <a:gd name="adj" fmla="val 2209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blipFill>
                  <a:blip r:embed="rId5"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апреля- день космонавтики!</a:t>
            </a:r>
            <a:endParaRPr lang="ru-RU" sz="5400" b="1" cap="none" spc="50" dirty="0">
              <a:ln w="11430"/>
              <a:blipFill>
                <a:blip r:embed="rId5"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2566135"/>
            <a:ext cx="590465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Э.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Циолковский: </a:t>
            </a:r>
          </a:p>
          <a:p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Человечество не останется вечно на Земле…Планета есть колыбель разума, но нельзя же вечно жить в колыбели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6136" y="4155926"/>
            <a:ext cx="3039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ГБОУ СОШ 26 с углубленным изучением французского языка Невского района Санкт-Петербурга: </a:t>
            </a:r>
          </a:p>
          <a:p>
            <a:r>
              <a:rPr lang="ru-RU" sz="1200" dirty="0">
                <a:solidFill>
                  <a:schemeClr val="bg2">
                    <a:lumMod val="50000"/>
                  </a:schemeClr>
                </a:solidFill>
              </a:rPr>
              <a:t>Учитель физики Гришина </a:t>
            </a:r>
            <a:r>
              <a:rPr lang="ru-RU" sz="1200" dirty="0" smtClean="0">
                <a:solidFill>
                  <a:schemeClr val="bg2">
                    <a:lumMod val="50000"/>
                  </a:schemeClr>
                </a:solidFill>
              </a:rPr>
              <a:t>Н.А.</a:t>
            </a:r>
            <a:endParaRPr lang="ru-RU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2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323529" y="1133720"/>
            <a:ext cx="72728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Планета </a:t>
            </a:r>
            <a:r>
              <a:rPr lang="ru-RU" sz="2400" b="1" i="1" smtClean="0">
                <a:solidFill>
                  <a:schemeClr val="accent2">
                    <a:lumMod val="75000"/>
                  </a:schemeClr>
                </a:solidFill>
              </a:rPr>
              <a:t>Солнечной системы</a:t>
            </a: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, имеющая самое большое число колец?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34" y="3651870"/>
            <a:ext cx="1849564" cy="1229188"/>
          </a:xfrm>
          <a:prstGeom prst="rect">
            <a:avLst/>
          </a:prstGeom>
          <a:solidFill>
            <a:srgbClr val="CC706E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39552" y="1995686"/>
            <a:ext cx="23762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Сатурн</a:t>
            </a:r>
            <a:endParaRPr lang="ru-RU" sz="28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195486"/>
            <a:ext cx="41044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Вопросики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133510"/>
            <a:ext cx="3888432" cy="220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395537" y="987574"/>
            <a:ext cx="77048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</a:rPr>
              <a:t>Сколько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длился полёт Гагарина?  </a:t>
            </a: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35846"/>
            <a:ext cx="2081338" cy="1383221"/>
          </a:xfrm>
          <a:prstGeom prst="rect">
            <a:avLst/>
          </a:prstGeom>
          <a:solidFill>
            <a:srgbClr val="CC706E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39552" y="2500322"/>
            <a:ext cx="24482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108 минут</a:t>
            </a:r>
            <a:endParaRPr lang="ru-RU" sz="28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195486"/>
            <a:ext cx="41044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Вопросики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094" y="1563955"/>
            <a:ext cx="4392488" cy="291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15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323528" y="915566"/>
            <a:ext cx="807593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i="1" dirty="0" smtClean="0">
                <a:solidFill>
                  <a:srgbClr val="B12719"/>
                </a:solidFill>
              </a:rPr>
              <a:t>Как называется самая ближайшая звезда к Земле?</a:t>
            </a:r>
            <a:endParaRPr lang="ru-RU" sz="2400" b="1" i="1" dirty="0">
              <a:solidFill>
                <a:srgbClr val="B12719"/>
              </a:solidFill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32851"/>
            <a:ext cx="1865314" cy="1239656"/>
          </a:xfrm>
          <a:prstGeom prst="rect">
            <a:avLst/>
          </a:prstGeom>
          <a:solidFill>
            <a:srgbClr val="CC706E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95536" y="1990500"/>
            <a:ext cx="31368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Солнце</a:t>
            </a:r>
            <a:endParaRPr lang="ru-RU" sz="28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195486"/>
            <a:ext cx="41044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Вопросики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047857"/>
            <a:ext cx="3528392" cy="220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17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195486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Космонавтика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03" y="3435846"/>
            <a:ext cx="2065588" cy="1372754"/>
          </a:xfrm>
          <a:prstGeom prst="rect">
            <a:avLst/>
          </a:prstGeom>
          <a:solidFill>
            <a:srgbClr val="34EC3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187624" y="1995686"/>
            <a:ext cx="23042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Восток-1</a:t>
            </a:r>
            <a:endParaRPr lang="ru-RU" sz="28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3568" y="843558"/>
            <a:ext cx="727280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solidFill>
                  <a:srgbClr val="007434"/>
                </a:solidFill>
              </a:rPr>
              <a:t>Как </a:t>
            </a:r>
            <a:r>
              <a:rPr lang="ru-RU" sz="2400" b="1" dirty="0">
                <a:solidFill>
                  <a:srgbClr val="007434"/>
                </a:solidFill>
              </a:rPr>
              <a:t>назвали первый космический </a:t>
            </a:r>
            <a:r>
              <a:rPr lang="ru-RU" sz="2400" b="1" dirty="0" smtClean="0">
                <a:solidFill>
                  <a:srgbClr val="007434"/>
                </a:solidFill>
              </a:rPr>
              <a:t>корабль?</a:t>
            </a:r>
            <a:endParaRPr lang="ru-RU" sz="2400" b="1" dirty="0">
              <a:solidFill>
                <a:srgbClr val="007434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1812" y="1786992"/>
            <a:ext cx="3406421" cy="2661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39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570089" y="1195177"/>
            <a:ext cx="80039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dirty="0" smtClean="0">
                <a:solidFill>
                  <a:srgbClr val="007434"/>
                </a:solidFill>
              </a:rPr>
              <a:t>Кого </a:t>
            </a:r>
            <a:r>
              <a:rPr lang="ru-RU" sz="2400" b="1" dirty="0">
                <a:solidFill>
                  <a:srgbClr val="007434"/>
                </a:solidFill>
              </a:rPr>
              <a:t>считают «отцом космонавтики</a:t>
            </a:r>
            <a:r>
              <a:rPr lang="ru-RU" sz="2400" b="1" dirty="0" smtClean="0">
                <a:solidFill>
                  <a:srgbClr val="007434"/>
                </a:solidFill>
              </a:rPr>
              <a:t>»?</a:t>
            </a:r>
            <a:endParaRPr lang="ru-RU" sz="2400" b="1" dirty="0">
              <a:solidFill>
                <a:srgbClr val="007434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95536" y="267494"/>
            <a:ext cx="741682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Космонавтика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34456"/>
            <a:ext cx="2192461" cy="1457072"/>
          </a:xfrm>
          <a:prstGeom prst="rect">
            <a:avLst/>
          </a:prstGeom>
          <a:solidFill>
            <a:srgbClr val="34EC3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82798" y="1672559"/>
            <a:ext cx="280831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Константин Эдуардович Циолковский </a:t>
            </a:r>
            <a:endParaRPr lang="ru-RU" sz="2800" b="1" i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1851670"/>
            <a:ext cx="4164511" cy="277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9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Космонавтика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609639"/>
            <a:ext cx="1849564" cy="1229188"/>
          </a:xfrm>
          <a:prstGeom prst="rect">
            <a:avLst/>
          </a:prstGeom>
          <a:solidFill>
            <a:srgbClr val="34EC3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899592" y="1995935"/>
            <a:ext cx="273474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Сергей Павлович Королев</a:t>
            </a:r>
            <a:endParaRPr lang="ru-RU" sz="28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987574"/>
            <a:ext cx="7416824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 smtClean="0">
                <a:solidFill>
                  <a:srgbClr val="007434"/>
                </a:solidFill>
              </a:rPr>
              <a:t>Советский </a:t>
            </a:r>
            <a:r>
              <a:rPr lang="ru-RU" sz="2400" b="1" dirty="0">
                <a:solidFill>
                  <a:srgbClr val="007434"/>
                </a:solidFill>
              </a:rPr>
              <a:t>учёный, конструктор ракетно-космических </a:t>
            </a:r>
            <a:r>
              <a:rPr lang="ru-RU" sz="2400" b="1" dirty="0" smtClean="0">
                <a:solidFill>
                  <a:srgbClr val="007434"/>
                </a:solidFill>
              </a:rPr>
              <a:t>систем.</a:t>
            </a:r>
            <a:endParaRPr lang="ru-RU" sz="2400" b="1" dirty="0">
              <a:solidFill>
                <a:srgbClr val="007434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995935"/>
            <a:ext cx="3528392" cy="222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3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51521" y="843558"/>
            <a:ext cx="770485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dirty="0" smtClean="0">
                <a:solidFill>
                  <a:srgbClr val="005426"/>
                </a:solidFill>
              </a:rPr>
              <a:t>Как называется место, с которого запускают ракеты? </a:t>
            </a:r>
            <a:endParaRPr lang="ru-RU" sz="2400" b="1" dirty="0">
              <a:solidFill>
                <a:srgbClr val="005426"/>
              </a:solidFill>
            </a:endParaRPr>
          </a:p>
        </p:txBody>
      </p:sp>
      <p:pic>
        <p:nvPicPr>
          <p:cNvPr id="10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Космонавтика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3219822"/>
            <a:ext cx="2425628" cy="1612031"/>
          </a:xfrm>
          <a:prstGeom prst="rect">
            <a:avLst/>
          </a:prstGeom>
          <a:solidFill>
            <a:srgbClr val="34EC38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23528" y="1779662"/>
            <a:ext cx="24482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Космодром</a:t>
            </a:r>
            <a:endParaRPr lang="ru-RU" sz="2800" b="1" i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0485" y="2002503"/>
            <a:ext cx="3458753" cy="2434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608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467544" y="987574"/>
            <a:ext cx="79319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007635"/>
                </a:solidFill>
              </a:rPr>
              <a:t>Космонавтика</a:t>
            </a:r>
            <a:endParaRPr lang="ru-RU" sz="3600" b="1" dirty="0">
              <a:ln w="11430"/>
              <a:solidFill>
                <a:srgbClr val="007635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007635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0076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260852"/>
            <a:ext cx="2353620" cy="1564175"/>
          </a:xfrm>
          <a:prstGeom prst="rect">
            <a:avLst/>
          </a:prstGeom>
          <a:solidFill>
            <a:srgbClr val="00CC5C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051720" y="2286583"/>
            <a:ext cx="230425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Байконур</a:t>
            </a:r>
            <a:endParaRPr lang="ru-RU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23754" y="1067691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400" b="1" dirty="0">
                <a:solidFill>
                  <a:srgbClr val="005426"/>
                </a:solidFill>
                <a:latin typeface="Georgia" pitchFamily="18" charset="0"/>
              </a:rPr>
              <a:t>Как называется космодром, с которого произошёл старт первого космического корабля?</a:t>
            </a:r>
          </a:p>
        </p:txBody>
      </p:sp>
      <p:pic>
        <p:nvPicPr>
          <p:cNvPr id="10" name="Picture 1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screen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4659982"/>
            <a:ext cx="528381" cy="330090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87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6" y="304804"/>
            <a:ext cx="597370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Космонавты в космосе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3527059"/>
            <a:ext cx="2016221" cy="13399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589215" y="2002621"/>
            <a:ext cx="65859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/>
              <a:t>нет, не позволит </a:t>
            </a:r>
            <a:r>
              <a:rPr lang="ru-RU" sz="2800" b="1" i="1" dirty="0" smtClean="0"/>
              <a:t>невесомость </a:t>
            </a:r>
            <a:endParaRPr lang="ru-RU" sz="2800" b="1" i="1" dirty="0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67544" y="1121356"/>
            <a:ext cx="856895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dirty="0">
                <a:solidFill>
                  <a:srgbClr val="49385E"/>
                </a:solidFill>
              </a:rPr>
              <a:t>Сможет ли космонавт в летящем космическом корабле перелить воду из одного сосуда в другой? </a:t>
            </a:r>
            <a:endParaRPr lang="ru-RU" sz="2400" b="1" i="1" dirty="0">
              <a:solidFill>
                <a:srgbClr val="49385E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3003798"/>
            <a:ext cx="3312368" cy="186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9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827584" y="915566"/>
            <a:ext cx="66247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dirty="0" smtClean="0">
                <a:solidFill>
                  <a:srgbClr val="49385E"/>
                </a:solidFill>
              </a:rPr>
              <a:t>Нужны ли космонавту вилка и ложка?</a:t>
            </a:r>
            <a:endParaRPr lang="ru-RU" sz="2400" b="1" dirty="0">
              <a:solidFill>
                <a:srgbClr val="49385E"/>
              </a:solidFill>
            </a:endParaRPr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Одним словом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07854"/>
            <a:ext cx="2065588" cy="13727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27584" y="1655112"/>
            <a:ext cx="692600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Нет, они едят пищу из тюбиков</a:t>
            </a:r>
            <a:endParaRPr lang="ru-RU" sz="2800" b="1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2517546"/>
            <a:ext cx="2970923" cy="198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698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4176795" y="1383190"/>
            <a:ext cx="612000" cy="504000"/>
          </a:xfrm>
          <a:prstGeom prst="ellipse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1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5111834" y="1383190"/>
            <a:ext cx="612000" cy="504000"/>
          </a:xfrm>
          <a:prstGeom prst="ellipse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6048459" y="1383190"/>
            <a:ext cx="612000" cy="504000"/>
          </a:xfrm>
          <a:prstGeom prst="ellipse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3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985084" y="1383190"/>
            <a:ext cx="612000" cy="504000"/>
          </a:xfrm>
          <a:prstGeom prst="ellipse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4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920120" y="1383190"/>
            <a:ext cx="612000" cy="504000"/>
          </a:xfrm>
          <a:prstGeom prst="ellipse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25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176795" y="2031690"/>
            <a:ext cx="612000" cy="504000"/>
          </a:xfrm>
          <a:prstGeom prst="ellipse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26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5111834" y="2031690"/>
            <a:ext cx="612000" cy="504000"/>
          </a:xfrm>
          <a:prstGeom prst="ellipse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27" name="AutoShape 5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6048459" y="2031690"/>
            <a:ext cx="612000" cy="504000"/>
          </a:xfrm>
          <a:prstGeom prst="ellipse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28" name="AutoShape 5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985084" y="2031690"/>
            <a:ext cx="612000" cy="504000"/>
          </a:xfrm>
          <a:prstGeom prst="ellipse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29" name="AutoShape 57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920120" y="2031690"/>
            <a:ext cx="612000" cy="504000"/>
          </a:xfrm>
          <a:prstGeom prst="ellipse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0" name="AutoShape 58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4177115" y="3327834"/>
            <a:ext cx="612000" cy="504000"/>
          </a:xfrm>
          <a:prstGeom prst="ellipse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1" name="AutoShape 5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112154" y="3327834"/>
            <a:ext cx="612000" cy="504000"/>
          </a:xfrm>
          <a:prstGeom prst="ellipse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2" name="AutoShape 6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6048779" y="3327834"/>
            <a:ext cx="612000" cy="504000"/>
          </a:xfrm>
          <a:prstGeom prst="ellipse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3" name="AutoShape 61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985404" y="3327834"/>
            <a:ext cx="612000" cy="504000"/>
          </a:xfrm>
          <a:prstGeom prst="ellipse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4" name="AutoShape 62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920440" y="3327834"/>
            <a:ext cx="612000" cy="504000"/>
          </a:xfrm>
          <a:prstGeom prst="ellipse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sp>
        <p:nvSpPr>
          <p:cNvPr id="3135" name="AutoShape 63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4168857" y="2679762"/>
            <a:ext cx="612000" cy="504000"/>
          </a:xfrm>
          <a:prstGeom prst="ellipse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3136" name="AutoShape 64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5112154" y="2682873"/>
            <a:ext cx="612000" cy="504000"/>
          </a:xfrm>
          <a:prstGeom prst="ellipse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20</a:t>
            </a:r>
          </a:p>
        </p:txBody>
      </p:sp>
      <p:sp>
        <p:nvSpPr>
          <p:cNvPr id="3137" name="AutoShape 65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048779" y="2682873"/>
            <a:ext cx="612000" cy="504000"/>
          </a:xfrm>
          <a:prstGeom prst="ellipse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3138" name="AutoShape 66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7056840" y="2682873"/>
            <a:ext cx="612000" cy="504000"/>
          </a:xfrm>
          <a:prstGeom prst="ellipse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40</a:t>
            </a:r>
          </a:p>
        </p:txBody>
      </p:sp>
      <p:sp>
        <p:nvSpPr>
          <p:cNvPr id="3139" name="AutoShape 67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920440" y="2682873"/>
            <a:ext cx="612000" cy="504000"/>
          </a:xfrm>
          <a:prstGeom prst="ellipse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/>
          <a:lstStyle/>
          <a:p>
            <a:pPr algn="ctr"/>
            <a:r>
              <a:rPr lang="ru-RU" sz="3200" b="1">
                <a:latin typeface="Arial" pitchFamily="34" charset="0"/>
                <a:cs typeface="Arial" pitchFamily="34" charset="0"/>
              </a:rPr>
              <a:t>50</a:t>
            </a:r>
          </a:p>
        </p:txBody>
      </p:sp>
      <p:pic>
        <p:nvPicPr>
          <p:cNvPr id="43" name="Рисунок 42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>
          <a:xfrm>
            <a:off x="7380312" y="4683791"/>
            <a:ext cx="1152128" cy="225600"/>
          </a:xfrm>
          <a:prstGeom prst="rect">
            <a:avLst/>
          </a:prstGeom>
        </p:spPr>
      </p:pic>
      <p:sp>
        <p:nvSpPr>
          <p:cNvPr id="38" name="AutoShape 47"/>
          <p:cNvSpPr>
            <a:spLocks noChangeArrowheads="1"/>
          </p:cNvSpPr>
          <p:nvPr/>
        </p:nvSpPr>
        <p:spPr bwMode="auto">
          <a:xfrm>
            <a:off x="611880" y="2682873"/>
            <a:ext cx="3204000" cy="540000"/>
          </a:xfrm>
          <a:prstGeom prst="roundRect">
            <a:avLst/>
          </a:prstGeom>
          <a:solidFill>
            <a:srgbClr val="C8F57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Космонавтика</a:t>
            </a:r>
            <a:endParaRPr lang="ru-RU" sz="24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9" name="AutoShape 47"/>
          <p:cNvSpPr>
            <a:spLocks noChangeArrowheads="1"/>
          </p:cNvSpPr>
          <p:nvPr/>
        </p:nvSpPr>
        <p:spPr bwMode="auto">
          <a:xfrm>
            <a:off x="611880" y="3329023"/>
            <a:ext cx="3204000" cy="865811"/>
          </a:xfrm>
          <a:prstGeom prst="roundRect">
            <a:avLst/>
          </a:prstGeom>
          <a:solidFill>
            <a:srgbClr val="DCBAE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>
            <a:sp3d extrusionH="57150">
              <a:bevelT w="38100" h="38100"/>
            </a:sp3d>
          </a:bodyPr>
          <a:lstStyle/>
          <a:p>
            <a:pPr algn="ctr"/>
            <a:endParaRPr lang="ru-RU" sz="2400" b="1" cap="all" dirty="0">
              <a:ln w="3175">
                <a:noFill/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" name="AutoShape 47"/>
          <p:cNvSpPr>
            <a:spLocks noChangeArrowheads="1"/>
          </p:cNvSpPr>
          <p:nvPr/>
        </p:nvSpPr>
        <p:spPr bwMode="auto">
          <a:xfrm>
            <a:off x="611560" y="1383190"/>
            <a:ext cx="3165749" cy="540000"/>
          </a:xfrm>
          <a:prstGeom prst="roundRect">
            <a:avLst/>
          </a:prstGeom>
          <a:solidFill>
            <a:srgbClr val="A0F0F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4" name="AutoShape 47"/>
          <p:cNvSpPr>
            <a:spLocks noChangeArrowheads="1"/>
          </p:cNvSpPr>
          <p:nvPr/>
        </p:nvSpPr>
        <p:spPr bwMode="auto">
          <a:xfrm>
            <a:off x="608506" y="2017350"/>
            <a:ext cx="3204000" cy="540000"/>
          </a:xfrm>
          <a:prstGeom prst="roundRect">
            <a:avLst/>
          </a:prstGeom>
          <a:solidFill>
            <a:srgbClr val="FFBDDE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39552" y="2067694"/>
            <a:ext cx="32403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</a:rPr>
              <a:t>Вопросики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j-lt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11560" y="3363838"/>
            <a:ext cx="316835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>
                  <a:noFill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Космонавт в космосе</a:t>
            </a:r>
            <a:endParaRPr lang="ru-RU" sz="2400" b="1" cap="none" spc="50" dirty="0">
              <a:ln w="11430">
                <a:noFill/>
              </a:ln>
              <a:solidFill>
                <a:schemeClr val="accent4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11560" y="1419622"/>
            <a:ext cx="316835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>
                  <a:noFill/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Космонавты</a:t>
            </a:r>
            <a:endParaRPr lang="ru-RU" sz="2400" b="1" cap="none" spc="50" dirty="0">
              <a:ln w="11430">
                <a:noFill/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1871406" y="431603"/>
            <a:ext cx="770485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3200" b="1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 апреля- день космонавтики!</a:t>
            </a:r>
            <a:endParaRPr lang="ru-RU" sz="3200" dirty="0">
              <a:ln w="11430"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9347"/>
            <a:ext cx="1419194" cy="94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 nodeType="clickPar">
                      <p:stCondLst>
                        <p:cond delay="0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0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 nodeType="clickPar">
                      <p:stCondLst>
                        <p:cond delay="0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 nodeType="clickPar">
                      <p:stCondLst>
                        <p:cond delay="0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0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 nodeType="clickPar">
                      <p:stCondLst>
                        <p:cond delay="0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 nodeType="clickPar">
                      <p:stCondLst>
                        <p:cond delay="0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 nodeType="clickPar">
                      <p:stCondLst>
                        <p:cond delay="0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0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 nodeType="clickPar">
                      <p:stCondLst>
                        <p:cond delay="0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 nodeType="clickPar">
                      <p:stCondLst>
                        <p:cond delay="0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0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 nodeType="clickPar">
                      <p:stCondLst>
                        <p:cond delay="0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 nodeType="clickPar">
                      <p:stCondLst>
                        <p:cond delay="0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 nodeType="clickPar">
                      <p:stCondLst>
                        <p:cond delay="0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611560" y="906947"/>
            <a:ext cx="76083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dirty="0" smtClean="0">
                <a:solidFill>
                  <a:srgbClr val="49385E"/>
                </a:solidFill>
              </a:rPr>
              <a:t>Что </a:t>
            </a:r>
            <a:r>
              <a:rPr lang="ru-RU" sz="2400" b="1" dirty="0">
                <a:solidFill>
                  <a:srgbClr val="49385E"/>
                </a:solidFill>
              </a:rPr>
              <a:t>понадобится космонавту для занятий физическими упражнениями –  гантели или эспандер?</a:t>
            </a:r>
            <a:r>
              <a:rPr lang="ru-RU" sz="2400" b="1" dirty="0" smtClean="0">
                <a:solidFill>
                  <a:srgbClr val="49385E"/>
                </a:solidFill>
              </a:rPr>
              <a:t> </a:t>
            </a:r>
            <a:endParaRPr lang="ru-RU" sz="2400" b="1" dirty="0">
              <a:solidFill>
                <a:srgbClr val="49385E"/>
              </a:solidFill>
            </a:endParaRPr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Космонавт в космосе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67" y="3894833"/>
            <a:ext cx="1649290" cy="10960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55666" y="2063088"/>
            <a:ext cx="514047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/>
              <a:t>Эспандер, так как гантели в условиях невесомости не будут иметь </a:t>
            </a:r>
            <a:r>
              <a:rPr lang="ru-RU" sz="2800" b="1" i="1" dirty="0" smtClean="0"/>
              <a:t>веса</a:t>
            </a:r>
            <a:endParaRPr lang="ru-RU" sz="2800" b="1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9117" y="2217071"/>
            <a:ext cx="2664296" cy="199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53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555349" y="646817"/>
            <a:ext cx="764900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i="1" dirty="0">
                <a:solidFill>
                  <a:srgbClr val="49385E"/>
                </a:solidFill>
              </a:rPr>
              <a:t>Как спят космонавты? Нужны ли космонавтам в полёте постельные принадлежности?</a:t>
            </a:r>
            <a:endParaRPr lang="ru-RU" sz="2400" b="1" dirty="0">
              <a:solidFill>
                <a:srgbClr val="49385E"/>
              </a:solidFill>
            </a:endParaRPr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916701" y="86853"/>
            <a:ext cx="720376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Космонавт в космосе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88" y="4026975"/>
            <a:ext cx="1440160" cy="95710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33669" y="1832017"/>
            <a:ext cx="648397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2400" b="1" i="1" dirty="0"/>
              <a:t>Космонавтам не нужны постельные принадлежности, так как они спят в состоянии </a:t>
            </a:r>
            <a:r>
              <a:rPr lang="ru-RU" sz="2400" b="1" i="1" dirty="0" smtClean="0"/>
              <a:t>невесомости</a:t>
            </a:r>
            <a:r>
              <a:rPr lang="ru-RU" sz="2400" b="1" i="1" dirty="0"/>
              <a:t>,</a:t>
            </a:r>
            <a:r>
              <a:rPr lang="ru-RU" sz="2400" b="1" i="1" dirty="0" smtClean="0"/>
              <a:t> пристёгнутыми в своих спальных мешках к </a:t>
            </a:r>
            <a:r>
              <a:rPr lang="ru-RU" sz="2400" b="1" i="1" dirty="0"/>
              <a:t>стенам космического </a:t>
            </a:r>
            <a:r>
              <a:rPr lang="ru-RU" sz="2400" b="1" i="1" dirty="0" smtClean="0"/>
              <a:t>корабля</a:t>
            </a:r>
            <a:endParaRPr lang="ru-RU" sz="2400" b="1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5959" y="1528690"/>
            <a:ext cx="1849693" cy="277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42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467544" y="915566"/>
            <a:ext cx="764900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dirty="0">
                <a:solidFill>
                  <a:srgbClr val="49385E"/>
                </a:solidFill>
              </a:rPr>
              <a:t>Можно ли на лунной поверхности ориентироваться с помощью компаса?</a:t>
            </a:r>
          </a:p>
        </p:txBody>
      </p:sp>
      <p:pic>
        <p:nvPicPr>
          <p:cNvPr id="16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1838657" y="304804"/>
            <a:ext cx="547260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4">
                    <a:lumMod val="75000"/>
                  </a:schemeClr>
                </a:solidFill>
              </a:rPr>
              <a:t>Космонавт в космосе</a:t>
            </a:r>
            <a:endParaRPr lang="ru-RU" sz="3600" b="1" dirty="0">
              <a:ln w="11430"/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4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chemeClr val="accent4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45186"/>
            <a:ext cx="2209604" cy="14684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526443" y="1857431"/>
            <a:ext cx="843804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/>
              <a:t>Нельзя, так как у Луны отсутствует магнитное </a:t>
            </a:r>
            <a:r>
              <a:rPr lang="ru-RU" sz="2800" b="1" i="1" dirty="0" smtClean="0"/>
              <a:t>поле</a:t>
            </a:r>
            <a:endParaRPr lang="ru-RU" sz="2800" b="1" i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850" y="3197460"/>
            <a:ext cx="2059429" cy="171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26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971600" y="915566"/>
            <a:ext cx="6408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400" b="1" i="1" dirty="0" smtClean="0">
                <a:solidFill>
                  <a:srgbClr val="002060"/>
                </a:solidFill>
              </a:rPr>
              <a:t>Космонавт – первый человек, совершивший полет в космос.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43608" y="1923678"/>
            <a:ext cx="256079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Юрий Гагарин</a:t>
            </a:r>
            <a:endParaRPr lang="ru-RU" sz="28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>
                  <a:noFill/>
                </a:ln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>
                <a:noFill/>
              </a:ln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835696" y="123478"/>
            <a:ext cx="51133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Космонавты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921941"/>
            <a:ext cx="3394720" cy="21217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907284"/>
            <a:ext cx="1512168" cy="1004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2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51520" y="843558"/>
            <a:ext cx="81369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fontAlgn="base"/>
            <a:r>
              <a:rPr lang="ru-RU" sz="2400" b="1" i="1" dirty="0" smtClean="0">
                <a:solidFill>
                  <a:srgbClr val="002060"/>
                </a:solidFill>
              </a:rPr>
              <a:t>Кто первая женщина космонавт?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55576" y="1760498"/>
            <a:ext cx="28083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Валентина Терешкова</a:t>
            </a:r>
            <a:endParaRPr lang="ru-RU" sz="28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435846"/>
            <a:ext cx="2160240" cy="14356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503946"/>
            <a:ext cx="2251035" cy="321576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926970" y="123478"/>
            <a:ext cx="50177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Космонавты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1328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755576" y="915566"/>
            <a:ext cx="76438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400" b="1" i="1" dirty="0" smtClean="0">
                <a:solidFill>
                  <a:srgbClr val="002060"/>
                </a:solidFill>
              </a:rPr>
              <a:t>Первый космонавт, вышедший в открытый космос.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67544" y="2427734"/>
            <a:ext cx="309634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Алексей Леонов</a:t>
            </a:r>
            <a:endParaRPr lang="ru-RU" sz="28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680" y="3795886"/>
            <a:ext cx="1636290" cy="108745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156015"/>
            <a:ext cx="2479558" cy="247955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926970" y="51470"/>
            <a:ext cx="50177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Космонавты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293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251520" y="915566"/>
            <a:ext cx="58326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400" b="1" i="1" dirty="0" smtClean="0">
                <a:solidFill>
                  <a:srgbClr val="002060"/>
                </a:solidFill>
              </a:rPr>
              <a:t>Кто первый астронавт, посетивший Луну?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95537" y="2139702"/>
            <a:ext cx="305423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/>
              <a:t>Нил </a:t>
            </a:r>
            <a:r>
              <a:rPr lang="ru-RU" sz="2800" b="1" i="1" dirty="0" err="1"/>
              <a:t>Армстронг</a:t>
            </a:r>
            <a:endParaRPr lang="ru-RU" sz="28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40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133" y="3579862"/>
            <a:ext cx="1826924" cy="12141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67944" y="2022482"/>
            <a:ext cx="3034687" cy="214265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979712" y="123478"/>
            <a:ext cx="52321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Космонавты</a:t>
            </a:r>
          </a:p>
        </p:txBody>
      </p:sp>
    </p:spTree>
    <p:extLst>
      <p:ext uri="{BB962C8B-B14F-4D97-AF65-F5344CB8AC3E}">
        <p14:creationId xmlns:p14="http://schemas.microsoft.com/office/powerpoint/2010/main" val="193390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367378" y="1043272"/>
            <a:ext cx="583264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r>
              <a:rPr lang="ru-RU" sz="2400" b="1" i="1" dirty="0" smtClean="0">
                <a:solidFill>
                  <a:srgbClr val="00206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Самый молодой космонавт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(на момент полета).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Второй космонавт, совершивший полет в космос.</a:t>
            </a:r>
            <a:endParaRPr lang="ru-RU" sz="2400" b="1" i="1" dirty="0">
              <a:solidFill>
                <a:srgbClr val="002060"/>
              </a:soli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111010" y="3190598"/>
            <a:ext cx="230425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Герман Титов </a:t>
            </a:r>
            <a:endParaRPr lang="ru-RU" sz="2800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264B96"/>
                </a:solidFill>
                <a:latin typeface="Arial" pitchFamily="34" charset="0"/>
                <a:cs typeface="Arial" pitchFamily="34" charset="0"/>
              </a:rPr>
              <a:t>50</a:t>
            </a:r>
            <a:endParaRPr lang="ru-RU" sz="4400" b="1" cap="none" spc="0" dirty="0">
              <a:ln w="11430"/>
              <a:solidFill>
                <a:srgbClr val="264B9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41" y="3667652"/>
            <a:ext cx="1938087" cy="128801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2548" y="2108325"/>
            <a:ext cx="1847930" cy="2610043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926970" y="123478"/>
            <a:ext cx="501772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Космонавты</a:t>
            </a:r>
          </a:p>
        </p:txBody>
      </p:sp>
    </p:spTree>
    <p:extLst>
      <p:ext uri="{BB962C8B-B14F-4D97-AF65-F5344CB8AC3E}">
        <p14:creationId xmlns:p14="http://schemas.microsoft.com/office/powerpoint/2010/main" val="158097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5"/>
          <p:cNvSpPr txBox="1">
            <a:spLocks noChangeArrowheads="1"/>
          </p:cNvSpPr>
          <p:nvPr/>
        </p:nvSpPr>
        <p:spPr bwMode="auto">
          <a:xfrm>
            <a:off x="323528" y="1133720"/>
            <a:ext cx="712879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Как называется самая большая планета Солнечной системы?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35959"/>
            <a:ext cx="1616397" cy="1074230"/>
          </a:xfrm>
          <a:prstGeom prst="rect">
            <a:avLst/>
          </a:prstGeom>
          <a:solidFill>
            <a:srgbClr val="CC706E"/>
          </a:solidFill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323528" y="2067694"/>
            <a:ext cx="3024336" cy="578882"/>
          </a:xfrm>
          <a:prstGeom prst="round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2800" b="1" i="1" dirty="0" smtClean="0"/>
              <a:t>Юпитер</a:t>
            </a:r>
            <a:endParaRPr lang="ru-RU" sz="2800" b="1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195486"/>
            <a:ext cx="403244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Вопросики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114" y="2143595"/>
            <a:ext cx="2842495" cy="284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315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9952" y="4443618"/>
            <a:ext cx="744537" cy="5584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7720806" y="410019"/>
            <a:ext cx="85321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30</a:t>
            </a:r>
            <a:endParaRPr lang="ru-RU" sz="4400" b="1" cap="none" spc="0" dirty="0">
              <a:ln w="11430"/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606767"/>
            <a:ext cx="2065589" cy="1372756"/>
          </a:xfrm>
          <a:prstGeom prst="rect">
            <a:avLst/>
          </a:prstGeom>
          <a:solidFill>
            <a:srgbClr val="CC706E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17005" y="2787774"/>
            <a:ext cx="14401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i="1" dirty="0" smtClean="0"/>
              <a:t>Луна</a:t>
            </a:r>
            <a:endParaRPr lang="ru-RU" sz="28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195486"/>
            <a:ext cx="41044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Вопросики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787774"/>
            <a:ext cx="3225960" cy="2016224"/>
          </a:xfrm>
          <a:prstGeom prst="rect">
            <a:avLst/>
          </a:prstGeom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517005" y="968484"/>
            <a:ext cx="7931919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каком небесном теле есть море Холода, море Облаков, море Влажности, океан Бурь, море Изобилия, море Дождей, море Ясности, море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Спокойствия</a:t>
            </a:r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360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2654</TotalTime>
  <Words>434</Words>
  <Application>Microsoft Office PowerPoint</Application>
  <PresentationFormat>Экран (16:9)</PresentationFormat>
  <Paragraphs>135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Century Gothic</vt:lpstr>
      <vt:lpstr>Georgia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Home</cp:lastModifiedBy>
  <cp:revision>216</cp:revision>
  <dcterms:created xsi:type="dcterms:W3CDTF">2015-05-04T12:07:23Z</dcterms:created>
  <dcterms:modified xsi:type="dcterms:W3CDTF">2021-04-10T20:08:45Z</dcterms:modified>
</cp:coreProperties>
</file>