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22"/>
  </p:notesMasterIdLst>
  <p:sldIdLst>
    <p:sldId id="256" r:id="rId2"/>
    <p:sldId id="271" r:id="rId3"/>
    <p:sldId id="272" r:id="rId4"/>
    <p:sldId id="279" r:id="rId5"/>
    <p:sldId id="280" r:id="rId6"/>
    <p:sldId id="264" r:id="rId7"/>
    <p:sldId id="277" r:id="rId8"/>
    <p:sldId id="274" r:id="rId9"/>
    <p:sldId id="281" r:id="rId10"/>
    <p:sldId id="282" r:id="rId11"/>
    <p:sldId id="283" r:id="rId12"/>
    <p:sldId id="273" r:id="rId13"/>
    <p:sldId id="278" r:id="rId14"/>
    <p:sldId id="288" r:id="rId15"/>
    <p:sldId id="286" r:id="rId16"/>
    <p:sldId id="287" r:id="rId17"/>
    <p:sldId id="276" r:id="rId18"/>
    <p:sldId id="289" r:id="rId19"/>
    <p:sldId id="290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FF"/>
    <a:srgbClr val="EBEBFF"/>
    <a:srgbClr val="DDDD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6C777C-5634-403E-AE75-6B8119C932F6}" type="datetimeFigureOut">
              <a:rPr lang="ru-RU" smtClean="0"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C5FDE2-DA7F-4414-9DE2-496C9BACB7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15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13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161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725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9441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580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8511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4979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451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49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971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47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69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1112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39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306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95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09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63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475656" y="1264083"/>
            <a:ext cx="6120680" cy="23762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>
                <a:solidFill>
                  <a:srgbClr val="7030A0"/>
                </a:solidFill>
                <a:ea typeface="+mj-ea"/>
                <a:cs typeface="+mj-cs"/>
              </a:rPr>
              <a:t>Изменение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>
                <a:solidFill>
                  <a:srgbClr val="7030A0"/>
                </a:solidFill>
                <a:ea typeface="+mj-ea"/>
                <a:cs typeface="+mj-cs"/>
              </a:rPr>
              <a:t>имён существительных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>
                <a:solidFill>
                  <a:srgbClr val="7030A0"/>
                </a:solidFill>
                <a:ea typeface="+mj-ea"/>
                <a:cs typeface="+mj-cs"/>
              </a:rPr>
              <a:t>по падежам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640347"/>
            <a:ext cx="3168352" cy="50873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200" b="1" dirty="0">
                <a:solidFill>
                  <a:schemeClr val="tx1"/>
                </a:solidFill>
                <a:cs typeface="Times New Roman" pitchFamily="18" charset="0"/>
              </a:rPr>
              <a:t>4 класс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11760" y="476672"/>
            <a:ext cx="44284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Уроки русского языка</a:t>
            </a: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581890" y="6069158"/>
            <a:ext cx="1980220" cy="7888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cs typeface="Times New Roman" pitchFamily="18" charset="0"/>
              </a:rPr>
              <a:t>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42963"/>
            <a:ext cx="8135938" cy="863600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План урока </a:t>
            </a:r>
            <a:endParaRPr lang="ru-RU" sz="4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1439863" y="1844675"/>
            <a:ext cx="7704137" cy="41703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>
              <a:spcBef>
                <a:spcPts val="450"/>
              </a:spcBef>
              <a:spcAft>
                <a:spcPts val="450"/>
              </a:spcAft>
              <a:buFont typeface="+mj-lt"/>
              <a:buAutoNum type="arabicPeriod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Находим затруднение. </a:t>
            </a:r>
          </a:p>
          <a:p>
            <a:pPr marL="742950" indent="-742950">
              <a:spcBef>
                <a:spcPts val="450"/>
              </a:spcBef>
              <a:spcAft>
                <a:spcPts val="450"/>
              </a:spcAft>
              <a:buFont typeface="+mj-lt"/>
              <a:buAutoNum type="arabicPeriod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Вспоминаем то, что знаем</a:t>
            </a:r>
          </a:p>
          <a:p>
            <a:pPr marL="742950" indent="-742950">
              <a:spcBef>
                <a:spcPts val="450"/>
              </a:spcBef>
              <a:spcAft>
                <a:spcPts val="450"/>
              </a:spcAft>
              <a:buFont typeface="+mj-lt"/>
              <a:buAutoNum type="arabicPeriod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Решаем проблему, открываем новые знания.</a:t>
            </a:r>
            <a:endParaRPr lang="ru-RU" sz="4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indent="-742950">
              <a:spcBef>
                <a:spcPts val="450"/>
              </a:spcBef>
              <a:spcAft>
                <a:spcPts val="450"/>
              </a:spcAft>
              <a:buFont typeface="+mj-lt"/>
              <a:buAutoNum type="arabicPeriod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Применяем новые знания, развиваем умения.</a:t>
            </a:r>
            <a:endParaRPr lang="ru-RU" sz="4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362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549275"/>
            <a:ext cx="8353425" cy="935038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Формулируем цель урока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916832"/>
            <a:ext cx="7920880" cy="468052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b="1" dirty="0"/>
              <a:t>Как определить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5400" b="1" dirty="0"/>
              <a:t>И. п.  или   В. п.,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5400" b="1" dirty="0"/>
              <a:t>если слово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5400" b="1" dirty="0"/>
              <a:t>отвечает на вопрос  </a:t>
            </a:r>
            <a:r>
              <a:rPr lang="ru-RU" sz="5400" b="1" i="1" dirty="0">
                <a:solidFill>
                  <a:srgbClr val="7030A0"/>
                </a:solidFill>
              </a:rPr>
              <a:t>что?</a:t>
            </a:r>
          </a:p>
        </p:txBody>
      </p:sp>
    </p:spTree>
    <p:extLst>
      <p:ext uri="{BB962C8B-B14F-4D97-AF65-F5344CB8AC3E}">
        <p14:creationId xmlns:p14="http://schemas.microsoft.com/office/powerpoint/2010/main" val="1866175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27784" y="548680"/>
            <a:ext cx="3667992" cy="794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400" b="1" dirty="0">
                <a:solidFill>
                  <a:srgbClr val="7030A0"/>
                </a:solidFill>
              </a:rPr>
              <a:t>Проверь себя</a:t>
            </a:r>
            <a:endParaRPr lang="ru-RU" sz="4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7920880" cy="39568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>
                <a:ea typeface="Calibri" panose="020F0502020204030204" pitchFamily="34" charset="0"/>
                <a:cs typeface="Times New Roman" panose="02020603050405020304" pitchFamily="18" charset="0"/>
              </a:rPr>
              <a:t>Где родилось слово «имя»?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>
                <a:ea typeface="Calibri" panose="020F0502020204030204" pitchFamily="34" charset="0"/>
                <a:cs typeface="Times New Roman" panose="02020603050405020304" pitchFamily="18" charset="0"/>
              </a:rPr>
              <a:t>Как звучит название этого падежа в других языках?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>
                <a:ea typeface="Calibri" panose="020F0502020204030204" pitchFamily="34" charset="0"/>
                <a:cs typeface="Times New Roman" panose="02020603050405020304" pitchFamily="18" charset="0"/>
              </a:rPr>
              <a:t>Что значит слово </a:t>
            </a:r>
            <a:r>
              <a:rPr lang="ru-RU" sz="3600" b="1" i="1" dirty="0">
                <a:ea typeface="Calibri" panose="020F0502020204030204" pitchFamily="34" charset="0"/>
                <a:cs typeface="Times New Roman" panose="02020603050405020304" pitchFamily="18" charset="0"/>
              </a:rPr>
              <a:t>именительный</a:t>
            </a:r>
            <a:r>
              <a:rPr lang="ru-RU" sz="3600" b="1" dirty="0"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>
                <a:ea typeface="Calibri" panose="020F0502020204030204" pitchFamily="34" charset="0"/>
                <a:cs typeface="Times New Roman" panose="02020603050405020304" pitchFamily="18" charset="0"/>
              </a:rPr>
              <a:t>В чём преимущество этого падежа?</a:t>
            </a:r>
          </a:p>
        </p:txBody>
      </p:sp>
    </p:spTree>
    <p:extLst>
      <p:ext uri="{BB962C8B-B14F-4D97-AF65-F5344CB8AC3E}">
        <p14:creationId xmlns:p14="http://schemas.microsoft.com/office/powerpoint/2010/main" val="926571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620713"/>
            <a:ext cx="8158163" cy="71913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Проверь себя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556792"/>
            <a:ext cx="7797552" cy="4549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/>
              <a:t>Греция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/>
              <a:t>Латынь - </a:t>
            </a:r>
            <a:r>
              <a:rPr lang="ru-RU" sz="3600" b="1" dirty="0" err="1"/>
              <a:t>номинат</a:t>
            </a:r>
            <a:r>
              <a:rPr lang="ru-RU" sz="3600" b="1" i="1" dirty="0" err="1">
                <a:solidFill>
                  <a:srgbClr val="7030A0"/>
                </a:solidFill>
              </a:rPr>
              <a:t>и</a:t>
            </a:r>
            <a:r>
              <a:rPr lang="ru-RU" sz="3600" b="1" dirty="0" err="1"/>
              <a:t>вус</a:t>
            </a:r>
            <a:r>
              <a:rPr lang="ru-RU" sz="3600" b="1" dirty="0"/>
              <a:t>,  Рим - </a:t>
            </a:r>
            <a:r>
              <a:rPr lang="ru-RU" sz="3600" b="1" dirty="0" err="1"/>
              <a:t>номен</a:t>
            </a:r>
            <a:r>
              <a:rPr lang="ru-RU" sz="3600" b="1" dirty="0"/>
              <a:t>, Греция – </a:t>
            </a:r>
            <a:r>
              <a:rPr lang="ru-RU" sz="3600" b="1" i="1" dirty="0" err="1">
                <a:solidFill>
                  <a:srgbClr val="7030A0"/>
                </a:solidFill>
              </a:rPr>
              <a:t>о</a:t>
            </a:r>
            <a:r>
              <a:rPr lang="ru-RU" sz="3600" b="1" dirty="0" err="1"/>
              <a:t>нома</a:t>
            </a:r>
            <a:endParaRPr lang="ru-RU" sz="3600" b="1" dirty="0"/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/>
              <a:t>Номинатив-«именительный» именует</a:t>
            </a:r>
          </a:p>
          <a:p>
            <a:pPr marL="514350" indent="-5143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3600" b="1" dirty="0"/>
              <a:t>Существительное  в </a:t>
            </a:r>
            <a:r>
              <a:rPr lang="ru-RU" sz="3600" b="1" dirty="0">
                <a:solidFill>
                  <a:srgbClr val="7030A0"/>
                </a:solidFill>
              </a:rPr>
              <a:t>И. п.</a:t>
            </a:r>
            <a:r>
              <a:rPr lang="ru-RU" sz="3600" b="1" dirty="0"/>
              <a:t> является </a:t>
            </a:r>
            <a:r>
              <a:rPr lang="ru-RU" sz="3600" b="1" i="1" dirty="0">
                <a:solidFill>
                  <a:srgbClr val="7030A0"/>
                </a:solidFill>
              </a:rPr>
              <a:t>подлежащим</a:t>
            </a:r>
            <a:endParaRPr lang="ru-RU" sz="3600" b="1" i="1" dirty="0">
              <a:solidFill>
                <a:srgbClr val="7030A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951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1800" y="482500"/>
            <a:ext cx="8280400" cy="93027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7030A0"/>
                </a:solidFill>
                <a:latin typeface="+mn-lt"/>
              </a:rPr>
              <a:t>Именительный или винительный?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916113"/>
            <a:ext cx="3178175" cy="35290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7030A0"/>
                </a:solidFill>
              </a:rPr>
              <a:t>И. п.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rgbClr val="7030A0"/>
                </a:solidFill>
              </a:rPr>
              <a:t>(Есть что?)</a:t>
            </a:r>
          </a:p>
          <a:p>
            <a:pPr marL="0" indent="0" algn="ctr">
              <a:buNone/>
            </a:pPr>
            <a:r>
              <a:rPr lang="ru-RU" sz="3600" b="1" dirty="0"/>
              <a:t>Рассказ</a:t>
            </a:r>
          </a:p>
          <a:p>
            <a:pPr marL="0" indent="0" algn="ctr">
              <a:buNone/>
            </a:pPr>
            <a:r>
              <a:rPr lang="ru-RU" sz="3600" b="1" dirty="0"/>
              <a:t>Город</a:t>
            </a:r>
          </a:p>
          <a:p>
            <a:pPr marL="0" indent="0" algn="ctr">
              <a:buNone/>
            </a:pPr>
            <a:r>
              <a:rPr lang="ru-RU" sz="3600" b="1" dirty="0"/>
              <a:t>Остров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076056" y="1916832"/>
            <a:ext cx="3178696" cy="3528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4000" b="1" dirty="0">
                <a:solidFill>
                  <a:srgbClr val="7030A0"/>
                </a:solidFill>
              </a:rPr>
              <a:t>В. п.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3600" b="1" dirty="0">
                <a:solidFill>
                  <a:srgbClr val="7030A0"/>
                </a:solidFill>
              </a:rPr>
              <a:t>(Вижу что?)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3600" b="1" dirty="0"/>
              <a:t>Рассказ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3600" b="1" dirty="0"/>
              <a:t>Город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3600" b="1" dirty="0"/>
              <a:t>Остров </a:t>
            </a:r>
          </a:p>
        </p:txBody>
      </p:sp>
    </p:spTree>
    <p:extLst>
      <p:ext uri="{BB962C8B-B14F-4D97-AF65-F5344CB8AC3E}">
        <p14:creationId xmlns:p14="http://schemas.microsoft.com/office/powerpoint/2010/main" val="28508604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85838" y="549275"/>
            <a:ext cx="8158162" cy="935038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Как определить И. п. или В. п.?</a:t>
            </a:r>
            <a:endParaRPr lang="ru-RU" sz="4400" dirty="0">
              <a:latin typeface="+mn-lt"/>
            </a:endParaRPr>
          </a:p>
        </p:txBody>
      </p:sp>
      <p:sp>
        <p:nvSpPr>
          <p:cNvPr id="44" name="Объект 3"/>
          <p:cNvSpPr>
            <a:spLocks noGrp="1"/>
          </p:cNvSpPr>
          <p:nvPr>
            <p:ph idx="4294967295"/>
          </p:nvPr>
        </p:nvSpPr>
        <p:spPr>
          <a:xfrm>
            <a:off x="985838" y="2060575"/>
            <a:ext cx="8158162" cy="3544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indent="-742950">
              <a:spcBef>
                <a:spcPts val="450"/>
              </a:spcBef>
              <a:spcAft>
                <a:spcPts val="450"/>
              </a:spcAft>
              <a:buFont typeface="+mj-lt"/>
              <a:buAutoNum type="arabicPeriod"/>
            </a:pPr>
            <a:r>
              <a:rPr lang="ru-RU" sz="36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Задать двойной вопрос к данному существительному. </a:t>
            </a:r>
            <a:br>
              <a:rPr lang="ru-RU" sz="3600" b="1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>
              <a:spcBef>
                <a:spcPts val="450"/>
              </a:spcBef>
              <a:spcAft>
                <a:spcPts val="450"/>
              </a:spcAft>
              <a:buFont typeface="+mj-lt"/>
              <a:buAutoNum type="arabicPeriod"/>
            </a:pPr>
            <a:r>
              <a:rPr lang="ru-RU" sz="36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Определить, каким членом предложения является данное существительное</a:t>
            </a:r>
            <a:endParaRPr lang="ru-RU" sz="36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680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Прямая со стрелкой 31"/>
          <p:cNvCxnSpPr/>
          <p:nvPr/>
        </p:nvCxnSpPr>
        <p:spPr>
          <a:xfrm>
            <a:off x="7066507" y="3176091"/>
            <a:ext cx="25773" cy="235883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66725"/>
            <a:ext cx="8229600" cy="773113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Как определить </a:t>
            </a:r>
            <a:r>
              <a:rPr lang="ru-RU" sz="4400" b="1" dirty="0" err="1">
                <a:solidFill>
                  <a:srgbClr val="7030A0"/>
                </a:solidFill>
                <a:latin typeface="+mn-lt"/>
              </a:rPr>
              <a:t>И.п</a:t>
            </a:r>
            <a:r>
              <a:rPr lang="ru-RU" sz="4400" b="1" dirty="0">
                <a:solidFill>
                  <a:srgbClr val="7030A0"/>
                </a:solidFill>
                <a:latin typeface="+mn-lt"/>
              </a:rPr>
              <a:t>. или </a:t>
            </a:r>
            <a:r>
              <a:rPr lang="ru-RU" sz="4400" b="1" dirty="0" err="1">
                <a:solidFill>
                  <a:srgbClr val="7030A0"/>
                </a:solidFill>
                <a:latin typeface="+mn-lt"/>
              </a:rPr>
              <a:t>В.п</a:t>
            </a:r>
            <a:r>
              <a:rPr lang="ru-RU" sz="4400" b="1" dirty="0">
                <a:solidFill>
                  <a:srgbClr val="7030A0"/>
                </a:solidFill>
                <a:latin typeface="+mn-lt"/>
              </a:rPr>
              <a:t>.?</a:t>
            </a:r>
            <a:endParaRPr lang="ru-RU" sz="4400" dirty="0">
              <a:latin typeface="+mn-lt"/>
            </a:endParaRPr>
          </a:p>
        </p:txBody>
      </p:sp>
      <p:sp>
        <p:nvSpPr>
          <p:cNvPr id="4" name="Rectangle 40"/>
          <p:cNvSpPr>
            <a:spLocks noChangeArrowheads="1"/>
          </p:cNvSpPr>
          <p:nvPr/>
        </p:nvSpPr>
        <p:spPr bwMode="auto">
          <a:xfrm>
            <a:off x="3953149" y="1566222"/>
            <a:ext cx="1529457" cy="592138"/>
          </a:xfrm>
          <a:prstGeom prst="rect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4000" b="1" dirty="0">
                <a:latin typeface="+mn-lt"/>
              </a:rPr>
              <a:t>Что?</a:t>
            </a:r>
          </a:p>
        </p:txBody>
      </p:sp>
      <p:sp>
        <p:nvSpPr>
          <p:cNvPr id="5" name="Rectangle 40"/>
          <p:cNvSpPr>
            <a:spLocks noChangeArrowheads="1"/>
          </p:cNvSpPr>
          <p:nvPr/>
        </p:nvSpPr>
        <p:spPr bwMode="auto">
          <a:xfrm>
            <a:off x="5482606" y="2583953"/>
            <a:ext cx="2935038" cy="592138"/>
          </a:xfrm>
          <a:prstGeom prst="rect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3600" b="1" dirty="0">
                <a:latin typeface="+mn-lt"/>
              </a:rPr>
              <a:t>С предлогом</a:t>
            </a:r>
          </a:p>
        </p:txBody>
      </p:sp>
      <p:sp>
        <p:nvSpPr>
          <p:cNvPr id="6" name="Rectangle 40"/>
          <p:cNvSpPr>
            <a:spLocks noChangeArrowheads="1"/>
          </p:cNvSpPr>
          <p:nvPr/>
        </p:nvSpPr>
        <p:spPr bwMode="auto">
          <a:xfrm>
            <a:off x="686782" y="2583953"/>
            <a:ext cx="3062039" cy="592138"/>
          </a:xfrm>
          <a:prstGeom prst="rect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4000" b="1" dirty="0">
                <a:latin typeface="+mn-lt"/>
              </a:rPr>
              <a:t>Без </a:t>
            </a:r>
            <a:r>
              <a:rPr lang="ru-RU" altLang="ru-RU" sz="3600" b="1" dirty="0">
                <a:latin typeface="+mn-lt"/>
              </a:rPr>
              <a:t>предлога</a:t>
            </a:r>
            <a:endParaRPr lang="ru-RU" altLang="ru-RU" sz="4000" b="1" dirty="0">
              <a:latin typeface="+mn-lt"/>
            </a:endParaRPr>
          </a:p>
        </p:txBody>
      </p:sp>
      <p:sp>
        <p:nvSpPr>
          <p:cNvPr id="7" name="Rectangle 40"/>
          <p:cNvSpPr>
            <a:spLocks noChangeArrowheads="1"/>
          </p:cNvSpPr>
          <p:nvPr/>
        </p:nvSpPr>
        <p:spPr bwMode="auto">
          <a:xfrm>
            <a:off x="975322" y="3906765"/>
            <a:ext cx="2736304" cy="592138"/>
          </a:xfrm>
          <a:prstGeom prst="rect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b="1" dirty="0">
                <a:latin typeface="+mn-lt"/>
              </a:rPr>
              <a:t>Подлежащее</a:t>
            </a:r>
          </a:p>
        </p:txBody>
      </p:sp>
      <p:sp>
        <p:nvSpPr>
          <p:cNvPr id="8" name="Rectangle 40"/>
          <p:cNvSpPr>
            <a:spLocks noChangeArrowheads="1"/>
          </p:cNvSpPr>
          <p:nvPr/>
        </p:nvSpPr>
        <p:spPr bwMode="auto">
          <a:xfrm>
            <a:off x="5183775" y="3913366"/>
            <a:ext cx="2736304" cy="592138"/>
          </a:xfrm>
          <a:prstGeom prst="rect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b="1" dirty="0" err="1">
                <a:latin typeface="+mn-lt"/>
              </a:rPr>
              <a:t>Второстеп</a:t>
            </a:r>
            <a:r>
              <a:rPr lang="ru-RU" altLang="ru-RU" b="1" dirty="0">
                <a:latin typeface="+mn-lt"/>
              </a:rPr>
              <a:t>. </a:t>
            </a:r>
            <a:r>
              <a:rPr lang="ru-RU" altLang="ru-RU" b="1" dirty="0" err="1">
                <a:latin typeface="+mn-lt"/>
              </a:rPr>
              <a:t>чл</a:t>
            </a:r>
            <a:endParaRPr lang="ru-RU" altLang="ru-RU" b="1" dirty="0">
              <a:latin typeface="+mn-lt"/>
            </a:endParaRPr>
          </a:p>
        </p:txBody>
      </p:sp>
      <p:sp>
        <p:nvSpPr>
          <p:cNvPr id="9" name="Rectangle 40"/>
          <p:cNvSpPr>
            <a:spLocks noChangeArrowheads="1"/>
          </p:cNvSpPr>
          <p:nvPr/>
        </p:nvSpPr>
        <p:spPr bwMode="auto">
          <a:xfrm>
            <a:off x="1638386" y="5544807"/>
            <a:ext cx="1224136" cy="592138"/>
          </a:xfrm>
          <a:prstGeom prst="rect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4400" b="1" dirty="0" err="1">
                <a:latin typeface="+mn-lt"/>
              </a:rPr>
              <a:t>И.п</a:t>
            </a:r>
            <a:r>
              <a:rPr lang="ru-RU" altLang="ru-RU" sz="4400" b="1" dirty="0">
                <a:latin typeface="+mn-lt"/>
              </a:rPr>
              <a:t>.</a:t>
            </a:r>
          </a:p>
        </p:txBody>
      </p:sp>
      <p:sp>
        <p:nvSpPr>
          <p:cNvPr id="10" name="Rectangle 40"/>
          <p:cNvSpPr>
            <a:spLocks noChangeArrowheads="1"/>
          </p:cNvSpPr>
          <p:nvPr/>
        </p:nvSpPr>
        <p:spPr bwMode="auto">
          <a:xfrm>
            <a:off x="6037348" y="5534922"/>
            <a:ext cx="1224136" cy="592138"/>
          </a:xfrm>
          <a:prstGeom prst="rect">
            <a:avLst/>
          </a:prstGeom>
          <a:ln>
            <a:solidFill>
              <a:srgbClr val="7030A0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 algn="l" eaLnBrk="0" hangingPunct="0">
              <a:spcBef>
                <a:spcPct val="20000"/>
              </a:spcBef>
              <a:buSzPct val="90000"/>
              <a:buBlip>
                <a:blip r:embed="rId2"/>
              </a:buBlip>
              <a:defRPr sz="3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SzPct val="80000"/>
              <a:buBlip>
                <a:blip r:embed="rId3"/>
              </a:buBlip>
              <a:defRPr sz="28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Blip>
                <a:blip r:embed="rId4"/>
              </a:buBlip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SzPct val="70000"/>
              <a:buBlip>
                <a:blip r:embed="rId5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0000"/>
              <a:buBlip>
                <a:blip r:embed="rId6"/>
              </a:buBlip>
              <a:defRPr sz="20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ru-RU" altLang="ru-RU" sz="4400" b="1" dirty="0" err="1">
                <a:latin typeface="+mn-lt"/>
              </a:rPr>
              <a:t>В.п</a:t>
            </a:r>
            <a:r>
              <a:rPr lang="ru-RU" altLang="ru-RU" sz="4400" b="1" dirty="0">
                <a:latin typeface="+mn-lt"/>
              </a:rPr>
              <a:t>.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777496" y="2163128"/>
            <a:ext cx="864096" cy="39715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650903" y="2171435"/>
            <a:ext cx="792088" cy="39574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240567" y="3277096"/>
            <a:ext cx="0" cy="62966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170326" y="3217358"/>
            <a:ext cx="1944216" cy="64814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250454" y="4498903"/>
            <a:ext cx="0" cy="932008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551927" y="4532166"/>
            <a:ext cx="0" cy="1012641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50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43608" y="421412"/>
            <a:ext cx="6806615" cy="7105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Проверь  себя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59885" y="1131987"/>
            <a:ext cx="7471759" cy="2246769"/>
          </a:xfrm>
          <a:prstGeom prst="rect">
            <a:avLst/>
          </a:prstGeom>
          <a:solidFill>
            <a:srgbClr val="EFEFFF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>
                <a:ea typeface="Times New Roman" panose="02020603050405020304" pitchFamily="18" charset="0"/>
              </a:rPr>
              <a:t>1) На какие вопросы отвечают существительные в винительном падеже?</a:t>
            </a:r>
          </a:p>
          <a:p>
            <a:pPr marL="571500" indent="-3429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кто? что?  </a:t>
            </a:r>
          </a:p>
          <a:p>
            <a:pPr marL="571500" indent="-3429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кого? что? </a:t>
            </a:r>
          </a:p>
          <a:p>
            <a:pPr marL="571500" indent="-3429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кого? чего?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41666" y="3501008"/>
            <a:ext cx="7471759" cy="2677656"/>
          </a:xfrm>
          <a:prstGeom prst="rect">
            <a:avLst/>
          </a:prstGeom>
          <a:solidFill>
            <a:srgbClr val="EFEFFF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>
                <a:ea typeface="Times New Roman" panose="02020603050405020304" pitchFamily="18" charset="0"/>
              </a:rPr>
              <a:t>2) С какими предлогами употребляются имена существительные в именительном падеже?</a:t>
            </a: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в, на, через</a:t>
            </a: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без предлогов</a:t>
            </a:r>
          </a:p>
          <a:p>
            <a:pPr marL="685800" indent="-45720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у, из, до, около</a:t>
            </a:r>
          </a:p>
        </p:txBody>
      </p:sp>
    </p:spTree>
    <p:extLst>
      <p:ext uri="{BB962C8B-B14F-4D97-AF65-F5344CB8AC3E}">
        <p14:creationId xmlns:p14="http://schemas.microsoft.com/office/powerpoint/2010/main" val="683920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3628" y="3789040"/>
            <a:ext cx="7249066" cy="2246769"/>
          </a:xfrm>
          <a:prstGeom prst="rect">
            <a:avLst/>
          </a:prstGeom>
          <a:solidFill>
            <a:srgbClr val="EFEFFF"/>
          </a:solidFill>
        </p:spPr>
        <p:txBody>
          <a:bodyPr wrap="square">
            <a:spAutoFit/>
          </a:bodyPr>
          <a:lstStyle/>
          <a:p>
            <a:pPr marL="228600"/>
            <a:r>
              <a:rPr lang="ru-RU" sz="2800" b="1" dirty="0">
                <a:ea typeface="Times New Roman" panose="02020603050405020304" pitchFamily="18" charset="0"/>
              </a:rPr>
              <a:t>4) В каком падеже стоит имя существительное   </a:t>
            </a:r>
            <a:r>
              <a:rPr lang="ru-RU" sz="2800" b="1" i="1" dirty="0">
                <a:solidFill>
                  <a:srgbClr val="7030A0"/>
                </a:solidFill>
                <a:ea typeface="Times New Roman" panose="02020603050405020304" pitchFamily="18" charset="0"/>
              </a:rPr>
              <a:t>увидел море</a:t>
            </a:r>
          </a:p>
          <a:p>
            <a:pPr marL="571500" indent="-342900">
              <a:buFont typeface="Wingdings" panose="05000000000000000000" pitchFamily="2" charset="2"/>
              <a:buChar char="Ø"/>
            </a:pPr>
            <a:r>
              <a:rPr lang="ru-RU" sz="2800" b="1" dirty="0" err="1">
                <a:solidFill>
                  <a:srgbClr val="7030A0"/>
                </a:solidFill>
                <a:ea typeface="Times New Roman" panose="02020603050405020304" pitchFamily="18" charset="0"/>
              </a:rPr>
              <a:t>И.п</a:t>
            </a: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.</a:t>
            </a:r>
          </a:p>
          <a:p>
            <a:pPr marL="571500" indent="-342900">
              <a:buFont typeface="Wingdings" panose="05000000000000000000" pitchFamily="2" charset="2"/>
              <a:buChar char="Ø"/>
            </a:pPr>
            <a:r>
              <a:rPr lang="ru-RU" sz="2800" b="1" dirty="0" err="1">
                <a:solidFill>
                  <a:srgbClr val="7030A0"/>
                </a:solidFill>
                <a:ea typeface="Times New Roman" panose="02020603050405020304" pitchFamily="18" charset="0"/>
              </a:rPr>
              <a:t>Р.п</a:t>
            </a: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.</a:t>
            </a:r>
          </a:p>
          <a:p>
            <a:pPr marL="571500" indent="-342900">
              <a:buFont typeface="Wingdings" panose="05000000000000000000" pitchFamily="2" charset="2"/>
              <a:buChar char="Ø"/>
            </a:pPr>
            <a:r>
              <a:rPr lang="ru-RU" sz="2800" b="1" dirty="0" err="1">
                <a:solidFill>
                  <a:srgbClr val="7030A0"/>
                </a:solidFill>
                <a:ea typeface="Times New Roman" panose="02020603050405020304" pitchFamily="18" charset="0"/>
              </a:rPr>
              <a:t>В.п</a:t>
            </a: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.</a:t>
            </a:r>
            <a:endParaRPr lang="ru-RU" sz="2800" b="1" dirty="0">
              <a:solidFill>
                <a:srgbClr val="7030A0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6695" y="836712"/>
            <a:ext cx="7265999" cy="2677656"/>
          </a:xfrm>
          <a:prstGeom prst="rect">
            <a:avLst/>
          </a:prstGeom>
          <a:solidFill>
            <a:srgbClr val="EFEFFF"/>
          </a:solidFill>
        </p:spPr>
        <p:txBody>
          <a:bodyPr wrap="square">
            <a:spAutoFit/>
          </a:bodyPr>
          <a:lstStyle/>
          <a:p>
            <a:pPr marL="228600"/>
            <a:r>
              <a:rPr lang="ru-RU" sz="2800" b="1" dirty="0">
                <a:ea typeface="Times New Roman" panose="02020603050405020304" pitchFamily="18" charset="0"/>
              </a:rPr>
              <a:t>3) Имя существительное в винительном падеже в предложения является</a:t>
            </a:r>
          </a:p>
          <a:p>
            <a:pPr marL="5143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подлежащим</a:t>
            </a:r>
            <a:endParaRPr lang="ru-RU" sz="2800" b="1" dirty="0">
              <a:solidFill>
                <a:srgbClr val="7030A0"/>
              </a:solidFill>
              <a:ea typeface="Times New Roman" panose="02020603050405020304" pitchFamily="18" charset="0"/>
              <a:sym typeface="Wingdings" panose="05000000000000000000" pitchFamily="2" charset="2"/>
            </a:endParaRPr>
          </a:p>
          <a:p>
            <a:pPr marL="5143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сказуемым</a:t>
            </a:r>
          </a:p>
          <a:p>
            <a:pPr marL="514350" indent="-285750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rgbClr val="7030A0"/>
                </a:solidFill>
                <a:ea typeface="Times New Roman" panose="02020603050405020304" pitchFamily="18" charset="0"/>
              </a:rPr>
              <a:t>второстепенным членом         </a:t>
            </a:r>
          </a:p>
        </p:txBody>
      </p:sp>
    </p:spTree>
    <p:extLst>
      <p:ext uri="{BB962C8B-B14F-4D97-AF65-F5344CB8AC3E}">
        <p14:creationId xmlns:p14="http://schemas.microsoft.com/office/powerpoint/2010/main" val="35246474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66537" y="548680"/>
            <a:ext cx="6806615" cy="7105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Проверь  себя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7716571" cy="4154984"/>
          </a:xfrm>
          <a:prstGeom prst="rect">
            <a:avLst/>
          </a:prstGeom>
          <a:solidFill>
            <a:srgbClr val="EFEFFF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AutoNum type="arabicParenR"/>
            </a:pPr>
            <a:r>
              <a:rPr lang="ru-RU" sz="4400" b="1" dirty="0">
                <a:ea typeface="Times New Roman" panose="02020603050405020304" pitchFamily="18" charset="0"/>
              </a:rPr>
              <a:t> Кого? Что?</a:t>
            </a: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4400" b="1" dirty="0">
                <a:ea typeface="Times New Roman" panose="02020603050405020304" pitchFamily="18" charset="0"/>
              </a:rPr>
              <a:t> Без предлогов</a:t>
            </a: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4400" b="1" dirty="0">
                <a:ea typeface="Times New Roman" panose="02020603050405020304" pitchFamily="18" charset="0"/>
              </a:rPr>
              <a:t> Второстепенным членом</a:t>
            </a:r>
          </a:p>
          <a:p>
            <a:pPr marL="514350" indent="-514350">
              <a:lnSpc>
                <a:spcPct val="150000"/>
              </a:lnSpc>
              <a:buFontTx/>
              <a:buAutoNum type="arabicParenR"/>
            </a:pPr>
            <a:r>
              <a:rPr lang="ru-RU" sz="4400" b="1" dirty="0">
                <a:ea typeface="Times New Roman" panose="02020603050405020304" pitchFamily="18" charset="0"/>
              </a:rPr>
              <a:t> В. п.  </a:t>
            </a:r>
          </a:p>
        </p:txBody>
      </p:sp>
    </p:spTree>
    <p:extLst>
      <p:ext uri="{BB962C8B-B14F-4D97-AF65-F5344CB8AC3E}">
        <p14:creationId xmlns:p14="http://schemas.microsoft.com/office/powerpoint/2010/main" val="4288587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087563" y="1341438"/>
            <a:ext cx="7056437" cy="452596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/>
              <a:t>Начинается  урок,</a:t>
            </a:r>
          </a:p>
          <a:p>
            <a:pPr marL="0" indent="0" algn="just">
              <a:buNone/>
            </a:pPr>
            <a:r>
              <a:rPr lang="ru-RU" sz="3600" b="1" dirty="0"/>
              <a:t>Он пойдет ребятам  впрок.</a:t>
            </a:r>
          </a:p>
          <a:p>
            <a:pPr marL="0" indent="0" algn="just">
              <a:buNone/>
            </a:pPr>
            <a:r>
              <a:rPr lang="ru-RU" sz="3600" b="1" dirty="0"/>
              <a:t>Постарайтесь  все  понять, </a:t>
            </a:r>
          </a:p>
          <a:p>
            <a:pPr marL="0" indent="0" algn="just">
              <a:buNone/>
            </a:pPr>
            <a:r>
              <a:rPr lang="ru-RU" sz="3600" b="1" dirty="0"/>
              <a:t>Учитесь тайны открывать,</a:t>
            </a:r>
          </a:p>
          <a:p>
            <a:pPr marL="0" indent="0" algn="just">
              <a:buNone/>
            </a:pPr>
            <a:r>
              <a:rPr lang="ru-RU" sz="3600" b="1" dirty="0"/>
              <a:t>Ответы     полные    давать,</a:t>
            </a:r>
          </a:p>
          <a:p>
            <a:pPr marL="0" indent="0" algn="just">
              <a:buNone/>
            </a:pPr>
            <a:r>
              <a:rPr lang="ru-RU" sz="3600" b="1" dirty="0"/>
              <a:t>Чтоб   за  работу  получать,</a:t>
            </a:r>
          </a:p>
          <a:p>
            <a:pPr marL="0" indent="0" algn="just">
              <a:buNone/>
            </a:pPr>
            <a:r>
              <a:rPr lang="ru-RU" sz="3600" b="1" dirty="0"/>
              <a:t>Только лишь оценку «Пять»!</a:t>
            </a:r>
          </a:p>
          <a:p>
            <a:pPr marL="0" indent="0" algn="just">
              <a:buNone/>
            </a:pP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42925"/>
            <a:ext cx="8229600" cy="77787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Организация на урок</a:t>
            </a:r>
          </a:p>
        </p:txBody>
      </p:sp>
    </p:spTree>
    <p:extLst>
      <p:ext uri="{BB962C8B-B14F-4D97-AF65-F5344CB8AC3E}">
        <p14:creationId xmlns:p14="http://schemas.microsoft.com/office/powerpoint/2010/main" val="1483348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47300" y="1358632"/>
            <a:ext cx="7134225" cy="1325562"/>
          </a:xfrm>
          <a:solidFill>
            <a:srgbClr val="EFEFFF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3200" b="1" dirty="0"/>
              <a:t>Научился различать формы </a:t>
            </a:r>
            <a:r>
              <a:rPr lang="ru-RU" sz="3200" b="1" dirty="0" err="1"/>
              <a:t>И.п</a:t>
            </a:r>
            <a:r>
              <a:rPr lang="ru-RU" sz="3200" b="1" dirty="0"/>
              <a:t>. и </a:t>
            </a:r>
            <a:r>
              <a:rPr lang="ru-RU" sz="3200" b="1" dirty="0" err="1"/>
              <a:t>В.п</a:t>
            </a:r>
            <a:r>
              <a:rPr lang="ru-RU" sz="3200" b="1" dirty="0"/>
              <a:t>. и могу объяснить это другому человеку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26062" y="435600"/>
            <a:ext cx="7848872" cy="7105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Подводим  итоги</a:t>
            </a:r>
          </a:p>
        </p:txBody>
      </p:sp>
      <p:sp>
        <p:nvSpPr>
          <p:cNvPr id="5" name="Овал 4"/>
          <p:cNvSpPr/>
          <p:nvPr/>
        </p:nvSpPr>
        <p:spPr>
          <a:xfrm>
            <a:off x="598507" y="1791852"/>
            <a:ext cx="455109" cy="459121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36571" y="2896652"/>
            <a:ext cx="7151853" cy="1607276"/>
          </a:xfrm>
          <a:prstGeom prst="rect">
            <a:avLst/>
          </a:prstGeom>
          <a:solidFill>
            <a:srgbClr val="EFEFFF"/>
          </a:solidFill>
          <a:ln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just"/>
            <a:r>
              <a:rPr lang="ru-RU" sz="3200" b="1" dirty="0"/>
              <a:t>Научился различать формы </a:t>
            </a:r>
            <a:r>
              <a:rPr lang="ru-RU" sz="3200" b="1" dirty="0" err="1"/>
              <a:t>И.п</a:t>
            </a:r>
            <a:r>
              <a:rPr lang="ru-RU" sz="3200" b="1" dirty="0"/>
              <a:t>. и </a:t>
            </a:r>
            <a:r>
              <a:rPr lang="ru-RU" sz="3200" b="1" dirty="0" err="1"/>
              <a:t>В.п</a:t>
            </a:r>
            <a:r>
              <a:rPr lang="ru-RU" sz="3200" b="1" dirty="0"/>
              <a:t>., но пока ещё не могу объяснить приём  другому человеку</a:t>
            </a:r>
          </a:p>
        </p:txBody>
      </p:sp>
      <p:sp>
        <p:nvSpPr>
          <p:cNvPr id="7" name="Овал 6"/>
          <p:cNvSpPr/>
          <p:nvPr/>
        </p:nvSpPr>
        <p:spPr>
          <a:xfrm>
            <a:off x="598507" y="3548424"/>
            <a:ext cx="455109" cy="432048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261647" y="4781629"/>
            <a:ext cx="7126777" cy="1440160"/>
          </a:xfrm>
          <a:prstGeom prst="rect">
            <a:avLst/>
          </a:prstGeom>
          <a:solidFill>
            <a:srgbClr val="EFEFFF"/>
          </a:solidFill>
          <a:ln>
            <a:solidFill>
              <a:schemeClr val="bg2">
                <a:lumMod val="50000"/>
              </a:schemeClr>
            </a:solidFill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200" b="1" dirty="0"/>
              <a:t>Пока не уверен в своих возможностях, но постараюсь всё понять </a:t>
            </a:r>
          </a:p>
        </p:txBody>
      </p:sp>
      <p:sp>
        <p:nvSpPr>
          <p:cNvPr id="9" name="Овал 8"/>
          <p:cNvSpPr/>
          <p:nvPr/>
        </p:nvSpPr>
        <p:spPr>
          <a:xfrm>
            <a:off x="598507" y="5277923"/>
            <a:ext cx="455109" cy="447571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658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49275"/>
            <a:ext cx="8229600" cy="777875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Проверка домашнего задания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07604" y="1196752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замечал </a:t>
            </a:r>
            <a:r>
              <a:rPr lang="ru-RU" sz="3200" b="1" dirty="0"/>
              <a:t>(кто? что?)</a:t>
            </a:r>
            <a:r>
              <a:rPr lang="ru-RU" sz="3200" dirty="0"/>
              <a:t> </a:t>
            </a:r>
            <a:r>
              <a:rPr lang="ru-RU" sz="3200" b="1" dirty="0" err="1">
                <a:solidFill>
                  <a:srgbClr val="7030A0"/>
                </a:solidFill>
              </a:rPr>
              <a:t>Чанг</a:t>
            </a:r>
            <a:br>
              <a:rPr lang="ru-RU" sz="3200" dirty="0"/>
            </a:br>
            <a:r>
              <a:rPr lang="ru-RU" sz="3200" dirty="0"/>
              <a:t>стащил </a:t>
            </a:r>
            <a:r>
              <a:rPr lang="ru-RU" sz="3200" b="1" dirty="0"/>
              <a:t>(с кого? с чего?)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7030A0"/>
                </a:solidFill>
              </a:rPr>
              <a:t>со стола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dirty="0"/>
              <a:t>стащил </a:t>
            </a:r>
            <a:r>
              <a:rPr lang="ru-RU" sz="3200" b="1" dirty="0"/>
              <a:t>(кого? что?)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7030A0"/>
                </a:solidFill>
              </a:rPr>
              <a:t>конфетку</a:t>
            </a:r>
            <a:br>
              <a:rPr lang="ru-RU" sz="3200" dirty="0"/>
            </a:br>
            <a:r>
              <a:rPr lang="ru-RU" sz="3200" dirty="0"/>
              <a:t>отнимал </a:t>
            </a:r>
            <a:r>
              <a:rPr lang="ru-RU" sz="3200" b="1" dirty="0"/>
              <a:t>(у кого? у чего?)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7030A0"/>
                </a:solidFill>
              </a:rPr>
              <a:t>у Ханга</a:t>
            </a:r>
            <a:br>
              <a:rPr lang="ru-RU" sz="3200" b="1" dirty="0">
                <a:solidFill>
                  <a:srgbClr val="7030A0"/>
                </a:solidFill>
              </a:rPr>
            </a:br>
            <a:r>
              <a:rPr lang="ru-RU" sz="3200" dirty="0"/>
              <a:t>возвращал </a:t>
            </a:r>
            <a:r>
              <a:rPr lang="ru-RU" sz="3200" b="1" dirty="0"/>
              <a:t>(кому? чему?)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7030A0"/>
                </a:solidFill>
              </a:rPr>
              <a:t>дяде</a:t>
            </a:r>
            <a:br>
              <a:rPr lang="ru-RU" sz="3200" dirty="0"/>
            </a:br>
            <a:r>
              <a:rPr lang="ru-RU" sz="3200" dirty="0"/>
              <a:t>прогонял </a:t>
            </a:r>
            <a:r>
              <a:rPr lang="ru-RU" sz="3200" b="1" dirty="0"/>
              <a:t>(кого? что?)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7030A0"/>
                </a:solidFill>
              </a:rPr>
              <a:t>Ханга</a:t>
            </a:r>
            <a:br>
              <a:rPr lang="ru-RU" sz="3200" dirty="0"/>
            </a:br>
            <a:r>
              <a:rPr lang="ru-RU" sz="3200" dirty="0"/>
              <a:t>прогонял </a:t>
            </a:r>
            <a:r>
              <a:rPr lang="ru-RU" sz="3200" b="1" dirty="0"/>
              <a:t>(с кого? с чего?)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7030A0"/>
                </a:solidFill>
              </a:rPr>
              <a:t>с</a:t>
            </a:r>
            <a:r>
              <a:rPr lang="ru-RU" sz="3200" dirty="0"/>
              <a:t> </a:t>
            </a:r>
            <a:r>
              <a:rPr lang="ru-RU" sz="3200" b="1" dirty="0">
                <a:solidFill>
                  <a:srgbClr val="7030A0"/>
                </a:solidFill>
              </a:rPr>
              <a:t>дивана</a:t>
            </a:r>
          </a:p>
        </p:txBody>
      </p:sp>
    </p:spTree>
    <p:extLst>
      <p:ext uri="{BB962C8B-B14F-4D97-AF65-F5344CB8AC3E}">
        <p14:creationId xmlns:p14="http://schemas.microsoft.com/office/powerpoint/2010/main" val="1812836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628800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Что тебе нужно было сделать?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 Удалось тебе выполнить задание?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 Ты сделал всё правильно?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Были ошибки или недочёты?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 Справился сам или кто-то помогал?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  Какой был уровень задания?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 Какие умения формировались?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 Как бы ты оценил свою работу?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548680"/>
            <a:ext cx="8229600" cy="7778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4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27123" y="557114"/>
            <a:ext cx="58897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</a:rPr>
              <a:t>Алгоритм  самооценки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88624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548680"/>
            <a:ext cx="8229600" cy="7778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ru-RU" sz="44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47664" y="557114"/>
            <a:ext cx="587532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</a:rPr>
              <a:t>Как определить падеж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35739" y="1700808"/>
            <a:ext cx="74991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Найти слово, от которого зависит данное существительное?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sz="4000" b="1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Поставить двойной вопрос от этого слова к существительному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ru-RU" sz="3600" b="1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sz="3600" b="1" dirty="0"/>
              <a:t>По вопросам определить падеж</a:t>
            </a:r>
          </a:p>
        </p:txBody>
      </p:sp>
    </p:spTree>
    <p:extLst>
      <p:ext uri="{BB962C8B-B14F-4D97-AF65-F5344CB8AC3E}">
        <p14:creationId xmlns:p14="http://schemas.microsoft.com/office/powerpoint/2010/main" val="1135347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699792" y="1288726"/>
            <a:ext cx="475252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Одолела нас дремота,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Шевельнуться не охота.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Ну-ка, делайте со мною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Упражнение такое: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Вверх, вниз потянись,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Окончательно проснись.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Вот мы руки развели,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Словно удивились.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И друг другу до земли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Низко поклонились.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Ниже, дети, поклонитесь,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Не ленитесь, улыбнитесь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И тихонечко садитесь.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66537" y="548680"/>
            <a:ext cx="6806615" cy="710575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0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Разминка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620688"/>
            <a:ext cx="8229600" cy="935038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</a:rPr>
              <a:t>Определяем тему урока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27584" y="1988840"/>
            <a:ext cx="7632848" cy="45259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3600" b="1" dirty="0"/>
              <a:t>Поворот судьбы удивительный: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600" b="1" dirty="0"/>
              <a:t>Изучаем мы падеж именительный,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600" b="1" dirty="0"/>
              <a:t>И винительный падеж надо знать,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sz="3600" b="1" dirty="0"/>
              <a:t>От именительного отличать.</a:t>
            </a:r>
          </a:p>
          <a:p>
            <a:pPr marL="0" indent="0" algn="r">
              <a:buFont typeface="Arial" pitchFamily="34" charset="0"/>
              <a:buNone/>
            </a:pPr>
            <a:r>
              <a:rPr lang="ru-RU" sz="3600" b="1" dirty="0"/>
              <a:t>(Т. </a:t>
            </a:r>
            <a:r>
              <a:rPr lang="ru-RU" sz="3600" b="1" dirty="0" err="1"/>
              <a:t>Рик</a:t>
            </a:r>
            <a:r>
              <a:rPr lang="ru-RU" sz="36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69338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064896" cy="1822514"/>
          </a:xfrm>
        </p:spPr>
        <p:txBody>
          <a:bodyPr>
            <a:noAutofit/>
          </a:bodyPr>
          <a:lstStyle/>
          <a:p>
            <a:r>
              <a:rPr lang="ru-RU" sz="6000" b="1" dirty="0">
                <a:solidFill>
                  <a:srgbClr val="7030A0"/>
                </a:solidFill>
                <a:latin typeface="+mn-lt"/>
              </a:rPr>
              <a:t>Именительный и винительный падежи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Урок открытия нового знания</a:t>
            </a:r>
          </a:p>
        </p:txBody>
      </p:sp>
    </p:spTree>
    <p:extLst>
      <p:ext uri="{BB962C8B-B14F-4D97-AF65-F5344CB8AC3E}">
        <p14:creationId xmlns:p14="http://schemas.microsoft.com/office/powerpoint/2010/main" val="1986413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22287" y="627856"/>
            <a:ext cx="8099425" cy="719137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7030A0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План урока </a:t>
            </a:r>
            <a:endParaRPr lang="ru-RU" sz="4400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0" y="1700213"/>
            <a:ext cx="7775575" cy="4170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v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Решаем проблему, открываем новые знания.</a:t>
            </a:r>
            <a:endParaRPr lang="ru-RU" sz="40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v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Применяем новые знания, развиваем умения. </a:t>
            </a:r>
          </a:p>
          <a:p>
            <a:pPr algn="just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v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Находим затруднение </a:t>
            </a:r>
          </a:p>
          <a:p>
            <a:pPr algn="just">
              <a:spcBef>
                <a:spcPts val="450"/>
              </a:spcBef>
              <a:spcAft>
                <a:spcPts val="450"/>
              </a:spcAft>
              <a:buFont typeface="Wingdings" panose="05000000000000000000" pitchFamily="2" charset="2"/>
              <a:buChar char="v"/>
            </a:pPr>
            <a:r>
              <a:rPr lang="ru-RU" sz="40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Вспоминаем то, что знаем.</a:t>
            </a:r>
            <a:endParaRPr lang="ru-RU" sz="40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5000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408</TotalTime>
  <Words>640</Words>
  <Application>Microsoft Office PowerPoint</Application>
  <PresentationFormat>Экран (4:3)</PresentationFormat>
  <Paragraphs>126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Garamond</vt:lpstr>
      <vt:lpstr>Wingdings</vt:lpstr>
      <vt:lpstr>Натуральные материалы</vt:lpstr>
      <vt:lpstr>Презентация PowerPoint</vt:lpstr>
      <vt:lpstr>Организация на урок</vt:lpstr>
      <vt:lpstr>Проверка домашнего задания</vt:lpstr>
      <vt:lpstr>Презентация PowerPoint</vt:lpstr>
      <vt:lpstr>Презентация PowerPoint</vt:lpstr>
      <vt:lpstr>Презентация PowerPoint</vt:lpstr>
      <vt:lpstr>Определяем тему урока</vt:lpstr>
      <vt:lpstr>Именительный и винительный падежи</vt:lpstr>
      <vt:lpstr>План урока </vt:lpstr>
      <vt:lpstr>План урока </vt:lpstr>
      <vt:lpstr>Формулируем цель урока</vt:lpstr>
      <vt:lpstr>Презентация PowerPoint</vt:lpstr>
      <vt:lpstr>Проверь себя</vt:lpstr>
      <vt:lpstr>Именительный или винительный?</vt:lpstr>
      <vt:lpstr>Как определить И. п. или В. п.?</vt:lpstr>
      <vt:lpstr>Как определить И.п. или В.п.?</vt:lpstr>
      <vt:lpstr>Презентация PowerPoint</vt:lpstr>
      <vt:lpstr>Презентация PowerPoint</vt:lpstr>
      <vt:lpstr>Презентация PowerPoint</vt:lpstr>
      <vt:lpstr>Научился различать формы И.п. и В.п. и могу объяснить это другому человеку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Acer</cp:lastModifiedBy>
  <cp:revision>51</cp:revision>
  <dcterms:created xsi:type="dcterms:W3CDTF">2013-08-18T07:43:00Z</dcterms:created>
  <dcterms:modified xsi:type="dcterms:W3CDTF">2021-04-10T05:07:53Z</dcterms:modified>
</cp:coreProperties>
</file>