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5B106E36-FD25-4E2D-B0AA-010F637433A0}" type="datetimeFigureOut">
              <a:rPr lang="ru-RU" smtClean="0"/>
              <a:pPr/>
              <a:t>10.04.2021</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5B106E36-FD25-4E2D-B0AA-010F637433A0}" type="datetimeFigureOut">
              <a:rPr lang="ru-RU" smtClean="0"/>
              <a:pPr/>
              <a:t>10.04.2021</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5B106E36-FD25-4E2D-B0AA-010F637433A0}" type="datetimeFigureOut">
              <a:rPr lang="ru-RU" smtClean="0"/>
              <a:pPr/>
              <a:t>10.04.2021</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25C68B6-61C2-468F-89AB-4B9F7531AA68}"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5B106E36-FD25-4E2D-B0AA-010F637433A0}" type="datetimeFigureOut">
              <a:rPr lang="ru-RU" smtClean="0"/>
              <a:pPr/>
              <a:t>10.04.2021</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5B106E36-FD25-4E2D-B0AA-010F637433A0}" type="datetimeFigureOut">
              <a:rPr lang="ru-RU" smtClean="0"/>
              <a:pPr/>
              <a:t>10.04.2021</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10.04.2021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5B106E36-FD25-4E2D-B0AA-010F637433A0}" type="datetimeFigureOut">
              <a:rPr lang="ru-RU" smtClean="0"/>
              <a:pPr/>
              <a:t>10.04.2021</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5B106E36-FD25-4E2D-B0AA-010F637433A0}" type="datetimeFigureOut">
              <a:rPr lang="ru-RU" smtClean="0"/>
              <a:pPr/>
              <a:t>10.04.2021</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5B106E36-FD25-4E2D-B0AA-010F637433A0}" type="datetimeFigureOut">
              <a:rPr lang="ru-RU" smtClean="0"/>
              <a:pPr/>
              <a:t>10.04.2021</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B106E36-FD25-4E2D-B0AA-010F637433A0}" type="datetimeFigureOut">
              <a:rPr lang="ru-RU" smtClean="0"/>
              <a:pPr/>
              <a:t>10.04.2021</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0"/>
            <a:ext cx="8062912" cy="1470025"/>
          </a:xfrm>
        </p:spPr>
        <p:txBody>
          <a:bodyPr>
            <a:normAutofit/>
          </a:bodyPr>
          <a:lstStyle/>
          <a:p>
            <a:pPr algn="ctr"/>
            <a:r>
              <a:rPr lang="en-US" dirty="0" smtClean="0"/>
              <a:t>“My favorite music band</a:t>
            </a:r>
            <a:r>
              <a:rPr lang="ru-RU" dirty="0" smtClean="0"/>
              <a:t> </a:t>
            </a:r>
            <a:r>
              <a:rPr lang="en-US" b="1" dirty="0" err="1" smtClean="0"/>
              <a:t>Artik&amp;Asti</a:t>
            </a:r>
            <a:r>
              <a:rPr lang="en-US" dirty="0" smtClean="0"/>
              <a:t>”</a:t>
            </a:r>
            <a:endParaRPr lang="ru-RU" dirty="0"/>
          </a:p>
        </p:txBody>
      </p:sp>
      <p:sp>
        <p:nvSpPr>
          <p:cNvPr id="3" name="Подзаголовок 2"/>
          <p:cNvSpPr>
            <a:spLocks noGrp="1"/>
          </p:cNvSpPr>
          <p:nvPr>
            <p:ph type="subTitle" idx="1"/>
          </p:nvPr>
        </p:nvSpPr>
        <p:spPr>
          <a:xfrm>
            <a:off x="3500430" y="5893594"/>
            <a:ext cx="4460084" cy="964406"/>
          </a:xfrm>
        </p:spPr>
        <p:txBody>
          <a:bodyPr>
            <a:normAutofit/>
          </a:bodyPr>
          <a:lstStyle/>
          <a:p>
            <a:r>
              <a:rPr lang="en-US" sz="2400" b="1" dirty="0" smtClean="0">
                <a:solidFill>
                  <a:schemeClr val="accent1">
                    <a:lumMod val="75000"/>
                  </a:schemeClr>
                </a:solidFill>
              </a:rPr>
              <a:t>performed by: student of group 284 </a:t>
            </a:r>
            <a:r>
              <a:rPr lang="en-US" sz="2400" b="1" dirty="0" err="1" smtClean="0">
                <a:solidFill>
                  <a:schemeClr val="accent1">
                    <a:lumMod val="75000"/>
                  </a:schemeClr>
                </a:solidFill>
              </a:rPr>
              <a:t>Emelyanova</a:t>
            </a:r>
            <a:r>
              <a:rPr lang="en-US" sz="2400" b="1" dirty="0" smtClean="0">
                <a:solidFill>
                  <a:schemeClr val="accent1">
                    <a:lumMod val="75000"/>
                  </a:schemeClr>
                </a:solidFill>
              </a:rPr>
              <a:t> Olga</a:t>
            </a:r>
            <a:endParaRPr lang="ru-RU" sz="2400" b="1" dirty="0">
              <a:solidFill>
                <a:schemeClr val="accent1">
                  <a:lumMod val="75000"/>
                </a:schemeClr>
              </a:solidFill>
            </a:endParaRPr>
          </a:p>
        </p:txBody>
      </p:sp>
      <p:sp>
        <p:nvSpPr>
          <p:cNvPr id="5" name="TextBox 4"/>
          <p:cNvSpPr txBox="1"/>
          <p:nvPr/>
        </p:nvSpPr>
        <p:spPr>
          <a:xfrm>
            <a:off x="5357818" y="6000768"/>
            <a:ext cx="2928958" cy="369332"/>
          </a:xfrm>
          <a:prstGeom prst="rect">
            <a:avLst/>
          </a:prstGeom>
          <a:noFill/>
        </p:spPr>
        <p:txBody>
          <a:bodyPr wrap="square" rtlCol="0">
            <a:spAutoFit/>
          </a:bodyPr>
          <a:lstStyle/>
          <a:p>
            <a:endParaRPr lang="ru-RU"/>
          </a:p>
        </p:txBody>
      </p:sp>
      <p:pic>
        <p:nvPicPr>
          <p:cNvPr id="3074" name="Picture 2" descr="https://a-a-ah-ru.s3.amazonaws.com/uploads/items/149277/308094/large_artik_asti.jpg"/>
          <p:cNvPicPr>
            <a:picLocks noChangeAspect="1" noChangeArrowheads="1"/>
          </p:cNvPicPr>
          <p:nvPr/>
        </p:nvPicPr>
        <p:blipFill>
          <a:blip r:embed="rId2" cstate="print"/>
          <a:srcRect/>
          <a:stretch>
            <a:fillRect/>
          </a:stretch>
        </p:blipFill>
        <p:spPr bwMode="auto">
          <a:xfrm>
            <a:off x="1857356" y="1785926"/>
            <a:ext cx="5429256" cy="361950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403192"/>
            <a:ext cx="8401080" cy="6454808"/>
          </a:xfrm>
        </p:spPr>
        <p:txBody>
          <a:bodyPr>
            <a:normAutofit fontScale="92500" lnSpcReduction="10000"/>
          </a:bodyPr>
          <a:lstStyle/>
          <a:p>
            <a:r>
              <a:rPr lang="en-US" dirty="0" smtClean="0"/>
              <a:t>After the release of the first disc, the band began to be invited to record and tour, Anya-Asti was recognized on the streets and asked for autographs: fame literally fell on the Ukrainian. Naturally, </a:t>
            </a:r>
            <a:r>
              <a:rPr lang="en-US" dirty="0" err="1" smtClean="0"/>
              <a:t>Artik</a:t>
            </a:r>
            <a:r>
              <a:rPr lang="en-US" dirty="0" smtClean="0"/>
              <a:t> continued to go to the goal, not stopping at the result. </a:t>
            </a:r>
            <a:r>
              <a:rPr lang="en-US" dirty="0" err="1" smtClean="0"/>
              <a:t>Umrikhin</a:t>
            </a:r>
            <a:r>
              <a:rPr lang="en-US" dirty="0" smtClean="0"/>
              <a:t>, as an experienced producer, understood that, in addition to </a:t>
            </a:r>
            <a:r>
              <a:rPr lang="en-US" dirty="0" err="1" smtClean="0"/>
              <a:t>Artik</a:t>
            </a:r>
            <a:r>
              <a:rPr lang="en-US" dirty="0" smtClean="0"/>
              <a:t> &amp; Asti, there are still artists in the music world who produce high-quality content.        </a:t>
            </a:r>
            <a:endParaRPr lang="ru-RU" dirty="0" smtClean="0"/>
          </a:p>
          <a:p>
            <a:r>
              <a:rPr lang="en-US" dirty="0" smtClean="0"/>
              <a:t>The </a:t>
            </a:r>
            <a:r>
              <a:rPr lang="en-US" dirty="0" smtClean="0"/>
              <a:t>next album, titled "Here and Now", was released in 2015 and was even more liked by the listeners. The third collection "Number 1", released in 2017, finally consolidated the popularity of </a:t>
            </a:r>
            <a:r>
              <a:rPr lang="en-US" dirty="0" err="1" smtClean="0"/>
              <a:t>Artik</a:t>
            </a:r>
            <a:r>
              <a:rPr lang="en-US" dirty="0" smtClean="0"/>
              <a:t> and Asti.</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42852"/>
            <a:ext cx="9144000" cy="6715148"/>
          </a:xfrm>
        </p:spPr>
        <p:txBody>
          <a:bodyPr>
            <a:normAutofit fontScale="77500" lnSpcReduction="20000"/>
          </a:bodyPr>
          <a:lstStyle/>
          <a:p>
            <a:r>
              <a:rPr lang="en-US" dirty="0" smtClean="0"/>
              <a:t>One of the popular creations of the guys is the video for the song "I smell only you", shot together with the singer Glucose. After the video was published, the singer wrote on social networks that she was happy to cooperate with talented artists. </a:t>
            </a:r>
            <a:endParaRPr lang="ru-RU" dirty="0" smtClean="0"/>
          </a:p>
          <a:p>
            <a:r>
              <a:rPr lang="en-US" dirty="0" smtClean="0"/>
              <a:t>Fans </a:t>
            </a:r>
            <a:r>
              <a:rPr lang="en-US" dirty="0" smtClean="0"/>
              <a:t>highlight the video for the song "Indivisible", which in August 2018 broke the mark of 30 million views. At the same time, on the YouTube channel, the duo published a video for the song "Angel", which became popular in a few days</a:t>
            </a:r>
            <a:r>
              <a:rPr lang="en-US" dirty="0" smtClean="0"/>
              <a:t>.</a:t>
            </a:r>
            <a:endParaRPr lang="en-US" dirty="0" smtClean="0"/>
          </a:p>
          <a:p>
            <a:r>
              <a:rPr lang="en-US" dirty="0" smtClean="0"/>
              <a:t>In support of the mini-album 7 (Part 1), the band shot a video for the song "Under Hypnosis". The film was directed by Alan </a:t>
            </a:r>
            <a:r>
              <a:rPr lang="en-US" dirty="0" err="1" smtClean="0"/>
              <a:t>Badoev</a:t>
            </a:r>
            <a:r>
              <a:rPr lang="en-US" dirty="0" smtClean="0"/>
              <a:t>. Previously, the band recorded the work "Sad Dance" in collaboration with </a:t>
            </a:r>
            <a:r>
              <a:rPr lang="en-US" dirty="0" err="1" smtClean="0"/>
              <a:t>Artem</a:t>
            </a:r>
            <a:r>
              <a:rPr lang="en-US" dirty="0" smtClean="0"/>
              <a:t> </a:t>
            </a:r>
            <a:r>
              <a:rPr lang="en-US" dirty="0" err="1" smtClean="0"/>
              <a:t>Kachar</a:t>
            </a:r>
            <a:r>
              <a:rPr lang="en-US" dirty="0" smtClean="0"/>
              <a:t>. With the new track </a:t>
            </a:r>
            <a:r>
              <a:rPr lang="en-US" dirty="0" err="1" smtClean="0"/>
              <a:t>Artik</a:t>
            </a:r>
            <a:r>
              <a:rPr lang="en-US" dirty="0" smtClean="0"/>
              <a:t> &amp; Asti "lit up" at the event "Heat in Baku-2019</a:t>
            </a:r>
            <a:r>
              <a:rPr lang="en-US" dirty="0" smtClean="0"/>
              <a:t>".</a:t>
            </a:r>
            <a:endParaRPr lang="ru-RU" dirty="0" smtClean="0"/>
          </a:p>
          <a:p>
            <a:r>
              <a:rPr lang="en-US" dirty="0" smtClean="0"/>
              <a:t>In the same year, the team began a collaboration with " Hands up!", releasing the first joint </a:t>
            </a:r>
            <a:r>
              <a:rPr lang="en-US" dirty="0" err="1" smtClean="0"/>
              <a:t>single"I'll</a:t>
            </a:r>
            <a:r>
              <a:rPr lang="en-US" dirty="0" smtClean="0"/>
              <a:t> Fly for you". And in 2020, with the idols of the 90s, </a:t>
            </a:r>
            <a:r>
              <a:rPr lang="en-US" dirty="0" err="1" smtClean="0"/>
              <a:t>Artik</a:t>
            </a:r>
            <a:r>
              <a:rPr lang="en-US" dirty="0" smtClean="0"/>
              <a:t> and Asti recorded the song "Moscow does not believe in tears". But long-time fans of Sergei Zhukov did not appreciate the collaboration too much. The fans missed the "good old" sound.</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avatars.mds.yandex.net/get-zen_doc/151305/pub_59787763256d5c29de8b1a70_597878391410c3ccd2b85f1e/scale_1200"/>
          <p:cNvPicPr>
            <a:picLocks noChangeAspect="1" noChangeArrowheads="1"/>
          </p:cNvPicPr>
          <p:nvPr/>
        </p:nvPicPr>
        <p:blipFill>
          <a:blip r:embed="rId2" cstate="print"/>
          <a:srcRect/>
          <a:stretch>
            <a:fillRect/>
          </a:stretch>
        </p:blipFill>
        <p:spPr bwMode="auto">
          <a:xfrm>
            <a:off x="0" y="0"/>
            <a:ext cx="4500570" cy="4500570"/>
          </a:xfrm>
          <a:prstGeom prst="rect">
            <a:avLst/>
          </a:prstGeom>
          <a:noFill/>
        </p:spPr>
      </p:pic>
      <p:sp>
        <p:nvSpPr>
          <p:cNvPr id="21508" name="AutoShape 4" descr="https://cdn.promodj.com/afs/145a961680d79d9463d8d4ed6518135312:resize:2000x2000:same:b7f3eb"/>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1510" name="Picture 6" descr="https://cdn.promodj.com/afs/145a961680d79d9463d8d4ed6518135312:resize:2000x2000:same:b7f3eb"/>
          <p:cNvPicPr>
            <a:picLocks noChangeAspect="1" noChangeArrowheads="1"/>
          </p:cNvPicPr>
          <p:nvPr/>
        </p:nvPicPr>
        <p:blipFill>
          <a:blip r:embed="rId3" cstate="print"/>
          <a:srcRect/>
          <a:stretch>
            <a:fillRect/>
          </a:stretch>
        </p:blipFill>
        <p:spPr bwMode="auto">
          <a:xfrm>
            <a:off x="4500498" y="2214498"/>
            <a:ext cx="4643502" cy="464350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399032"/>
          </a:xfrm>
        </p:spPr>
        <p:txBody>
          <a:bodyPr/>
          <a:lstStyle/>
          <a:p>
            <a:pPr algn="ctr"/>
            <a:r>
              <a:rPr lang="en-US" b="1" dirty="0" err="1" smtClean="0"/>
              <a:t>Artik</a:t>
            </a:r>
            <a:r>
              <a:rPr lang="en-US" b="1" dirty="0" smtClean="0"/>
              <a:t> &amp; Asti now</a:t>
            </a:r>
            <a:r>
              <a:rPr lang="en-US" dirty="0" smtClean="0"/>
              <a:t/>
            </a:r>
            <a:br>
              <a:rPr lang="en-US" dirty="0" smtClean="0"/>
            </a:br>
            <a:endParaRPr lang="ru-RU" dirty="0"/>
          </a:p>
        </p:txBody>
      </p:sp>
      <p:sp>
        <p:nvSpPr>
          <p:cNvPr id="5" name="Содержимое 4"/>
          <p:cNvSpPr>
            <a:spLocks noGrp="1"/>
          </p:cNvSpPr>
          <p:nvPr>
            <p:ph idx="1"/>
          </p:nvPr>
        </p:nvSpPr>
        <p:spPr>
          <a:xfrm>
            <a:off x="357158" y="500042"/>
            <a:ext cx="8229600" cy="4429156"/>
          </a:xfrm>
        </p:spPr>
        <p:txBody>
          <a:bodyPr>
            <a:noAutofit/>
          </a:bodyPr>
          <a:lstStyle/>
          <a:p>
            <a:pPr>
              <a:buNone/>
            </a:pPr>
            <a:endParaRPr lang="en-US" sz="2800" dirty="0" smtClean="0"/>
          </a:p>
          <a:p>
            <a:pPr>
              <a:buNone/>
            </a:pPr>
            <a:r>
              <a:rPr lang="ru-RU" sz="2400" dirty="0" smtClean="0"/>
              <a:t>    </a:t>
            </a:r>
            <a:r>
              <a:rPr lang="en-US" sz="2400" dirty="0" smtClean="0"/>
              <a:t>Now </a:t>
            </a:r>
            <a:r>
              <a:rPr lang="en-US" sz="2400" dirty="0" smtClean="0"/>
              <a:t>the band continues to delight fans with new hits and music videos. In March 2021, the musicians added a mini-album "Millennium" to their discography, the main track of which was "Hysterical". To shoot the video </a:t>
            </a:r>
            <a:r>
              <a:rPr lang="en-US" sz="2400" dirty="0" err="1" smtClean="0"/>
              <a:t>Artik</a:t>
            </a:r>
            <a:r>
              <a:rPr lang="en-US" sz="2400" dirty="0" smtClean="0"/>
              <a:t> &amp; Asti again entrusted </a:t>
            </a:r>
            <a:r>
              <a:rPr lang="en-US" sz="2400" dirty="0" err="1" smtClean="0"/>
              <a:t>Badoev</a:t>
            </a:r>
            <a:r>
              <a:rPr lang="en-US" sz="2400" dirty="0" smtClean="0"/>
              <a:t>.</a:t>
            </a:r>
          </a:p>
          <a:p>
            <a:pPr>
              <a:buNone/>
            </a:pPr>
            <a:endParaRPr lang="en-US" sz="2400" dirty="0" smtClean="0"/>
          </a:p>
          <a:p>
            <a:pPr>
              <a:buNone/>
            </a:pPr>
            <a:r>
              <a:rPr lang="ru-RU" sz="2400" dirty="0" smtClean="0"/>
              <a:t>    </a:t>
            </a:r>
            <a:r>
              <a:rPr lang="en-US" sz="2400" dirty="0" smtClean="0"/>
              <a:t>At </a:t>
            </a:r>
            <a:r>
              <a:rPr lang="en-US" sz="2400" dirty="0" smtClean="0"/>
              <a:t>the same time, the artists planned a grand tour. In addition to the fact that </a:t>
            </a:r>
            <a:r>
              <a:rPr lang="en-US" sz="2400" dirty="0" err="1" smtClean="0"/>
              <a:t>Artik</a:t>
            </a:r>
            <a:r>
              <a:rPr lang="en-US" sz="2400" dirty="0" smtClean="0"/>
              <a:t> and Asti decided to tour major cities in Russia, including Siberia and the Far East, fans from the Baltic States were able to purchase tickets for the autumn concerts on the band's official website.</a:t>
            </a:r>
            <a:endParaRPr lang="ru-RU"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https://i.ytimg.com/vi/GNLsFscnM9w/maxresdefault.jpg"/>
          <p:cNvPicPr>
            <a:picLocks noChangeAspect="1" noChangeArrowheads="1"/>
          </p:cNvPicPr>
          <p:nvPr/>
        </p:nvPicPr>
        <p:blipFill>
          <a:blip r:embed="rId2" cstate="print"/>
          <a:srcRect/>
          <a:stretch>
            <a:fillRect/>
          </a:stretch>
        </p:blipFill>
        <p:spPr bwMode="auto">
          <a:xfrm>
            <a:off x="0" y="857232"/>
            <a:ext cx="9144000" cy="5072098"/>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946928"/>
          </a:xfrm>
        </p:spPr>
        <p:txBody>
          <a:bodyPr>
            <a:noAutofit/>
          </a:bodyPr>
          <a:lstStyle/>
          <a:p>
            <a:pPr algn="ctr"/>
            <a:r>
              <a:rPr lang="en-US" sz="4800" b="1" dirty="0" smtClean="0"/>
              <a:t>Interesting facts</a:t>
            </a:r>
            <a:r>
              <a:rPr lang="en-US" sz="4400" dirty="0" smtClean="0"/>
              <a:t/>
            </a:r>
            <a:br>
              <a:rPr lang="en-US" sz="4400" dirty="0" smtClean="0"/>
            </a:br>
            <a:endParaRPr lang="ru-RU" sz="4400" dirty="0"/>
          </a:p>
        </p:txBody>
      </p:sp>
      <p:sp>
        <p:nvSpPr>
          <p:cNvPr id="3" name="Содержимое 2"/>
          <p:cNvSpPr>
            <a:spLocks noGrp="1"/>
          </p:cNvSpPr>
          <p:nvPr>
            <p:ph idx="1"/>
          </p:nvPr>
        </p:nvSpPr>
        <p:spPr>
          <a:xfrm>
            <a:off x="428596" y="214290"/>
            <a:ext cx="8229600" cy="6429396"/>
          </a:xfrm>
        </p:spPr>
        <p:txBody>
          <a:bodyPr>
            <a:normAutofit fontScale="85000" lnSpcReduction="20000"/>
          </a:bodyPr>
          <a:lstStyle/>
          <a:p>
            <a:pPr>
              <a:buNone/>
            </a:pPr>
            <a:endParaRPr lang="en-US" dirty="0" smtClean="0"/>
          </a:p>
          <a:p>
            <a:endParaRPr lang="en-US" dirty="0" smtClean="0"/>
          </a:p>
          <a:p>
            <a:r>
              <a:rPr lang="en-US" dirty="0" smtClean="0"/>
              <a:t>    The band received not only the attention of fans: </a:t>
            </a:r>
            <a:r>
              <a:rPr lang="en-US" dirty="0" err="1" smtClean="0"/>
              <a:t>Artik</a:t>
            </a:r>
            <a:r>
              <a:rPr lang="en-US" dirty="0" smtClean="0"/>
              <a:t> &amp; Asti are the winners of the "Golden Gramophone" awards, including for the hit "Girl, Dance", and nominees for "Best Promotion" on the Russian </a:t>
            </a:r>
            <a:r>
              <a:rPr lang="en-US" dirty="0" err="1" smtClean="0"/>
              <a:t>Musicbox</a:t>
            </a:r>
            <a:r>
              <a:rPr lang="en-US" dirty="0" smtClean="0"/>
              <a:t> channel.</a:t>
            </a:r>
          </a:p>
          <a:p>
            <a:r>
              <a:rPr lang="en-US" dirty="0" smtClean="0"/>
              <a:t>    If you look at the early photos and clips, you can find that the singer had a more curvy shape than today. With the advent of popularity, criticism of the girl's parameters also fell on Juba. Anya decided that it was worth listening to the opinions of others, and noticeably lost weight.</a:t>
            </a:r>
          </a:p>
          <a:p>
            <a:r>
              <a:rPr lang="en-US" dirty="0" smtClean="0"/>
              <a:t>    In the group, there is a rule – do not disturb </a:t>
            </a:r>
            <a:r>
              <a:rPr lang="en-US" dirty="0" err="1" smtClean="0"/>
              <a:t>Artem</a:t>
            </a:r>
            <a:r>
              <a:rPr lang="en-US" dirty="0" smtClean="0"/>
              <a:t> in the morning. The rapper doesn't like getting up at dawn. If the agreement is broken, then all day </a:t>
            </a:r>
            <a:r>
              <a:rPr lang="en-US" dirty="0" err="1" smtClean="0"/>
              <a:t>Umrikhin</a:t>
            </a:r>
            <a:r>
              <a:rPr lang="en-US" dirty="0" smtClean="0"/>
              <a:t> will be in a bad mood.</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496"/>
            <a:ext cx="9144000" cy="1143008"/>
          </a:xfrm>
        </p:spPr>
        <p:txBody>
          <a:bodyPr>
            <a:noAutofit/>
          </a:bodyPr>
          <a:lstStyle/>
          <a:p>
            <a:r>
              <a:rPr lang="en-US" sz="5400" b="1" dirty="0" smtClean="0"/>
              <a:t>Thanks </a:t>
            </a:r>
            <a:r>
              <a:rPr lang="en-US" sz="5400" b="1" dirty="0" smtClean="0"/>
              <a:t>for the attention!</a:t>
            </a:r>
            <a:endParaRPr lang="ru-RU" sz="5400" b="1" dirty="0"/>
          </a:p>
        </p:txBody>
      </p:sp>
      <p:pic>
        <p:nvPicPr>
          <p:cNvPr id="27650" name="Picture 2" descr="https://kudamoscow.ru/uploads/81c0b8f2e4aaacda84c88e1585b397a3.jpg"/>
          <p:cNvPicPr>
            <a:picLocks noChangeAspect="1" noChangeArrowheads="1"/>
          </p:cNvPicPr>
          <p:nvPr/>
        </p:nvPicPr>
        <p:blipFill>
          <a:blip r:embed="rId2" cstate="print"/>
          <a:srcRect/>
          <a:stretch>
            <a:fillRect/>
          </a:stretch>
        </p:blipFill>
        <p:spPr bwMode="auto">
          <a:xfrm>
            <a:off x="2357422" y="4090738"/>
            <a:ext cx="4156087" cy="2767262"/>
          </a:xfrm>
          <a:prstGeom prst="rect">
            <a:avLst/>
          </a:prstGeom>
          <a:noFill/>
        </p:spPr>
      </p:pic>
      <p:pic>
        <p:nvPicPr>
          <p:cNvPr id="27652" name="Picture 4" descr="https://spb.showgogo.ru/upload/iblock/266/artik_asti-5.jpg"/>
          <p:cNvPicPr>
            <a:picLocks noChangeAspect="1" noChangeArrowheads="1"/>
          </p:cNvPicPr>
          <p:nvPr/>
        </p:nvPicPr>
        <p:blipFill>
          <a:blip r:embed="rId3" cstate="print"/>
          <a:srcRect/>
          <a:stretch>
            <a:fillRect/>
          </a:stretch>
        </p:blipFill>
        <p:spPr bwMode="auto">
          <a:xfrm>
            <a:off x="0" y="0"/>
            <a:ext cx="9144000" cy="285750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sz="4900" b="1" dirty="0" smtClean="0"/>
              <a:t>Biography</a:t>
            </a:r>
            <a:r>
              <a:rPr lang="en-US" dirty="0" smtClean="0"/>
              <a:t/>
            </a:r>
            <a:br>
              <a:rPr lang="en-US" dirty="0" smtClean="0"/>
            </a:br>
            <a:endParaRPr lang="ru-RU" dirty="0"/>
          </a:p>
        </p:txBody>
      </p:sp>
      <p:sp>
        <p:nvSpPr>
          <p:cNvPr id="3" name="Содержимое 2"/>
          <p:cNvSpPr>
            <a:spLocks noGrp="1"/>
          </p:cNvSpPr>
          <p:nvPr>
            <p:ph idx="1"/>
          </p:nvPr>
        </p:nvSpPr>
        <p:spPr>
          <a:xfrm>
            <a:off x="457200" y="1142984"/>
            <a:ext cx="8229600" cy="5311824"/>
          </a:xfrm>
        </p:spPr>
        <p:txBody>
          <a:bodyPr>
            <a:normAutofit fontScale="85000" lnSpcReduction="20000"/>
          </a:bodyPr>
          <a:lstStyle/>
          <a:p>
            <a:pPr>
              <a:buNone/>
            </a:pPr>
            <a:endParaRPr lang="en-US" dirty="0" smtClean="0"/>
          </a:p>
          <a:p>
            <a:pPr>
              <a:buNone/>
            </a:pPr>
            <a:r>
              <a:rPr lang="ru-RU" sz="3500" dirty="0" smtClean="0"/>
              <a:t>    </a:t>
            </a:r>
            <a:r>
              <a:rPr lang="en-US" sz="3500" dirty="0" smtClean="0"/>
              <a:t>The </a:t>
            </a:r>
            <a:r>
              <a:rPr lang="en-US" sz="3500" dirty="0" smtClean="0"/>
              <a:t>team, which consists of a brutal young man and a pretty girl, is a good combination for promotion in the music industry. Especially when she is beautiful and talented, and he is a famous rapper with experience working with pop artists. The guys from </a:t>
            </a:r>
            <a:r>
              <a:rPr lang="en-US" sz="3500" dirty="0" err="1" smtClean="0"/>
              <a:t>Artik</a:t>
            </a:r>
            <a:r>
              <a:rPr lang="en-US" sz="3500" dirty="0" smtClean="0"/>
              <a:t> &amp; Asti look great together, and their songs are heard not only in Ukraine and Russia. Popular genre, original performance and non-standard motifs do not leave listeners indifferent.</a:t>
            </a:r>
            <a:endParaRPr lang="ru-RU" sz="35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8229600" cy="1089804"/>
          </a:xfrm>
        </p:spPr>
        <p:txBody>
          <a:bodyPr>
            <a:normAutofit fontScale="90000"/>
          </a:bodyPr>
          <a:lstStyle/>
          <a:p>
            <a:pPr algn="ctr"/>
            <a:r>
              <a:rPr lang="en-US" sz="4400" b="1" dirty="0" smtClean="0"/>
              <a:t>Band history and line-up</a:t>
            </a:r>
            <a:r>
              <a:rPr lang="en-US" dirty="0" smtClean="0"/>
              <a:t/>
            </a:r>
            <a:br>
              <a:rPr lang="en-US" dirty="0" smtClean="0"/>
            </a:br>
            <a:endParaRPr lang="ru-RU" dirty="0"/>
          </a:p>
        </p:txBody>
      </p:sp>
      <p:sp>
        <p:nvSpPr>
          <p:cNvPr id="3" name="Содержимое 2"/>
          <p:cNvSpPr>
            <a:spLocks noGrp="1"/>
          </p:cNvSpPr>
          <p:nvPr>
            <p:ph idx="1"/>
          </p:nvPr>
        </p:nvSpPr>
        <p:spPr>
          <a:xfrm>
            <a:off x="500034" y="857232"/>
            <a:ext cx="8229600" cy="5026072"/>
          </a:xfrm>
        </p:spPr>
        <p:txBody>
          <a:bodyPr>
            <a:normAutofit fontScale="62500" lnSpcReduction="20000"/>
          </a:bodyPr>
          <a:lstStyle/>
          <a:p>
            <a:pPr>
              <a:buNone/>
            </a:pPr>
            <a:endParaRPr lang="en-US" dirty="0" smtClean="0"/>
          </a:p>
          <a:p>
            <a:pPr algn="ctr">
              <a:buNone/>
            </a:pPr>
            <a:r>
              <a:rPr lang="en-US" sz="4000" dirty="0" smtClean="0"/>
              <a:t>The biography of the future popular composer, singer and producer </a:t>
            </a:r>
            <a:r>
              <a:rPr lang="en-US" sz="4000" dirty="0" err="1" smtClean="0"/>
              <a:t>Artem</a:t>
            </a:r>
            <a:r>
              <a:rPr lang="en-US" sz="4000" dirty="0" smtClean="0"/>
              <a:t> </a:t>
            </a:r>
            <a:r>
              <a:rPr lang="en-US" sz="4000" dirty="0" err="1" smtClean="0"/>
              <a:t>Umrikhin</a:t>
            </a:r>
            <a:r>
              <a:rPr lang="en-US" sz="4000" dirty="0" smtClean="0"/>
              <a:t> began in </a:t>
            </a:r>
            <a:r>
              <a:rPr lang="en-US" sz="4000" dirty="0" err="1" smtClean="0"/>
              <a:t>Zaporozhye</a:t>
            </a:r>
            <a:r>
              <a:rPr lang="en-US" sz="4000" dirty="0" smtClean="0"/>
              <a:t> in Soviet times – on December 9, 1985. His childhood was like most children of that time: </a:t>
            </a:r>
            <a:r>
              <a:rPr lang="en-US" sz="4000" dirty="0" err="1" smtClean="0"/>
              <a:t>Umrikhin</a:t>
            </a:r>
            <a:r>
              <a:rPr lang="en-US" sz="4000" dirty="0" smtClean="0"/>
              <a:t> went to school, played football and listened to music on a tape recorder in the evenings.</a:t>
            </a:r>
          </a:p>
          <a:p>
            <a:pPr algn="ctr">
              <a:buNone/>
            </a:pPr>
            <a:endParaRPr lang="en-US" sz="4000" dirty="0" smtClean="0"/>
          </a:p>
          <a:p>
            <a:pPr algn="ctr">
              <a:buNone/>
            </a:pPr>
            <a:r>
              <a:rPr lang="en-US" sz="4000" dirty="0" smtClean="0"/>
              <a:t>Once a friend gave </a:t>
            </a:r>
            <a:r>
              <a:rPr lang="en-US" sz="4000" dirty="0" err="1" smtClean="0"/>
              <a:t>Artyom</a:t>
            </a:r>
            <a:r>
              <a:rPr lang="en-US" sz="4000" dirty="0" smtClean="0"/>
              <a:t> a cassette with the tracks of the "Bachelor Party", which then really "rattled". After listening to the songs of the band, the young man "fell ill" with rap: he began to compose his own short works and record them on a tape recorder.</a:t>
            </a:r>
            <a:endParaRPr lang="ru-RU" sz="4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Артик биография"/>
          <p:cNvPicPr>
            <a:picLocks noChangeAspect="1" noChangeArrowheads="1"/>
          </p:cNvPicPr>
          <p:nvPr/>
        </p:nvPicPr>
        <p:blipFill>
          <a:blip r:embed="rId2" cstate="print"/>
          <a:srcRect/>
          <a:stretch>
            <a:fillRect/>
          </a:stretch>
        </p:blipFill>
        <p:spPr bwMode="auto">
          <a:xfrm>
            <a:off x="0" y="3703892"/>
            <a:ext cx="4214842" cy="3154108"/>
          </a:xfrm>
          <a:prstGeom prst="rect">
            <a:avLst/>
          </a:prstGeom>
          <a:noFill/>
        </p:spPr>
      </p:pic>
      <p:sp>
        <p:nvSpPr>
          <p:cNvPr id="6" name="Заголовок 1"/>
          <p:cNvSpPr>
            <a:spLocks noGrp="1"/>
          </p:cNvSpPr>
          <p:nvPr>
            <p:ph idx="1"/>
          </p:nvPr>
        </p:nvSpPr>
        <p:spPr>
          <a:xfrm>
            <a:off x="642910" y="0"/>
            <a:ext cx="8229600" cy="4572000"/>
          </a:xfrm>
        </p:spPr>
        <p:txBody>
          <a:bodyPr>
            <a:normAutofit/>
          </a:bodyPr>
          <a:lstStyle/>
          <a:p>
            <a:pPr>
              <a:buNone/>
            </a:pPr>
            <a:r>
              <a:rPr lang="ru-RU" sz="2400" dirty="0" smtClean="0"/>
              <a:t>    </a:t>
            </a:r>
            <a:r>
              <a:rPr lang="en-US" sz="2400" dirty="0" smtClean="0"/>
              <a:t>After </a:t>
            </a:r>
            <a:r>
              <a:rPr lang="en-US" sz="2400" dirty="0" smtClean="0"/>
              <a:t>graduating from high school, </a:t>
            </a:r>
            <a:r>
              <a:rPr lang="en-US" sz="2400" dirty="0" err="1" smtClean="0"/>
              <a:t>Umrikhin</a:t>
            </a:r>
            <a:r>
              <a:rPr lang="en-US" sz="2400" dirty="0" smtClean="0"/>
              <a:t> and </a:t>
            </a:r>
            <a:r>
              <a:rPr lang="en-US" sz="2400" dirty="0" smtClean="0"/>
              <a:t>his friends created a team of "Karats", which immediately began to perform in local clubs and quickly gained popularity. After a year, the band members decided to conquer the capital of Ukraine and went to Kiev. The first collection "Platinum Music" has gained popularity in the country and the near abroad. The celebrities received an offer of cooperation from Dmitry </a:t>
            </a:r>
            <a:r>
              <a:rPr lang="en-US" sz="2400" dirty="0" err="1" smtClean="0"/>
              <a:t>Klimashenko</a:t>
            </a:r>
            <a:r>
              <a:rPr lang="en-US" sz="2400" dirty="0" smtClean="0"/>
              <a:t>, and the work continued successfully.</a:t>
            </a:r>
            <a:endParaRPr lang="ru-RU"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60" y="0"/>
            <a:ext cx="6072230" cy="6858000"/>
          </a:xfrm>
        </p:spPr>
        <p:txBody>
          <a:bodyPr>
            <a:normAutofit fontScale="92500"/>
          </a:bodyPr>
          <a:lstStyle/>
          <a:p>
            <a:pPr algn="ctr">
              <a:buNone/>
            </a:pPr>
            <a:r>
              <a:rPr lang="ru-RU" sz="2800" dirty="0" smtClean="0"/>
              <a:t>    </a:t>
            </a:r>
            <a:r>
              <a:rPr lang="en-US" sz="2800" dirty="0" smtClean="0"/>
              <a:t>In </a:t>
            </a:r>
            <a:r>
              <a:rPr lang="en-US" sz="2800" dirty="0" smtClean="0"/>
              <a:t>2010, the guy decided to create his own project. So began the search for a girl who would become a universal candidate for joint cooperation. The requirements were high: a bright appearance, an original voice and the ability to dance, but </a:t>
            </a:r>
            <a:r>
              <a:rPr lang="en-US" sz="2800" dirty="0" err="1" smtClean="0"/>
              <a:t>Artyom's</a:t>
            </a:r>
            <a:r>
              <a:rPr lang="en-US" sz="2800" dirty="0" smtClean="0"/>
              <a:t> ambitions were serious, the star intended to" blow up " the world of pop music</a:t>
            </a:r>
            <a:r>
              <a:rPr lang="en-US" sz="2800" dirty="0" smtClean="0"/>
              <a:t>.</a:t>
            </a:r>
            <a:r>
              <a:rPr lang="ru-RU" sz="2800" dirty="0" smtClean="0"/>
              <a:t> </a:t>
            </a:r>
            <a:r>
              <a:rPr lang="en-US" sz="2800" dirty="0" smtClean="0"/>
              <a:t>After listening to several recordings of Anna </a:t>
            </a:r>
            <a:r>
              <a:rPr lang="en-US" sz="2800" dirty="0" err="1" smtClean="0"/>
              <a:t>Dzyuba</a:t>
            </a:r>
            <a:r>
              <a:rPr lang="en-US" sz="2800" dirty="0" smtClean="0"/>
              <a:t>, </a:t>
            </a:r>
            <a:r>
              <a:rPr lang="en-US" sz="2800" dirty="0" err="1" smtClean="0"/>
              <a:t>Artik</a:t>
            </a:r>
            <a:r>
              <a:rPr lang="en-US" sz="2800" dirty="0" smtClean="0"/>
              <a:t> realized that this was just what he needed. </a:t>
            </a:r>
            <a:r>
              <a:rPr lang="en-US" sz="2800" dirty="0" err="1" smtClean="0"/>
              <a:t>Umrikhin</a:t>
            </a:r>
            <a:r>
              <a:rPr lang="en-US" sz="2800" dirty="0" smtClean="0"/>
              <a:t> asked Yuri </a:t>
            </a:r>
            <a:r>
              <a:rPr lang="en-US" sz="2800" dirty="0" err="1" smtClean="0"/>
              <a:t>Bardash</a:t>
            </a:r>
            <a:r>
              <a:rPr lang="en-US" sz="2800" dirty="0" smtClean="0"/>
              <a:t> to call the performer and offer cooperation.</a:t>
            </a:r>
            <a:endParaRPr lang="ru-RU" sz="2800" dirty="0"/>
          </a:p>
        </p:txBody>
      </p:sp>
      <p:pic>
        <p:nvPicPr>
          <p:cNvPr id="17412" name="Picture 4" descr="https://www.fg24.ru/uploads/posts/2017-04/1493149338_11.jpg"/>
          <p:cNvPicPr>
            <a:picLocks noChangeAspect="1" noChangeArrowheads="1"/>
          </p:cNvPicPr>
          <p:nvPr/>
        </p:nvPicPr>
        <p:blipFill>
          <a:blip r:embed="rId2" cstate="print"/>
          <a:srcRect/>
          <a:stretch>
            <a:fillRect/>
          </a:stretch>
        </p:blipFill>
        <p:spPr bwMode="auto">
          <a:xfrm>
            <a:off x="5572132" y="1643050"/>
            <a:ext cx="3571868" cy="385762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804052"/>
          </a:xfrm>
        </p:spPr>
        <p:txBody>
          <a:bodyPr/>
          <a:lstStyle/>
          <a:p>
            <a:pPr algn="ctr"/>
            <a:r>
              <a:rPr lang="en-US" b="1" dirty="0" smtClean="0"/>
              <a:t>Asti</a:t>
            </a:r>
            <a:endParaRPr lang="ru-RU" b="1" dirty="0"/>
          </a:p>
        </p:txBody>
      </p:sp>
      <p:sp>
        <p:nvSpPr>
          <p:cNvPr id="3" name="Содержимое 2"/>
          <p:cNvSpPr>
            <a:spLocks noGrp="1"/>
          </p:cNvSpPr>
          <p:nvPr>
            <p:ph idx="1"/>
          </p:nvPr>
        </p:nvSpPr>
        <p:spPr>
          <a:xfrm>
            <a:off x="4000496" y="1000108"/>
            <a:ext cx="5143504" cy="5857892"/>
          </a:xfrm>
        </p:spPr>
        <p:txBody>
          <a:bodyPr>
            <a:normAutofit fontScale="85000" lnSpcReduction="20000"/>
          </a:bodyPr>
          <a:lstStyle/>
          <a:p>
            <a:pPr>
              <a:buNone/>
            </a:pPr>
            <a:r>
              <a:rPr lang="ru-RU" dirty="0" smtClean="0"/>
              <a:t>    </a:t>
            </a:r>
            <a:r>
              <a:rPr lang="en-US" dirty="0" smtClean="0"/>
              <a:t>The </a:t>
            </a:r>
            <a:r>
              <a:rPr lang="en-US" dirty="0" smtClean="0"/>
              <a:t>future member of the duo </a:t>
            </a:r>
            <a:r>
              <a:rPr lang="en-US" dirty="0" err="1" smtClean="0"/>
              <a:t>Artik</a:t>
            </a:r>
            <a:r>
              <a:rPr lang="en-US" dirty="0" smtClean="0"/>
              <a:t> &amp; Asti was born on June 24, 1990 and grew up on the banks of the Dnieper. Since early childhood, Anya was fond of music, but dreams of a career as a singer seemed illusory. Therefore, in order not to waste time after school, the hardworking beauty immediately began to work. </a:t>
            </a:r>
            <a:r>
              <a:rPr lang="en-US" dirty="0" err="1" smtClean="0"/>
              <a:t>Dzyuba</a:t>
            </a:r>
            <a:r>
              <a:rPr lang="en-US" dirty="0" smtClean="0"/>
              <a:t> tried her hand at makeup, worked as a lawyer's assistant, but </a:t>
            </a:r>
            <a:r>
              <a:rPr lang="en-US" dirty="0" err="1" smtClean="0"/>
              <a:t>Euterpe</a:t>
            </a:r>
            <a:r>
              <a:rPr lang="en-US" dirty="0" smtClean="0"/>
              <a:t> continued to attract Anna.</a:t>
            </a:r>
            <a:endParaRPr lang="ru-RU" dirty="0"/>
          </a:p>
        </p:txBody>
      </p:sp>
      <p:pic>
        <p:nvPicPr>
          <p:cNvPr id="18434" name="Picture 2" descr="Асти ее биография фото"/>
          <p:cNvPicPr>
            <a:picLocks noChangeAspect="1" noChangeArrowheads="1"/>
          </p:cNvPicPr>
          <p:nvPr/>
        </p:nvPicPr>
        <p:blipFill>
          <a:blip r:embed="rId2" cstate="print"/>
          <a:srcRect/>
          <a:stretch>
            <a:fillRect/>
          </a:stretch>
        </p:blipFill>
        <p:spPr bwMode="auto">
          <a:xfrm>
            <a:off x="214282" y="1571612"/>
            <a:ext cx="4214810" cy="353341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6097642"/>
          </a:xfrm>
        </p:spPr>
        <p:txBody>
          <a:bodyPr>
            <a:normAutofit fontScale="92500" lnSpcReduction="20000"/>
          </a:bodyPr>
          <a:lstStyle/>
          <a:p>
            <a:pPr>
              <a:buNone/>
            </a:pPr>
            <a:r>
              <a:rPr lang="ru-RU" dirty="0" smtClean="0"/>
              <a:t>    </a:t>
            </a:r>
            <a:r>
              <a:rPr lang="en-US" dirty="0" smtClean="0"/>
              <a:t>In </a:t>
            </a:r>
            <a:r>
              <a:rPr lang="en-US" dirty="0" smtClean="0"/>
              <a:t>parallel with her work, </a:t>
            </a:r>
            <a:r>
              <a:rPr lang="en-US" dirty="0" err="1" smtClean="0"/>
              <a:t>Dzyuba</a:t>
            </a:r>
            <a:r>
              <a:rPr lang="en-US" dirty="0" smtClean="0"/>
              <a:t> recorded songs and put them online with the hope that someone would hear her voice and see her talent. The wait lasted until 2010, when late in the evening, Anya received a call from a young man who introduced himself as Yuri </a:t>
            </a:r>
            <a:r>
              <a:rPr lang="en-US" dirty="0" err="1" smtClean="0"/>
              <a:t>Barnash</a:t>
            </a:r>
            <a:r>
              <a:rPr lang="en-US" dirty="0" smtClean="0"/>
              <a:t>. Even before that predestining call, Anya knew who </a:t>
            </a:r>
            <a:r>
              <a:rPr lang="en-US" dirty="0" err="1" smtClean="0"/>
              <a:t>Artik</a:t>
            </a:r>
            <a:r>
              <a:rPr lang="en-US" dirty="0" smtClean="0"/>
              <a:t> was, but she didn't believe that the popular performer was calling her to build a career together. Overcoming the fear of the unknown, the singer went to meet the dream. Initially, the history of the group began under the name </a:t>
            </a:r>
            <a:r>
              <a:rPr lang="en-US" dirty="0" err="1" smtClean="0"/>
              <a:t>Artik</a:t>
            </a:r>
            <a:r>
              <a:rPr lang="en-US" dirty="0" smtClean="0"/>
              <a:t> pres Asti, but a little later the artists decided to shorten it to </a:t>
            </a:r>
            <a:r>
              <a:rPr lang="en-US" dirty="0" err="1" smtClean="0"/>
              <a:t>Artik</a:t>
            </a:r>
            <a:r>
              <a:rPr lang="en-US" dirty="0" smtClean="0"/>
              <a:t> &amp; Asti.</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84" y="0"/>
            <a:ext cx="9429784" cy="3500438"/>
          </a:xfrm>
        </p:spPr>
        <p:txBody>
          <a:bodyPr>
            <a:normAutofit/>
          </a:bodyPr>
          <a:lstStyle/>
          <a:p>
            <a:pPr>
              <a:buNone/>
            </a:pPr>
            <a:r>
              <a:rPr lang="ru-RU" sz="2400" dirty="0" smtClean="0"/>
              <a:t>    </a:t>
            </a:r>
            <a:r>
              <a:rPr lang="en-US" sz="2400" dirty="0" smtClean="0"/>
              <a:t>When </a:t>
            </a:r>
            <a:r>
              <a:rPr lang="en-US" sz="2400" dirty="0" smtClean="0"/>
              <a:t>a duet involving a guy and a girl starts a joint project, romantic relationships often arise. Fans don't care if their idols are married or not. But </a:t>
            </a:r>
            <a:r>
              <a:rPr lang="en-US" sz="2400" dirty="0" err="1" smtClean="0"/>
              <a:t>Artik</a:t>
            </a:r>
            <a:r>
              <a:rPr lang="en-US" sz="2400" dirty="0" smtClean="0"/>
              <a:t> and Asti are exceptions to the rule. The collaboration of the team is based only on teamwork and friendship. In interviews, Asti often mentions that </a:t>
            </a:r>
            <a:r>
              <a:rPr lang="en-US" sz="2400" dirty="0" err="1" smtClean="0"/>
              <a:t>Artem</a:t>
            </a:r>
            <a:r>
              <a:rPr lang="en-US" sz="2400" dirty="0" smtClean="0"/>
              <a:t> is not only a colleague, but also like an older brother.</a:t>
            </a:r>
            <a:endParaRPr lang="ru-RU" sz="2400" dirty="0"/>
          </a:p>
        </p:txBody>
      </p:sp>
      <p:pic>
        <p:nvPicPr>
          <p:cNvPr id="19458" name="Picture 2" descr="http://download.loveradio.ru/pub/1469718.jpg"/>
          <p:cNvPicPr>
            <a:picLocks noChangeAspect="1" noChangeArrowheads="1"/>
          </p:cNvPicPr>
          <p:nvPr/>
        </p:nvPicPr>
        <p:blipFill>
          <a:blip r:embed="rId2" cstate="print"/>
          <a:srcRect/>
          <a:stretch>
            <a:fillRect/>
          </a:stretch>
        </p:blipFill>
        <p:spPr bwMode="auto">
          <a:xfrm>
            <a:off x="1571604" y="2357430"/>
            <a:ext cx="6500858" cy="428625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229600" cy="1089804"/>
          </a:xfrm>
        </p:spPr>
        <p:txBody>
          <a:bodyPr>
            <a:normAutofit fontScale="90000"/>
          </a:bodyPr>
          <a:lstStyle/>
          <a:p>
            <a:pPr algn="ctr"/>
            <a:r>
              <a:rPr lang="en-US" sz="4400" b="1" dirty="0" smtClean="0"/>
              <a:t>Music</a:t>
            </a:r>
            <a:r>
              <a:rPr lang="en-US" b="1" dirty="0" smtClean="0"/>
              <a:t/>
            </a:r>
            <a:br>
              <a:rPr lang="en-US" b="1" dirty="0" smtClean="0"/>
            </a:br>
            <a:endParaRPr lang="ru-RU" b="1" dirty="0"/>
          </a:p>
        </p:txBody>
      </p:sp>
      <p:sp>
        <p:nvSpPr>
          <p:cNvPr id="3" name="Содержимое 2"/>
          <p:cNvSpPr>
            <a:spLocks noGrp="1"/>
          </p:cNvSpPr>
          <p:nvPr>
            <p:ph idx="1"/>
          </p:nvPr>
        </p:nvSpPr>
        <p:spPr>
          <a:xfrm>
            <a:off x="214282" y="428604"/>
            <a:ext cx="8929718" cy="6286544"/>
          </a:xfrm>
        </p:spPr>
        <p:txBody>
          <a:bodyPr>
            <a:normAutofit lnSpcReduction="10000"/>
          </a:bodyPr>
          <a:lstStyle/>
          <a:p>
            <a:endParaRPr lang="en-US" dirty="0" smtClean="0"/>
          </a:p>
          <a:p>
            <a:pPr>
              <a:buNone/>
            </a:pPr>
            <a:r>
              <a:rPr lang="ru-RU" dirty="0" smtClean="0"/>
              <a:t>    </a:t>
            </a:r>
            <a:r>
              <a:rPr lang="en-US" dirty="0" smtClean="0"/>
              <a:t>In </a:t>
            </a:r>
            <a:r>
              <a:rPr lang="en-US" dirty="0" smtClean="0"/>
              <a:t>January 2012, the first joint video "</a:t>
            </a:r>
            <a:r>
              <a:rPr lang="en-US" dirty="0" err="1" smtClean="0"/>
              <a:t>Antistress</a:t>
            </a:r>
            <a:r>
              <a:rPr lang="en-US" dirty="0" smtClean="0"/>
              <a:t>" was released. High-quality and exciting music, original manner of performance, video at the proper level-it is not known why the first work did not cause a storm of delight among the audience. Despite the failure, the song gained a decent number of views, and the guys continued to work. Talented and ambitious artists in 2013 released their debut album called </a:t>
            </a:r>
            <a:r>
              <a:rPr lang="en-US" dirty="0" smtClean="0"/>
              <a:t>"#</a:t>
            </a:r>
            <a:r>
              <a:rPr lang="en-US" dirty="0" err="1" smtClean="0"/>
              <a:t>RayOdinNaDvoih</a:t>
            </a:r>
            <a:r>
              <a:rPr lang="en-US" dirty="0" smtClean="0"/>
              <a:t>". The title track "My Last Hope", according to rotation data, gained 1.5 million views in a month.</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118</TotalTime>
  <Words>1431</Words>
  <Application>Microsoft Office PowerPoint</Application>
  <PresentationFormat>Экран (4:3)</PresentationFormat>
  <Paragraphs>37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Яркая</vt:lpstr>
      <vt:lpstr>“My favorite music band Artik&amp;Asti”</vt:lpstr>
      <vt:lpstr>Biography </vt:lpstr>
      <vt:lpstr>Band history and line-up </vt:lpstr>
      <vt:lpstr>Слайд 4</vt:lpstr>
      <vt:lpstr>Слайд 5</vt:lpstr>
      <vt:lpstr>Asti</vt:lpstr>
      <vt:lpstr>Слайд 7</vt:lpstr>
      <vt:lpstr>Слайд 8</vt:lpstr>
      <vt:lpstr>Music </vt:lpstr>
      <vt:lpstr>Слайд 10</vt:lpstr>
      <vt:lpstr>Слайд 11</vt:lpstr>
      <vt:lpstr>Слайд 12</vt:lpstr>
      <vt:lpstr>Artik &amp; Asti now </vt:lpstr>
      <vt:lpstr>Слайд 14</vt:lpstr>
      <vt:lpstr>Interesting facts </vt:lpstr>
      <vt:lpstr>Thanks for the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favorite music band Artik&amp;Asti ”</dc:title>
  <dc:creator>OLYA2000</dc:creator>
  <cp:lastModifiedBy>User</cp:lastModifiedBy>
  <cp:revision>14</cp:revision>
  <dcterms:created xsi:type="dcterms:W3CDTF">2021-04-09T10:35:11Z</dcterms:created>
  <dcterms:modified xsi:type="dcterms:W3CDTF">2021-04-10T09:29:14Z</dcterms:modified>
</cp:coreProperties>
</file>