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6" r:id="rId6"/>
    <p:sldId id="261" r:id="rId7"/>
    <p:sldId id="262" r:id="rId8"/>
    <p:sldId id="263" r:id="rId9"/>
    <p:sldId id="265" r:id="rId10"/>
    <p:sldId id="264" r:id="rId11"/>
    <p:sldId id="269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348" autoAdjust="0"/>
    <p:restoredTop sz="94660"/>
  </p:normalViewPr>
  <p:slideViewPr>
    <p:cSldViewPr snapToGrid="0">
      <p:cViewPr varScale="1">
        <p:scale>
          <a:sx n="52" d="100"/>
          <a:sy n="52" d="100"/>
        </p:scale>
        <p:origin x="96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EDFE-A7F4-4A4D-A252-5995DCC75176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BA03-170A-4EC4-AA53-D45D73D18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70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EDFE-A7F4-4A4D-A252-5995DCC75176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BA03-170A-4EC4-AA53-D45D73D18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92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EDFE-A7F4-4A4D-A252-5995DCC75176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BA03-170A-4EC4-AA53-D45D73D18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891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EDFE-A7F4-4A4D-A252-5995DCC75176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BA03-170A-4EC4-AA53-D45D73D18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918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EDFE-A7F4-4A4D-A252-5995DCC75176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BA03-170A-4EC4-AA53-D45D73D18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28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EDFE-A7F4-4A4D-A252-5995DCC75176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BA03-170A-4EC4-AA53-D45D73D18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41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EDFE-A7F4-4A4D-A252-5995DCC75176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BA03-170A-4EC4-AA53-D45D73D18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460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EDFE-A7F4-4A4D-A252-5995DCC75176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BA03-170A-4EC4-AA53-D45D73D18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6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EDFE-A7F4-4A4D-A252-5995DCC75176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BA03-170A-4EC4-AA53-D45D73D18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240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EDFE-A7F4-4A4D-A252-5995DCC75176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BA03-170A-4EC4-AA53-D45D73D18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939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2EDFE-A7F4-4A4D-A252-5995DCC75176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0BA03-170A-4EC4-AA53-D45D73D18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051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2EDFE-A7F4-4A4D-A252-5995DCC75176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0BA03-170A-4EC4-AA53-D45D73D18E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925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142445" y="2446986"/>
            <a:ext cx="6619741" cy="18159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 smtClean="0">
                <a:solidFill>
                  <a:srgbClr val="7030A0"/>
                </a:solidFill>
              </a:rPr>
              <a:t>Passive Voice.</a:t>
            </a:r>
          </a:p>
          <a:p>
            <a:pPr algn="ctr"/>
            <a:r>
              <a:rPr lang="en-US" sz="8800" dirty="0" smtClean="0">
                <a:solidFill>
                  <a:srgbClr val="7030A0"/>
                </a:solidFill>
              </a:rPr>
              <a:t>Practice </a:t>
            </a:r>
            <a:r>
              <a:rPr lang="ru-RU" sz="8800" dirty="0" smtClean="0">
                <a:solidFill>
                  <a:srgbClr val="7030A0"/>
                </a:solidFill>
              </a:rPr>
              <a:t>№3</a:t>
            </a:r>
            <a:r>
              <a:rPr lang="en-US" sz="8800" dirty="0">
                <a:solidFill>
                  <a:srgbClr val="7030A0"/>
                </a:solidFill>
              </a:rPr>
              <a:t>.</a:t>
            </a:r>
            <a:endParaRPr lang="ru-RU" sz="8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98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9934" y="2684009"/>
            <a:ext cx="12192000" cy="47837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indent="-914400">
              <a:buAutoNum type="arabicParenR"/>
            </a:pPr>
            <a:r>
              <a:rPr lang="en-US" sz="4800" dirty="0" smtClean="0">
                <a:solidFill>
                  <a:srgbClr val="7030A0"/>
                </a:solidFill>
              </a:rPr>
              <a:t>The show was enjoyed ____ everyone.</a:t>
            </a:r>
          </a:p>
          <a:p>
            <a:pPr marL="914400" indent="-914400">
              <a:buAutoNum type="arabicParenR"/>
            </a:pPr>
            <a:r>
              <a:rPr lang="en-US" sz="4800" dirty="0" smtClean="0">
                <a:solidFill>
                  <a:srgbClr val="7030A0"/>
                </a:solidFill>
              </a:rPr>
              <a:t>The Christmas tree was decorated _____ lights, flags and toys.</a:t>
            </a:r>
          </a:p>
          <a:p>
            <a:pPr marL="914400" indent="-914400">
              <a:buAutoNum type="arabicParenR"/>
            </a:pPr>
            <a:r>
              <a:rPr lang="en-US" sz="4800" dirty="0" smtClean="0">
                <a:solidFill>
                  <a:srgbClr val="7030A0"/>
                </a:solidFill>
              </a:rPr>
              <a:t>The town was destroyed ______ the enemy.</a:t>
            </a:r>
          </a:p>
          <a:p>
            <a:pPr marL="914400" indent="-914400">
              <a:buAutoNum type="arabicParenR"/>
            </a:pPr>
            <a:r>
              <a:rPr lang="en-US" sz="4800" dirty="0" smtClean="0">
                <a:solidFill>
                  <a:srgbClr val="7030A0"/>
                </a:solidFill>
              </a:rPr>
              <a:t>Who is the story translated ______?</a:t>
            </a:r>
          </a:p>
          <a:p>
            <a:endParaRPr lang="en-US" sz="4800" dirty="0" smtClean="0">
              <a:solidFill>
                <a:srgbClr val="7030A0"/>
              </a:solidFill>
            </a:endParaRPr>
          </a:p>
          <a:p>
            <a:pPr marL="914400" indent="-914400">
              <a:buAutoNum type="arabicParenR"/>
            </a:pPr>
            <a:endParaRPr lang="en-US" sz="4800" dirty="0" smtClean="0">
              <a:solidFill>
                <a:srgbClr val="7030A0"/>
              </a:solidFill>
            </a:endParaRPr>
          </a:p>
          <a:p>
            <a:pPr algn="ctr"/>
            <a:endParaRPr lang="en-US" sz="48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4459" y="21131"/>
            <a:ext cx="11175167" cy="1101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0070C0"/>
                </a:solidFill>
              </a:rPr>
              <a:t>Complete the sentences using by or with.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308892" y="905005"/>
            <a:ext cx="1199213" cy="52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09745" y="5207693"/>
            <a:ext cx="1563974" cy="52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by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10532" y="2183433"/>
            <a:ext cx="1199213" cy="52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by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726118" y="2904345"/>
            <a:ext cx="1563974" cy="52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with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667469" y="4308705"/>
            <a:ext cx="1199213" cy="52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by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95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9934" y="2684009"/>
            <a:ext cx="12192000" cy="47837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7030A0"/>
                </a:solidFill>
              </a:rPr>
              <a:t>5) The houses were built ____ the help of government.</a:t>
            </a:r>
          </a:p>
          <a:p>
            <a:r>
              <a:rPr lang="en-US" sz="4800" dirty="0" smtClean="0">
                <a:solidFill>
                  <a:srgbClr val="7030A0"/>
                </a:solidFill>
              </a:rPr>
              <a:t>6) The primary school was built ____ the money that came from an unknown gentleman.</a:t>
            </a:r>
          </a:p>
          <a:p>
            <a:r>
              <a:rPr lang="en-US" sz="4800" dirty="0" smtClean="0">
                <a:solidFill>
                  <a:srgbClr val="7030A0"/>
                </a:solidFill>
              </a:rPr>
              <a:t>7) The carpet was made ____ small pieces of silk, cotton and wool.</a:t>
            </a:r>
          </a:p>
          <a:p>
            <a:r>
              <a:rPr lang="en-US" sz="4800" dirty="0" smtClean="0">
                <a:solidFill>
                  <a:srgbClr val="7030A0"/>
                </a:solidFill>
              </a:rPr>
              <a:t>8) The club was created _____ the three brothers.</a:t>
            </a:r>
          </a:p>
          <a:p>
            <a:endParaRPr lang="en-US" sz="4800" dirty="0" smtClean="0">
              <a:solidFill>
                <a:srgbClr val="7030A0"/>
              </a:solidFill>
            </a:endParaRPr>
          </a:p>
          <a:p>
            <a:pPr marL="914400" indent="-914400">
              <a:buAutoNum type="arabicParenR"/>
            </a:pPr>
            <a:endParaRPr lang="en-US" sz="4800" dirty="0" smtClean="0">
              <a:solidFill>
                <a:srgbClr val="7030A0"/>
              </a:solidFill>
            </a:endParaRPr>
          </a:p>
          <a:p>
            <a:pPr algn="ctr"/>
            <a:endParaRPr lang="en-US" sz="48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4459" y="21131"/>
            <a:ext cx="11175167" cy="1101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0070C0"/>
                </a:solidFill>
              </a:rPr>
              <a:t>Complete the sentences using by or with.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308892" y="905005"/>
            <a:ext cx="1199213" cy="52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60891" y="1135480"/>
            <a:ext cx="1563974" cy="52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with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95934" y="4098970"/>
            <a:ext cx="1199213" cy="52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with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944786" y="2684009"/>
            <a:ext cx="1563974" cy="52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with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95934" y="5533244"/>
            <a:ext cx="1199213" cy="52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by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50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9934" y="2684009"/>
            <a:ext cx="12192000" cy="47837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rgbClr val="7030A0"/>
                </a:solidFill>
              </a:rPr>
              <a:t>9) The club was built ____ the Canadian technology.</a:t>
            </a:r>
          </a:p>
          <a:p>
            <a:r>
              <a:rPr lang="en-US" sz="4800" dirty="0" smtClean="0">
                <a:solidFill>
                  <a:srgbClr val="7030A0"/>
                </a:solidFill>
              </a:rPr>
              <a:t>10) In Ancient Greece this music was always played _____ a horn.</a:t>
            </a:r>
          </a:p>
          <a:p>
            <a:r>
              <a:rPr lang="en-US" sz="4800" dirty="0" smtClean="0">
                <a:solidFill>
                  <a:srgbClr val="7030A0"/>
                </a:solidFill>
              </a:rPr>
              <a:t>11) The porridge was eaten _____ little Hue. It was eaten _____ a tea spoon. </a:t>
            </a:r>
          </a:p>
          <a:p>
            <a:endParaRPr lang="en-US" sz="4800" dirty="0" smtClean="0">
              <a:solidFill>
                <a:srgbClr val="7030A0"/>
              </a:solidFill>
            </a:endParaRPr>
          </a:p>
          <a:p>
            <a:pPr marL="914400" indent="-914400">
              <a:buAutoNum type="arabicParenR"/>
            </a:pPr>
            <a:endParaRPr lang="en-US" sz="4800" dirty="0" smtClean="0">
              <a:solidFill>
                <a:srgbClr val="7030A0"/>
              </a:solidFill>
            </a:endParaRPr>
          </a:p>
          <a:p>
            <a:pPr algn="ctr"/>
            <a:endParaRPr lang="en-US" sz="48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4459" y="21131"/>
            <a:ext cx="11175167" cy="1101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0070C0"/>
                </a:solidFill>
              </a:rPr>
              <a:t>Complete the sentences using by or with.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308892" y="905005"/>
            <a:ext cx="1199213" cy="52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88695" y="4047735"/>
            <a:ext cx="1563974" cy="52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with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01525" y="4733145"/>
            <a:ext cx="1199213" cy="52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by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29694" y="1897931"/>
            <a:ext cx="1563974" cy="52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with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72984" y="5519223"/>
            <a:ext cx="1199213" cy="5246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with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35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76890" y="2674084"/>
            <a:ext cx="7585656" cy="18416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To </a:t>
            </a:r>
            <a:r>
              <a:rPr lang="en-US" sz="6000" dirty="0" smtClean="0">
                <a:solidFill>
                  <a:srgbClr val="C00000"/>
                </a:solidFill>
              </a:rPr>
              <a:t>be</a:t>
            </a:r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 + </a:t>
            </a:r>
            <a:r>
              <a:rPr lang="en-US" sz="6000" dirty="0" err="1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en-US" sz="4800" dirty="0" err="1" smtClean="0">
                <a:solidFill>
                  <a:schemeClr val="accent6">
                    <a:lumMod val="50000"/>
                  </a:schemeClr>
                </a:solidFill>
              </a:rPr>
              <a:t>ed</a:t>
            </a:r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/V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56079" y="713951"/>
            <a:ext cx="7585656" cy="18416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Образование</a:t>
            </a: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 Passive Voice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 Present Simple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2535116">
            <a:off x="4500956" y="3902732"/>
            <a:ext cx="375374" cy="112830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171232" y="4105285"/>
            <a:ext cx="375374" cy="112830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569265">
            <a:off x="5838634" y="3917215"/>
            <a:ext cx="414564" cy="115224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731457" y="4884505"/>
            <a:ext cx="844522" cy="5709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am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71232" y="5216557"/>
            <a:ext cx="5020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4000" dirty="0" smtClean="0">
                <a:solidFill>
                  <a:srgbClr val="C00000"/>
                </a:solidFill>
              </a:rPr>
              <a:t>is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68546" y="4813121"/>
            <a:ext cx="857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4000" dirty="0" smtClean="0">
                <a:solidFill>
                  <a:srgbClr val="C00000"/>
                </a:solidFill>
              </a:rPr>
              <a:t>are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18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76890" y="2674084"/>
            <a:ext cx="7585656" cy="18416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To </a:t>
            </a:r>
            <a:r>
              <a:rPr lang="en-US" sz="6000" dirty="0" smtClean="0">
                <a:solidFill>
                  <a:srgbClr val="C00000"/>
                </a:solidFill>
              </a:rPr>
              <a:t>be</a:t>
            </a:r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 + </a:t>
            </a:r>
            <a:r>
              <a:rPr lang="en-US" sz="6000" dirty="0" err="1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en-US" sz="4800" dirty="0" err="1" smtClean="0">
                <a:solidFill>
                  <a:schemeClr val="accent6">
                    <a:lumMod val="50000"/>
                  </a:schemeClr>
                </a:solidFill>
              </a:rPr>
              <a:t>ed</a:t>
            </a:r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/V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56079" y="713951"/>
            <a:ext cx="7585656" cy="18416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Образование</a:t>
            </a: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 Passive Voice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 Past Simple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2535116">
            <a:off x="4500956" y="3902732"/>
            <a:ext cx="375374" cy="112830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569265">
            <a:off x="5838634" y="3917215"/>
            <a:ext cx="414564" cy="115224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731457" y="4884505"/>
            <a:ext cx="1234222" cy="5709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was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94105" y="4835258"/>
            <a:ext cx="12298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4000" dirty="0" smtClean="0">
                <a:solidFill>
                  <a:srgbClr val="C00000"/>
                </a:solidFill>
              </a:rPr>
              <a:t>were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0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912" y="-25336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33098" y="-7521"/>
            <a:ext cx="10002029" cy="22597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В английском языке в страдательном залоге часто употребляются глаголы, которые требуют после себя предлога.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3907" y="2252246"/>
            <a:ext cx="3771118" cy="30570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to take about</a:t>
            </a:r>
          </a:p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to sent for</a:t>
            </a:r>
          </a:p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to listen to</a:t>
            </a:r>
          </a:p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to look at</a:t>
            </a:r>
          </a:p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to think of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34113" y="2901370"/>
            <a:ext cx="4433887" cy="30570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to look after</a:t>
            </a:r>
          </a:p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to laugh at</a:t>
            </a:r>
          </a:p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to speak to/about</a:t>
            </a:r>
          </a:p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to look for</a:t>
            </a:r>
          </a:p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to wait for</a:t>
            </a:r>
          </a:p>
          <a:p>
            <a:pPr algn="ctr"/>
            <a:endParaRPr lang="en-US" sz="4000" dirty="0" smtClean="0">
              <a:solidFill>
                <a:srgbClr val="7030A0"/>
              </a:solidFill>
            </a:endParaRPr>
          </a:p>
          <a:p>
            <a:pPr algn="ctr"/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33098" y="4854355"/>
            <a:ext cx="10002029" cy="22597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В страдательном залоге все эти предлоги сохраняются.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65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912" y="-25336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33098" y="-7521"/>
            <a:ext cx="10002029" cy="22597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smtClean="0">
                <a:solidFill>
                  <a:srgbClr val="0070C0"/>
                </a:solidFill>
              </a:rPr>
              <a:t>Examples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9862" y="1751221"/>
            <a:ext cx="11847226" cy="43797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dirty="0" smtClean="0">
                <a:solidFill>
                  <a:srgbClr val="0070C0"/>
                </a:solidFill>
              </a:rPr>
              <a:t>1) He is much spoken about. – </a:t>
            </a:r>
            <a:r>
              <a:rPr lang="ru-RU" sz="4000" dirty="0" smtClean="0">
                <a:solidFill>
                  <a:srgbClr val="0070C0"/>
                </a:solidFill>
              </a:rPr>
              <a:t>О нем много говорят.</a:t>
            </a:r>
            <a:endParaRPr lang="ru-RU" sz="4000" dirty="0">
              <a:solidFill>
                <a:srgbClr val="0070C0"/>
              </a:solidFill>
            </a:endParaRPr>
          </a:p>
          <a:p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2) The doctor was sent for. –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За доктором послали.</a:t>
            </a:r>
          </a:p>
          <a:p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  <a:t>3) She is often waited for. – 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Ее часто ждут.</a:t>
            </a:r>
          </a:p>
          <a:p>
            <a:r>
              <a:rPr lang="en-US" sz="4000" dirty="0" smtClean="0">
                <a:solidFill>
                  <a:srgbClr val="7030A0"/>
                </a:solidFill>
              </a:rPr>
              <a:t>4) Such jokes are not laughed at. – </a:t>
            </a:r>
            <a:r>
              <a:rPr lang="ru-RU" sz="4000" dirty="0" smtClean="0">
                <a:solidFill>
                  <a:srgbClr val="7030A0"/>
                </a:solidFill>
              </a:rPr>
              <a:t>Над такими шутками не смеются.</a:t>
            </a:r>
          </a:p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5) Are the children looked after? –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За детьми присматривают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9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24459" y="1122363"/>
            <a:ext cx="10543082" cy="4367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7030A0"/>
                </a:solidFill>
              </a:rPr>
              <a:t>1)People speak much about this film.</a:t>
            </a:r>
          </a:p>
          <a:p>
            <a:pPr algn="ctr"/>
            <a:endParaRPr lang="en-US" sz="4800" dirty="0">
              <a:solidFill>
                <a:srgbClr val="7030A0"/>
              </a:solidFill>
            </a:endParaRPr>
          </a:p>
          <a:p>
            <a:pPr algn="ctr"/>
            <a:r>
              <a:rPr lang="en-US" sz="4800" dirty="0" smtClean="0">
                <a:solidFill>
                  <a:srgbClr val="7030A0"/>
                </a:solidFill>
              </a:rPr>
              <a:t>2) They spoke to Mr. Davidson.</a:t>
            </a:r>
          </a:p>
          <a:p>
            <a:pPr algn="ctr"/>
            <a:endParaRPr lang="en-US" sz="4800" dirty="0">
              <a:solidFill>
                <a:srgbClr val="7030A0"/>
              </a:solidFill>
            </a:endParaRPr>
          </a:p>
          <a:p>
            <a:pPr algn="ctr"/>
            <a:r>
              <a:rPr lang="en-US" sz="4800" dirty="0" smtClean="0">
                <a:solidFill>
                  <a:srgbClr val="7030A0"/>
                </a:solidFill>
              </a:rPr>
              <a:t>3) My cousin looks after my pet.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4457" y="244326"/>
            <a:ext cx="11175167" cy="1101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0070C0"/>
                </a:solidFill>
              </a:rPr>
              <a:t>How can you say the same using the passive voice?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3889" y="2128603"/>
            <a:ext cx="881421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This film is much spoken about.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35046" y="3602038"/>
            <a:ext cx="881421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Mr. Davidson was spoken to.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55163" y="5171281"/>
            <a:ext cx="9513757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My pet is looked after by my cousin.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80390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24459" y="1122363"/>
            <a:ext cx="10543082" cy="47837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>
                <a:solidFill>
                  <a:srgbClr val="7030A0"/>
                </a:solidFill>
              </a:rPr>
              <a:t>4</a:t>
            </a:r>
            <a:r>
              <a:rPr lang="en-US" sz="4800" dirty="0" smtClean="0">
                <a:solidFill>
                  <a:srgbClr val="7030A0"/>
                </a:solidFill>
              </a:rPr>
              <a:t>) People laughed at him.</a:t>
            </a:r>
          </a:p>
          <a:p>
            <a:pPr algn="ctr"/>
            <a:endParaRPr lang="en-US" sz="4800" dirty="0">
              <a:solidFill>
                <a:srgbClr val="7030A0"/>
              </a:solidFill>
            </a:endParaRPr>
          </a:p>
          <a:p>
            <a:pPr algn="ctr"/>
            <a:r>
              <a:rPr lang="en-US" sz="4800" dirty="0">
                <a:solidFill>
                  <a:srgbClr val="7030A0"/>
                </a:solidFill>
              </a:rPr>
              <a:t>5</a:t>
            </a:r>
            <a:r>
              <a:rPr lang="en-US" sz="4800" dirty="0" smtClean="0">
                <a:solidFill>
                  <a:srgbClr val="7030A0"/>
                </a:solidFill>
              </a:rPr>
              <a:t>) They sent for my parents.</a:t>
            </a:r>
          </a:p>
          <a:p>
            <a:pPr algn="ctr"/>
            <a:endParaRPr lang="en-US" sz="4800" dirty="0">
              <a:solidFill>
                <a:srgbClr val="7030A0"/>
              </a:solidFill>
            </a:endParaRPr>
          </a:p>
          <a:p>
            <a:pPr algn="ctr"/>
            <a:r>
              <a:rPr lang="en-US" sz="4800" dirty="0" smtClean="0">
                <a:solidFill>
                  <a:srgbClr val="7030A0"/>
                </a:solidFill>
              </a:rPr>
              <a:t>6) The boy is so unusual, everybody looks at him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4459" y="21131"/>
            <a:ext cx="11175167" cy="1101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0070C0"/>
                </a:solidFill>
              </a:rPr>
              <a:t>How you can the same using the passive voice?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046" y="1946276"/>
            <a:ext cx="881421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He was laughed at by people.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35046" y="3602038"/>
            <a:ext cx="881421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My parents were sent for.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55163" y="5668234"/>
            <a:ext cx="9513757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The boy is so unusual, he is looked at by everybody.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607111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24458" y="1122363"/>
            <a:ext cx="11175167" cy="47837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7030A0"/>
                </a:solidFill>
              </a:rPr>
              <a:t>7) People often ask for such dictionaries.</a:t>
            </a:r>
          </a:p>
          <a:p>
            <a:pPr algn="ctr"/>
            <a:endParaRPr lang="en-US" sz="4800" dirty="0">
              <a:solidFill>
                <a:srgbClr val="7030A0"/>
              </a:solidFill>
            </a:endParaRPr>
          </a:p>
          <a:p>
            <a:pPr algn="ctr"/>
            <a:r>
              <a:rPr lang="en-US" sz="4800" dirty="0" smtClean="0">
                <a:solidFill>
                  <a:srgbClr val="7030A0"/>
                </a:solidFill>
              </a:rPr>
              <a:t>8) Nobody spoke to me in such a way.</a:t>
            </a:r>
          </a:p>
          <a:p>
            <a:pPr algn="ctr"/>
            <a:endParaRPr lang="en-US" sz="4800" dirty="0">
              <a:solidFill>
                <a:srgbClr val="7030A0"/>
              </a:solidFill>
            </a:endParaRPr>
          </a:p>
          <a:p>
            <a:pPr algn="ctr"/>
            <a:r>
              <a:rPr lang="en-US" sz="4800" dirty="0">
                <a:solidFill>
                  <a:srgbClr val="7030A0"/>
                </a:solidFill>
              </a:rPr>
              <a:t>9</a:t>
            </a:r>
            <a:r>
              <a:rPr lang="en-US" sz="4800" dirty="0" smtClean="0">
                <a:solidFill>
                  <a:srgbClr val="7030A0"/>
                </a:solidFill>
              </a:rPr>
              <a:t>) People just don’t talk about such things.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4459" y="21131"/>
            <a:ext cx="11175167" cy="1101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0070C0"/>
                </a:solidFill>
              </a:rPr>
              <a:t>How you can the same using the passive voice?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45104" y="2262305"/>
            <a:ext cx="933387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Such dictionaries are often asked for.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53784" y="3674699"/>
            <a:ext cx="881421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I wasn’t spoken to in such a way.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55162" y="5349875"/>
            <a:ext cx="9513757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Such things are just not talked about.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72969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912" y="-25336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33098" y="-7521"/>
            <a:ext cx="10002029" cy="22597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Обратите внимание на различие предлогов </a:t>
            </a:r>
            <a:r>
              <a:rPr lang="en-US" sz="4000" dirty="0" smtClean="0">
                <a:solidFill>
                  <a:srgbClr val="7030A0"/>
                </a:solidFill>
              </a:rPr>
              <a:t>by </a:t>
            </a:r>
            <a:r>
              <a:rPr lang="ru-RU" sz="4000" dirty="0" smtClean="0">
                <a:solidFill>
                  <a:srgbClr val="7030A0"/>
                </a:solidFill>
              </a:rPr>
              <a:t>и </a:t>
            </a:r>
            <a:r>
              <a:rPr lang="en-US" sz="4000" dirty="0" smtClean="0">
                <a:solidFill>
                  <a:srgbClr val="7030A0"/>
                </a:solidFill>
              </a:rPr>
              <a:t>with </a:t>
            </a:r>
            <a:r>
              <a:rPr lang="ru-RU" sz="4000" dirty="0" smtClean="0">
                <a:solidFill>
                  <a:srgbClr val="7030A0"/>
                </a:solidFill>
              </a:rPr>
              <a:t>в предложениях, где глагол используется в страдательном залоге. 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33098" y="2270061"/>
            <a:ext cx="10002029" cy="49050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Examples:</a:t>
            </a:r>
          </a:p>
          <a:p>
            <a:pPr marL="742950" indent="-742950">
              <a:buAutoNum type="arabicParenR"/>
            </a:pPr>
            <a:r>
              <a:rPr lang="en-US" sz="4000" dirty="0" smtClean="0">
                <a:solidFill>
                  <a:srgbClr val="0070C0"/>
                </a:solidFill>
              </a:rPr>
              <a:t>The tower was built by a famous architect. – </a:t>
            </a:r>
            <a:r>
              <a:rPr lang="ru-RU" sz="4000" dirty="0" smtClean="0">
                <a:solidFill>
                  <a:srgbClr val="0070C0"/>
                </a:solidFill>
              </a:rPr>
              <a:t>Башню построил известный архитектор.</a:t>
            </a:r>
          </a:p>
          <a:p>
            <a:pPr marL="742950" indent="-742950">
              <a:buAutoNum type="arabicParenR"/>
            </a:pPr>
            <a:r>
              <a:rPr lang="en-US" sz="4000" dirty="0" smtClean="0">
                <a:solidFill>
                  <a:srgbClr val="0070C0"/>
                </a:solidFill>
              </a:rPr>
              <a:t>The tower was built with a lot of tiny instruments. </a:t>
            </a:r>
            <a:r>
              <a:rPr lang="ru-RU" sz="4000" dirty="0" smtClean="0">
                <a:solidFill>
                  <a:srgbClr val="0070C0"/>
                </a:solidFill>
              </a:rPr>
              <a:t>– Башенку построили при помощи крошечных инструментов.</a:t>
            </a:r>
            <a:endParaRPr lang="en-US" sz="40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40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564</Words>
  <Application>Microsoft Office PowerPoint</Application>
  <PresentationFormat>Широкоэкранный</PresentationFormat>
  <Paragraphs>89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10</cp:revision>
  <dcterms:created xsi:type="dcterms:W3CDTF">2021-04-10T17:51:18Z</dcterms:created>
  <dcterms:modified xsi:type="dcterms:W3CDTF">2021-04-10T19:41:56Z</dcterms:modified>
</cp:coreProperties>
</file>