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01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86D81-8779-429A-86B7-133EC94DF880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4BDB5-DC89-4942-9103-676828E620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456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4BDB5-DC89-4942-9103-676828E6206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589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11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01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998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368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3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23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762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593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8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50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903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D8014-7FFA-493C-935E-34CA067C893B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2F167-1002-43E9-9875-5D7801592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11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webcitation.org/65oi4Cksu?url=http://www.bnf.fr/en/bnf/presentation_space/a.abc_of_the_collection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dl.go.jp/en/aboutus/outline/numerically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leninka.ru/index.php?doc=266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bac-lac.gc.ca/eng/about-us/about-collection/Pages/about.asp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webcitation.org/66ODxZ9hd?url=http://www.nypl.org/sites/default/files/2009_Annual_Report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bl.uk/aboutus/quickinfo/fact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848872" cy="2592288"/>
          </a:xfrm>
        </p:spPr>
        <p:txBody>
          <a:bodyPr>
            <a:normAutofit/>
          </a:bodyPr>
          <a:lstStyle/>
          <a:p>
            <a:endParaRPr lang="en-US" b="1" kern="1800" dirty="0" smtClean="0">
              <a:solidFill>
                <a:schemeClr val="tx1"/>
              </a:solidFill>
              <a:effectLst/>
              <a:latin typeface="Merriweather"/>
              <a:ea typeface="Times New Roman"/>
              <a:cs typeface="Times New Roman"/>
            </a:endParaRPr>
          </a:p>
          <a:p>
            <a:r>
              <a:rPr lang="ru-RU" b="1" kern="1800" dirty="0" smtClean="0">
                <a:solidFill>
                  <a:schemeClr val="tx1"/>
                </a:solidFill>
                <a:latin typeface="Merriweather"/>
                <a:ea typeface="Times New Roman"/>
                <a:cs typeface="Times New Roman"/>
              </a:rPr>
              <a:t>Тема</a:t>
            </a:r>
            <a:r>
              <a:rPr lang="en-US" b="1" kern="1800" dirty="0" smtClean="0">
                <a:solidFill>
                  <a:schemeClr val="tx1"/>
                </a:solidFill>
                <a:latin typeface="Merriweather"/>
                <a:ea typeface="Times New Roman"/>
                <a:cs typeface="Times New Roman"/>
              </a:rPr>
              <a:t> </a:t>
            </a:r>
            <a:r>
              <a:rPr lang="ru-RU" b="1" kern="1800" dirty="0" smtClean="0">
                <a:solidFill>
                  <a:schemeClr val="tx1"/>
                </a:solidFill>
                <a:latin typeface="Merriweather"/>
                <a:ea typeface="Times New Roman"/>
                <a:cs typeface="Times New Roman"/>
              </a:rPr>
              <a:t>презентации:</a:t>
            </a:r>
            <a:endParaRPr lang="en-US" b="1" kern="1800" dirty="0">
              <a:solidFill>
                <a:schemeClr val="tx1"/>
              </a:solidFill>
              <a:latin typeface="Merriweather"/>
              <a:ea typeface="Times New Roman"/>
              <a:cs typeface="Times New Roman"/>
            </a:endParaRPr>
          </a:p>
          <a:p>
            <a:r>
              <a:rPr lang="ru-RU" b="1" kern="1800" dirty="0" smtClean="0">
                <a:solidFill>
                  <a:schemeClr val="tx1"/>
                </a:solidFill>
                <a:effectLst/>
                <a:latin typeface="Merriweather"/>
                <a:ea typeface="Times New Roman"/>
                <a:cs typeface="Times New Roman"/>
              </a:rPr>
              <a:t>15</a:t>
            </a:r>
            <a:r>
              <a:rPr lang="ru-RU" sz="1400" dirty="0" smtClean="0">
                <a:solidFill>
                  <a:schemeClr val="tx1"/>
                </a:solidFill>
                <a:effectLst/>
                <a:latin typeface="Segoe UI"/>
                <a:ea typeface="Calibri"/>
              </a:rPr>
              <a:t> </a:t>
            </a:r>
            <a:r>
              <a:rPr lang="ru-RU" b="1" kern="1800" dirty="0" smtClean="0">
                <a:solidFill>
                  <a:schemeClr val="tx1"/>
                </a:solidFill>
                <a:effectLst/>
                <a:latin typeface="Merriweather"/>
                <a:ea typeface="Times New Roman"/>
                <a:cs typeface="Times New Roman"/>
              </a:rPr>
              <a:t>крупнейших библиотек мира - по размеру каталога</a:t>
            </a:r>
            <a:endParaRPr lang="en-US" b="1" kern="1800" dirty="0" smtClean="0">
              <a:solidFill>
                <a:schemeClr val="tx1"/>
              </a:solidFill>
              <a:effectLst/>
              <a:latin typeface="Merriweather"/>
              <a:ea typeface="Times New Roman"/>
              <a:cs typeface="Times New Roman"/>
            </a:endParaRPr>
          </a:p>
          <a:p>
            <a:endParaRPr lang="en-US" b="1" kern="1800" dirty="0" smtClean="0">
              <a:solidFill>
                <a:schemeClr val="tx1"/>
              </a:solidFill>
              <a:latin typeface="Merriweather"/>
              <a:cs typeface="Times New Roman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8545413" cy="28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9652" y="6390620"/>
            <a:ext cx="80067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Источник: </a:t>
            </a:r>
            <a:r>
              <a:rPr lang="en-US" sz="1400" dirty="0" smtClean="0"/>
              <a:t>https://www.rankred.com/largest-libraries-in-the-world/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5599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8. Национальная библиотека </a:t>
            </a:r>
            <a:r>
              <a:rPr lang="ru-RU" b="1" dirty="0" smtClean="0"/>
              <a:t>Китая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72608"/>
          </a:xfrm>
        </p:spPr>
        <p:txBody>
          <a:bodyPr>
            <a:normAutofit fontScale="85000" lnSpcReduction="20000"/>
          </a:bodyPr>
          <a:lstStyle/>
          <a:p>
            <a:pPr marL="2692400" indent="0">
              <a:buNone/>
            </a:pPr>
            <a:endParaRPr lang="ru-RU" sz="2100" dirty="0" smtClean="0"/>
          </a:p>
          <a:p>
            <a:pPr marL="2692400" indent="0">
              <a:buNone/>
            </a:pPr>
            <a:r>
              <a:rPr lang="ru-RU" sz="2100" dirty="0" smtClean="0"/>
              <a:t>Национальная </a:t>
            </a:r>
            <a:r>
              <a:rPr lang="ru-RU" sz="2100" dirty="0"/>
              <a:t>библиотека Китая в ночное время, </a:t>
            </a:r>
            <a:r>
              <a:rPr lang="ru-RU" sz="2100" dirty="0" smtClean="0"/>
              <a:t>вид </a:t>
            </a:r>
            <a:r>
              <a:rPr lang="ru-RU" sz="2100" dirty="0"/>
              <a:t>с южной </a:t>
            </a:r>
            <a:r>
              <a:rPr lang="ru-RU" sz="2100" dirty="0" smtClean="0"/>
              <a:t>стороны</a:t>
            </a:r>
            <a:endParaRPr lang="en-US" sz="2100" dirty="0" smtClean="0"/>
          </a:p>
          <a:p>
            <a:pPr marL="2692400" indent="0">
              <a:buNone/>
            </a:pPr>
            <a:endParaRPr lang="en-US" sz="2100" dirty="0" smtClean="0"/>
          </a:p>
          <a:p>
            <a:pPr marL="2692400" indent="0">
              <a:buNone/>
            </a:pPr>
            <a:r>
              <a:rPr lang="ru-RU" sz="2100" b="1" dirty="0"/>
              <a:t>Каталог</a:t>
            </a:r>
            <a:r>
              <a:rPr lang="en-US" sz="2100" dirty="0"/>
              <a:t>: 37.7 </a:t>
            </a:r>
            <a:r>
              <a:rPr lang="en-US" sz="2100" dirty="0" err="1"/>
              <a:t>млн</a:t>
            </a:r>
            <a:r>
              <a:rPr lang="en-US" sz="2100" dirty="0"/>
              <a:t>. </a:t>
            </a:r>
            <a:r>
              <a:rPr lang="ru-RU" sz="2100" dirty="0" smtClean="0"/>
              <a:t>экземпляров</a:t>
            </a:r>
            <a:endParaRPr lang="en-US" sz="21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pPr marL="0" indent="363538" algn="just">
              <a:buNone/>
            </a:pPr>
            <a:endParaRPr lang="en-US" sz="2100" dirty="0" smtClean="0"/>
          </a:p>
          <a:p>
            <a:pPr marL="0" indent="363538" algn="just">
              <a:buNone/>
            </a:pPr>
            <a:r>
              <a:rPr lang="ru-RU" sz="2100" dirty="0" smtClean="0"/>
              <a:t>Национальная </a:t>
            </a:r>
            <a:r>
              <a:rPr lang="ru-RU" sz="2100" dirty="0"/>
              <a:t>библиотека Китая является четвертой по величине библиотекой в ​​Азии и самой большой в Китае. Библиотека была открыта в 1912 году сразу после </a:t>
            </a:r>
            <a:r>
              <a:rPr lang="ru-RU" sz="2100" dirty="0" err="1"/>
              <a:t>Синьхайской</a:t>
            </a:r>
            <a:r>
              <a:rPr lang="ru-RU" sz="2100" dirty="0"/>
              <a:t> революции и через четыре года получила статус национальной депозитарной библиотеки. </a:t>
            </a:r>
          </a:p>
          <a:p>
            <a:pPr marL="0" indent="363538" algn="just">
              <a:buNone/>
            </a:pPr>
            <a:r>
              <a:rPr lang="ru-RU" sz="2100" dirty="0"/>
              <a:t>В 1928 году ее название было изменено на Национальную библиотеку </a:t>
            </a:r>
            <a:r>
              <a:rPr lang="ru-RU" sz="2100" dirty="0" err="1"/>
              <a:t>Peiping</a:t>
            </a:r>
            <a:r>
              <a:rPr lang="ru-RU" sz="2100" dirty="0"/>
              <a:t>, но в 1987 году было официально переименовано в Национальную библиотеку Китая. </a:t>
            </a:r>
          </a:p>
          <a:p>
            <a:pPr marL="0" indent="363538" algn="just">
              <a:buNone/>
            </a:pPr>
            <a:r>
              <a:rPr lang="ru-RU" sz="2100" dirty="0"/>
              <a:t>Национальная библиотека Китая хранит ценные произведения китайской литературы. Древние рукописи, надписанные ракушки и кости и записи из исторических китайских династий, а также многие другие редкие исторические документы доступны только здесь. </a:t>
            </a:r>
          </a:p>
          <a:p>
            <a:pPr marL="0" indent="363538" algn="just">
              <a:buNone/>
            </a:pPr>
            <a:r>
              <a:rPr lang="ru-RU" sz="2100" dirty="0"/>
              <a:t>Самые последние публикации включают работы Организации Объединенных Наций и других иностранных государств на более чем ста различных языках.</a:t>
            </a:r>
            <a:br>
              <a:rPr lang="ru-RU" sz="2100" dirty="0"/>
            </a:br>
            <a:endParaRPr lang="ru-RU" sz="21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2397588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7. Национальная библиотека </a:t>
            </a:r>
            <a:r>
              <a:rPr lang="ru-RU" b="1" dirty="0" smtClean="0"/>
              <a:t>Франции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069160"/>
          </a:xfrm>
        </p:spPr>
        <p:txBody>
          <a:bodyPr>
            <a:normAutofit/>
          </a:bodyPr>
          <a:lstStyle/>
          <a:p>
            <a:pPr marL="2868613" indent="0">
              <a:buNone/>
              <a:tabLst>
                <a:tab pos="2605088" algn="l"/>
              </a:tabLst>
            </a:pPr>
            <a:endParaRPr lang="en-US" sz="2000" b="1" dirty="0" smtClean="0"/>
          </a:p>
          <a:p>
            <a:pPr marL="2868613" indent="0">
              <a:buNone/>
              <a:tabLst>
                <a:tab pos="2605088" algn="l"/>
              </a:tabLst>
            </a:pPr>
            <a:r>
              <a:rPr lang="ru-RU" sz="2000" b="1" dirty="0" smtClean="0"/>
              <a:t>Каталог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u="sng" dirty="0">
                <a:hlinkClick r:id="rId2"/>
              </a:rPr>
              <a:t>40 млн.</a:t>
            </a:r>
            <a:r>
              <a:rPr lang="en-US" sz="2000" dirty="0"/>
              <a:t> </a:t>
            </a:r>
            <a:r>
              <a:rPr lang="ru-RU" sz="2000" dirty="0"/>
              <a:t>экземпляров</a:t>
            </a:r>
            <a:br>
              <a:rPr lang="ru-RU" sz="2000" dirty="0"/>
            </a:br>
            <a:r>
              <a:rPr lang="ru-RU" sz="2000" b="1" dirty="0"/>
              <a:t>Годовой бюджет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dirty="0"/>
              <a:t>254 млн. евро</a:t>
            </a:r>
          </a:p>
          <a:p>
            <a:pPr marL="2868613" indent="0">
              <a:tabLst>
                <a:tab pos="2605088" algn="l"/>
              </a:tabLst>
            </a:pPr>
            <a:endParaRPr lang="en-US" sz="2000" dirty="0" smtClean="0"/>
          </a:p>
          <a:p>
            <a:pPr marL="2868613" indent="0" algn="just">
              <a:tabLst>
                <a:tab pos="2605088" algn="l"/>
              </a:tabLst>
            </a:pPr>
            <a:endParaRPr lang="en-US" sz="2000" dirty="0"/>
          </a:p>
          <a:p>
            <a:pPr marL="0" indent="363538" algn="just">
              <a:buNone/>
            </a:pPr>
            <a:r>
              <a:rPr lang="ru-RU" sz="2000" dirty="0" smtClean="0"/>
              <a:t>Будучи </a:t>
            </a:r>
            <a:r>
              <a:rPr lang="ru-RU" sz="2000" dirty="0"/>
              <a:t>национальной библиотекой Франции, Национальная библиотека Франции выступает в качестве хранилища всех публикаций в стране. </a:t>
            </a:r>
          </a:p>
          <a:p>
            <a:pPr marL="0" indent="363538" algn="just">
              <a:buNone/>
            </a:pPr>
            <a:r>
              <a:rPr lang="ru-RU" sz="2000" dirty="0"/>
              <a:t>Его цифровая библиотека </a:t>
            </a:r>
            <a:r>
              <a:rPr lang="ru-RU" sz="2000" dirty="0" err="1"/>
              <a:t>Gallica</a:t>
            </a:r>
            <a:r>
              <a:rPr lang="ru-RU" sz="2000" dirty="0"/>
              <a:t> предоставляет пользователям доступ к более чем 4 миллионам документов, полмиллиона книг и 50 000 аудиозаписей.</a:t>
            </a:r>
          </a:p>
          <a:p>
            <a:pPr marL="0" indent="363538" algn="just">
              <a:buNone/>
            </a:pPr>
            <a:r>
              <a:rPr lang="ru-RU" sz="2000" dirty="0"/>
              <a:t>Происхождение этой библиотеки можно проследить до Королевской библиотеки, созданной во дворце Лувра Карлом V в 1368 году. Большинство современных помещений библиотеки были построены во время его расширения в 1998 году при президенте Франсуа Миттеране. </a:t>
            </a:r>
          </a:p>
          <a:p>
            <a:pPr marL="0" indent="363538">
              <a:buNone/>
              <a:tabLst>
                <a:tab pos="2605088" algn="l"/>
              </a:tabLst>
            </a:pPr>
            <a:endParaRPr lang="ru-RU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33" y="1628801"/>
            <a:ext cx="2555007" cy="169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581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6. Национальная парламентская </a:t>
            </a:r>
            <a:r>
              <a:rPr lang="ru-RU" b="1" dirty="0" smtClean="0"/>
              <a:t>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831" y="1628800"/>
            <a:ext cx="8363272" cy="5069160"/>
          </a:xfrm>
        </p:spPr>
        <p:txBody>
          <a:bodyPr>
            <a:normAutofit fontScale="85000" lnSpcReduction="20000"/>
          </a:bodyPr>
          <a:lstStyle/>
          <a:p>
            <a:pPr marL="3043238" indent="0">
              <a:buNone/>
              <a:tabLst>
                <a:tab pos="363538" algn="l"/>
              </a:tabLst>
            </a:pPr>
            <a:endParaRPr lang="ru-RU" sz="2100" dirty="0" smtClean="0"/>
          </a:p>
          <a:p>
            <a:pPr marL="3043238" indent="0">
              <a:buNone/>
              <a:tabLst>
                <a:tab pos="363538" algn="l"/>
              </a:tabLst>
            </a:pPr>
            <a:r>
              <a:rPr lang="ru-RU" sz="2100" dirty="0" smtClean="0"/>
              <a:t>Одно </a:t>
            </a:r>
            <a:r>
              <a:rPr lang="ru-RU" sz="2100" dirty="0"/>
              <a:t>из двух основных зданий Национальной </a:t>
            </a:r>
            <a:r>
              <a:rPr lang="ru-RU" sz="2100" dirty="0" smtClean="0"/>
              <a:t>парламентской </a:t>
            </a:r>
            <a:r>
              <a:rPr lang="ru-RU" sz="2100" dirty="0"/>
              <a:t>библиотеки, </a:t>
            </a:r>
            <a:r>
              <a:rPr lang="ru-RU" sz="2100" dirty="0" err="1" smtClean="0"/>
              <a:t>г.Токио</a:t>
            </a:r>
            <a:endParaRPr lang="en-US" sz="2100" dirty="0" smtClean="0"/>
          </a:p>
          <a:p>
            <a:pPr marL="3043238" indent="0">
              <a:buNone/>
              <a:tabLst>
                <a:tab pos="363538" algn="l"/>
              </a:tabLst>
            </a:pPr>
            <a:r>
              <a:rPr lang="ru-RU" sz="2100" b="1" dirty="0" smtClean="0"/>
              <a:t>Каталог</a:t>
            </a:r>
            <a:r>
              <a:rPr lang="ru-RU" sz="2100" dirty="0"/>
              <a:t>:</a:t>
            </a:r>
            <a:r>
              <a:rPr lang="en-US" sz="2100" dirty="0"/>
              <a:t> </a:t>
            </a:r>
            <a:r>
              <a:rPr lang="ru-RU" sz="2100" u="sng" dirty="0">
                <a:hlinkClick r:id="rId2"/>
              </a:rPr>
              <a:t>41.9 млн.</a:t>
            </a:r>
            <a:r>
              <a:rPr lang="en-US" sz="2100" dirty="0"/>
              <a:t> </a:t>
            </a:r>
            <a:r>
              <a:rPr lang="ru-RU" sz="2100" dirty="0"/>
              <a:t>экземпляров</a:t>
            </a:r>
            <a:br>
              <a:rPr lang="ru-RU" sz="2100" dirty="0"/>
            </a:br>
            <a:r>
              <a:rPr lang="ru-RU" sz="2100" b="1" dirty="0"/>
              <a:t>Годовой бюджет</a:t>
            </a:r>
            <a:r>
              <a:rPr lang="ru-RU" sz="2100" dirty="0"/>
              <a:t>:</a:t>
            </a:r>
            <a:r>
              <a:rPr lang="en-US" sz="2100" dirty="0"/>
              <a:t> </a:t>
            </a:r>
            <a:r>
              <a:rPr lang="ru-RU" sz="2100" dirty="0"/>
              <a:t>¥21.8 млрд.</a:t>
            </a:r>
          </a:p>
          <a:p>
            <a:pPr marL="3043238" indent="0">
              <a:buNone/>
              <a:tabLst>
                <a:tab pos="363538" algn="l"/>
              </a:tabLst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363538">
              <a:buNone/>
            </a:pPr>
            <a:endParaRPr lang="en-US" sz="2100" dirty="0" smtClean="0"/>
          </a:p>
          <a:p>
            <a:pPr marL="0" indent="363538" algn="just">
              <a:buNone/>
            </a:pPr>
            <a:r>
              <a:rPr lang="ru-RU" sz="2100" dirty="0" smtClean="0"/>
              <a:t>Японская </a:t>
            </a:r>
            <a:r>
              <a:rPr lang="ru-RU" sz="2100" dirty="0"/>
              <a:t>национальная парламентская библиотека (NDL) была создана в 1948 году после объединения библиотеки Палаты представителей и Палаты пэров для оказания помощи выборным членам Национального сейма в вопросах принятия законов, касающихся общественного благосостояния. </a:t>
            </a:r>
          </a:p>
          <a:p>
            <a:pPr marL="0" indent="363538" algn="just">
              <a:buNone/>
            </a:pPr>
            <a:r>
              <a:rPr lang="ru-RU" sz="2100" dirty="0"/>
              <a:t>Являясь крупнейшей библиотекой в ​​Японии, NDL поддерживает огромную коллекцию национальных и международных публикаций на иностранных языках для исследовательских целей. В настоящее время в нем размещены ошеломляющие 30 миллионов документов, касающихся послевоенной оккупации Японии, полмиллиона передовых научных книг и около 440 000 карт Японии и других стран.</a:t>
            </a:r>
          </a:p>
          <a:p>
            <a:pPr marL="0" indent="363538" algn="just">
              <a:buNone/>
            </a:pPr>
            <a:r>
              <a:rPr lang="ru-RU" sz="2100" dirty="0"/>
              <a:t>Библиотека состоит из  двух основных зданий: одно расположено в Токио, а другое в Киото. Несколько более маленьких филиалов раскиданы по всей Японии</a:t>
            </a:r>
            <a:r>
              <a:rPr lang="ru-RU" sz="2100" dirty="0" smtClean="0"/>
              <a:t>.</a:t>
            </a:r>
            <a:endParaRPr lang="ru-RU" sz="21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97" y="1700808"/>
            <a:ext cx="2675856" cy="170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5. Российская государственная </a:t>
            </a:r>
            <a:r>
              <a:rPr lang="ru-RU" b="1" dirty="0" smtClean="0"/>
              <a:t>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91797"/>
            <a:ext cx="8496944" cy="4977563"/>
          </a:xfrm>
        </p:spPr>
        <p:txBody>
          <a:bodyPr>
            <a:normAutofit lnSpcReduction="10000"/>
          </a:bodyPr>
          <a:lstStyle/>
          <a:p>
            <a:pPr marL="3143250" indent="0">
              <a:buNone/>
            </a:pPr>
            <a:endParaRPr lang="en-US" sz="2000" b="1" dirty="0" smtClean="0"/>
          </a:p>
          <a:p>
            <a:pPr marL="2955925" indent="0">
              <a:buNone/>
            </a:pPr>
            <a:r>
              <a:rPr lang="ru-RU" sz="2000" b="1" dirty="0" smtClean="0"/>
              <a:t>Каталог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u="sng" dirty="0">
                <a:hlinkClick r:id="rId2"/>
              </a:rPr>
              <a:t>47.2 млн.</a:t>
            </a:r>
            <a:r>
              <a:rPr lang="en-US" sz="2000" dirty="0"/>
              <a:t> </a:t>
            </a:r>
            <a:r>
              <a:rPr lang="ru-RU" sz="2000" dirty="0"/>
              <a:t>экземпляров</a:t>
            </a:r>
            <a:br>
              <a:rPr lang="ru-RU" sz="2000" dirty="0"/>
            </a:br>
            <a:r>
              <a:rPr lang="ru-RU" sz="2000" b="1" dirty="0"/>
              <a:t>Годовой бюджет</a:t>
            </a:r>
            <a:r>
              <a:rPr lang="ru-RU" sz="2000" dirty="0"/>
              <a:t>: 1.6 млрд. </a:t>
            </a:r>
            <a:r>
              <a:rPr lang="ru-RU" sz="2000" dirty="0" smtClean="0"/>
              <a:t>рублей</a:t>
            </a:r>
            <a:endParaRPr lang="en-US" sz="2000" dirty="0" smtClean="0"/>
          </a:p>
          <a:p>
            <a:pPr marL="2955925" indent="0">
              <a:buNone/>
            </a:pPr>
            <a:endParaRPr lang="en-US" sz="2000" dirty="0"/>
          </a:p>
          <a:p>
            <a:pPr marL="3143250" indent="0">
              <a:buNone/>
            </a:pPr>
            <a:endParaRPr lang="en-US" sz="2000" dirty="0" smtClean="0"/>
          </a:p>
          <a:p>
            <a:pPr marL="3143250" indent="0">
              <a:buNone/>
            </a:pPr>
            <a:endParaRPr lang="ru-RU" sz="2000" dirty="0"/>
          </a:p>
          <a:p>
            <a:pPr marL="0" indent="363538" algn="just">
              <a:buNone/>
            </a:pPr>
            <a:r>
              <a:rPr lang="ru-RU" sz="1900" dirty="0"/>
              <a:t>Российская государственная библиотека, расположенная в Москве, является самой большой в стране. Основанная 1 июля 1862 года, она также является старейшей библиотекой в ​​российской столице. </a:t>
            </a:r>
          </a:p>
          <a:p>
            <a:pPr marL="0" indent="363538" algn="just">
              <a:buNone/>
            </a:pPr>
            <a:r>
              <a:rPr lang="ru-RU" sz="1900" dirty="0"/>
              <a:t>В библиотеке хранятся 44 миллиона предметов, из которых 17 миллионов - книги, 13 миллионов - журналы и документы на 247 разных языках. Также он содержит около 350 тысяч аудиозаписей и 150 тысяч карт.</a:t>
            </a:r>
          </a:p>
          <a:p>
            <a:pPr marL="0" indent="363538" algn="just">
              <a:buNone/>
            </a:pPr>
            <a:r>
              <a:rPr lang="ru-RU" sz="1900" dirty="0"/>
              <a:t> С 1920-х годов до распада СССР в 1991 году копия каждой книги, изданной в стране, была передана в библиотеку. Эта практика все еще используется, и по закону требуется предоставить обязательную копию каждой книги или журнала, изданных по всей стране</a:t>
            </a:r>
            <a:r>
              <a:rPr lang="ru-RU" sz="1900" dirty="0" smtClean="0"/>
              <a:t>.</a:t>
            </a:r>
            <a:endParaRPr lang="ru-RU" sz="19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9103"/>
            <a:ext cx="2520081" cy="181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67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4. Библиотека и архив </a:t>
            </a:r>
            <a:r>
              <a:rPr lang="ru-RU" b="1" dirty="0" smtClean="0"/>
              <a:t>Канады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400600"/>
          </a:xfrm>
        </p:spPr>
        <p:txBody>
          <a:bodyPr>
            <a:normAutofit fontScale="62500" lnSpcReduction="20000"/>
          </a:bodyPr>
          <a:lstStyle/>
          <a:p>
            <a:pPr marL="3143250" indent="0">
              <a:buNone/>
              <a:tabLst>
                <a:tab pos="3043238" algn="l"/>
              </a:tabLst>
            </a:pPr>
            <a:r>
              <a:rPr lang="ru-RU" sz="2900" dirty="0"/>
              <a:t>Административное здание Библиотеки и архива в Канаде</a:t>
            </a:r>
            <a:r>
              <a:rPr lang="ru-RU" sz="2900" dirty="0" smtClean="0"/>
              <a:t>.</a:t>
            </a:r>
            <a:endParaRPr lang="en-US" sz="2900" dirty="0" smtClean="0"/>
          </a:p>
          <a:p>
            <a:pPr marL="3143250" indent="0">
              <a:buNone/>
              <a:tabLst>
                <a:tab pos="2955925" algn="l"/>
                <a:tab pos="3143250" algn="l"/>
              </a:tabLst>
            </a:pPr>
            <a:r>
              <a:rPr lang="ru-RU" sz="2900" b="1" dirty="0"/>
              <a:t>Каталог</a:t>
            </a:r>
            <a:r>
              <a:rPr lang="ru-RU" sz="2900" dirty="0"/>
              <a:t>:</a:t>
            </a:r>
            <a:r>
              <a:rPr lang="en-US" sz="2900" dirty="0"/>
              <a:t> </a:t>
            </a:r>
            <a:r>
              <a:rPr lang="ru-RU" sz="2900" u="sng" dirty="0">
                <a:hlinkClick r:id="rId2"/>
              </a:rPr>
              <a:t>54 млн.</a:t>
            </a:r>
            <a:r>
              <a:rPr lang="en-US" sz="2900" dirty="0"/>
              <a:t> </a:t>
            </a:r>
            <a:r>
              <a:rPr lang="ru-RU" sz="2900" dirty="0"/>
              <a:t>экземпляров</a:t>
            </a:r>
            <a:br>
              <a:rPr lang="ru-RU" sz="2900" dirty="0"/>
            </a:br>
            <a:r>
              <a:rPr lang="ru-RU" sz="2900" b="1" dirty="0"/>
              <a:t>Годовой бюджет</a:t>
            </a:r>
            <a:r>
              <a:rPr lang="ru-RU" sz="2900" dirty="0"/>
              <a:t>:</a:t>
            </a:r>
            <a:r>
              <a:rPr lang="en-US" sz="2900" dirty="0"/>
              <a:t>  </a:t>
            </a:r>
            <a:r>
              <a:rPr lang="ru-RU" sz="2900" dirty="0"/>
              <a:t>116,9 млн. канадских долларов</a:t>
            </a:r>
          </a:p>
          <a:p>
            <a:pPr marL="3143250" indent="0">
              <a:buNone/>
              <a:tabLst>
                <a:tab pos="2955925" algn="l"/>
                <a:tab pos="3143250" algn="l"/>
              </a:tabLst>
            </a:pPr>
            <a:endParaRPr lang="en-US" sz="2900" dirty="0" smtClean="0"/>
          </a:p>
          <a:p>
            <a:pPr marL="3143250" indent="0">
              <a:buNone/>
              <a:tabLst>
                <a:tab pos="2955925" algn="l"/>
                <a:tab pos="3143250" algn="l"/>
              </a:tabLst>
            </a:pPr>
            <a:endParaRPr lang="en-US" sz="2000" dirty="0"/>
          </a:p>
          <a:p>
            <a:pPr marL="2955925" indent="0">
              <a:buNone/>
              <a:tabLst>
                <a:tab pos="2868613" algn="l"/>
                <a:tab pos="2955925" algn="l"/>
              </a:tabLst>
            </a:pPr>
            <a:endParaRPr lang="en-US" sz="2000" dirty="0" smtClean="0"/>
          </a:p>
          <a:p>
            <a:pPr marL="2955925" indent="0">
              <a:buNone/>
              <a:tabLst>
                <a:tab pos="2868613" algn="l"/>
                <a:tab pos="2955925" algn="l"/>
              </a:tabLst>
            </a:pPr>
            <a:endParaRPr lang="ru-RU" sz="2000" dirty="0"/>
          </a:p>
          <a:p>
            <a:endParaRPr lang="en-US" sz="3000" dirty="0" smtClean="0"/>
          </a:p>
          <a:p>
            <a:pPr marL="0" indent="450850" algn="just">
              <a:buNone/>
            </a:pPr>
            <a:r>
              <a:rPr lang="ru-RU" sz="3000" dirty="0" smtClean="0"/>
              <a:t>Библиотека </a:t>
            </a:r>
            <a:r>
              <a:rPr lang="ru-RU" sz="3000" dirty="0"/>
              <a:t>и архивы Канада или LAC - это канадское национальное учреждение, которое отвечает за получение и сохранение культурного наследия Канады и обеспечение его легкодоступности. </a:t>
            </a:r>
          </a:p>
          <a:p>
            <a:pPr marL="0" indent="450850" algn="just">
              <a:buNone/>
            </a:pPr>
            <a:r>
              <a:rPr lang="ru-RU" sz="3000" dirty="0"/>
              <a:t>В 2004 году, в соответствии с Законом о библиотеках и архивах Канады, Национальная библиотека Канады и Национальный архив Канады были объединены в LAC. </a:t>
            </a:r>
          </a:p>
          <a:p>
            <a:pPr marL="0" indent="450850" algn="just">
              <a:buNone/>
            </a:pPr>
            <a:r>
              <a:rPr lang="ru-RU" sz="3000" dirty="0"/>
              <a:t>Библиотека содержит более 20 миллионов книг, огромную коллекцию из 24 миллионов изображений и цифровых данных объемом более 1000 терабайт. Большинство доступных в Интернете данных - докторские диссертации, популярные книги и хрупкие и уязвимые предметы. Некоторые важные документы в онлайн-хранилище данных библиотеки - это провозглашение Закона о Конституции Канады и Закона о Британской Северной Америке.</a:t>
            </a:r>
          </a:p>
          <a:p>
            <a:endParaRPr lang="ru-RU" sz="3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2744220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07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3.  </a:t>
            </a:r>
            <a:r>
              <a:rPr lang="ru-RU" b="1" dirty="0"/>
              <a:t>Нью-Йоркская публичная </a:t>
            </a:r>
            <a:r>
              <a:rPr lang="ru-RU" b="1" dirty="0" smtClean="0"/>
              <a:t>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25000" lnSpcReduction="20000"/>
          </a:bodyPr>
          <a:lstStyle/>
          <a:p>
            <a:pPr marL="2955925" indent="0">
              <a:buNone/>
            </a:pPr>
            <a:endParaRPr lang="en-US" sz="2000" b="1" dirty="0" smtClean="0"/>
          </a:p>
          <a:p>
            <a:pPr marL="2955925" indent="0">
              <a:buNone/>
            </a:pPr>
            <a:endParaRPr lang="en-US" sz="7200" b="1" dirty="0" smtClean="0"/>
          </a:p>
          <a:p>
            <a:pPr marL="2955925" indent="0">
              <a:buNone/>
            </a:pPr>
            <a:r>
              <a:rPr lang="ru-RU" sz="7200" b="1" dirty="0" smtClean="0"/>
              <a:t>Каталог</a:t>
            </a:r>
            <a:r>
              <a:rPr lang="ru-RU" sz="7200" dirty="0"/>
              <a:t>:</a:t>
            </a:r>
            <a:r>
              <a:rPr lang="en-US" sz="7200" dirty="0"/>
              <a:t> </a:t>
            </a:r>
            <a:r>
              <a:rPr lang="ru-RU" sz="7200" u="sng" dirty="0">
                <a:hlinkClick r:id="rId2"/>
              </a:rPr>
              <a:t>55 млн.</a:t>
            </a:r>
            <a:r>
              <a:rPr lang="en-US" sz="7200" dirty="0"/>
              <a:t> </a:t>
            </a:r>
            <a:r>
              <a:rPr lang="ru-RU" sz="7200" dirty="0"/>
              <a:t>экземпляров</a:t>
            </a:r>
            <a:br>
              <a:rPr lang="ru-RU" sz="7200" dirty="0"/>
            </a:br>
            <a:r>
              <a:rPr lang="ru-RU" sz="7200" b="1" dirty="0"/>
              <a:t>Годовой бюджет:</a:t>
            </a:r>
            <a:r>
              <a:rPr lang="en-US" sz="7200" dirty="0"/>
              <a:t>  </a:t>
            </a:r>
            <a:r>
              <a:rPr lang="ru-RU" sz="7200" dirty="0"/>
              <a:t>302 млн. долларов </a:t>
            </a:r>
            <a:r>
              <a:rPr lang="ru-RU" sz="7200" dirty="0" smtClean="0"/>
              <a:t>США</a:t>
            </a:r>
            <a:endParaRPr lang="en-US" sz="7200" dirty="0" smtClean="0"/>
          </a:p>
          <a:p>
            <a:pPr marL="2955925" indent="0">
              <a:buNone/>
            </a:pPr>
            <a:endParaRPr lang="en-US" sz="7200" dirty="0"/>
          </a:p>
          <a:p>
            <a:pPr marL="2955925" indent="0">
              <a:buNone/>
            </a:pPr>
            <a:endParaRPr lang="en-US" sz="7200" dirty="0" smtClean="0"/>
          </a:p>
          <a:p>
            <a:pPr marL="2955925" indent="0">
              <a:buNone/>
            </a:pPr>
            <a:endParaRPr lang="en-US" sz="2000" dirty="0"/>
          </a:p>
          <a:p>
            <a:pPr marL="2955925" indent="0">
              <a:buNone/>
            </a:pPr>
            <a:endParaRPr lang="en-US" sz="2000" dirty="0"/>
          </a:p>
          <a:p>
            <a:pPr marL="2955925" indent="0">
              <a:buNone/>
            </a:pPr>
            <a:endParaRPr lang="en-US" sz="2000" dirty="0"/>
          </a:p>
          <a:p>
            <a:pPr marL="2955925" indent="0" algn="just">
              <a:buNone/>
            </a:pPr>
            <a:endParaRPr lang="ru-RU" sz="2000" dirty="0"/>
          </a:p>
          <a:p>
            <a:pPr marL="0" indent="450850" algn="just">
              <a:buNone/>
            </a:pPr>
            <a:r>
              <a:rPr lang="ru-RU" sz="6800" dirty="0"/>
              <a:t>Публичная библиотека Нью-Йорка - это сеть публичных библиотек, действующих в Нью-Йорке. Исходя из общего количества каталогизированных предметов, NYPL является третьей по величине библиотекой в ​​мире и второй по величине в США. </a:t>
            </a:r>
          </a:p>
          <a:p>
            <a:pPr marL="0" indent="450850" algn="just">
              <a:buNone/>
            </a:pPr>
            <a:r>
              <a:rPr lang="ru-RU" sz="6800" dirty="0"/>
              <a:t>Благодаря своему открытому характеру и общедоступному доступу сюда ежегодно приезжают более 18 миллионов человек, что делает его самой посещаемой библиотекой в ​​мире.</a:t>
            </a:r>
          </a:p>
          <a:p>
            <a:pPr marL="0" indent="450850" algn="just">
              <a:buNone/>
            </a:pPr>
            <a:r>
              <a:rPr lang="ru-RU" sz="6800" dirty="0"/>
              <a:t> В настоящее время по всему городу действуют 87 филиалов NYPL, из них 39 в Манхэттене, 35 в </a:t>
            </a:r>
            <a:r>
              <a:rPr lang="ru-RU" sz="6800" dirty="0" err="1"/>
              <a:t>Бронксе</a:t>
            </a:r>
            <a:r>
              <a:rPr lang="ru-RU" sz="6800" dirty="0"/>
              <a:t> и остальные на </a:t>
            </a:r>
            <a:r>
              <a:rPr lang="ru-RU" sz="6800" dirty="0" err="1"/>
              <a:t>Стейтен-Айленде</a:t>
            </a:r>
            <a:r>
              <a:rPr lang="ru-RU" sz="6800" dirty="0"/>
              <a:t>. Новый филиал в Манхэттене был недавно открыт в июне 2016 года. Он также имеет в общей сложности четыре исследовательские библиотеки открытого доступа. </a:t>
            </a:r>
          </a:p>
          <a:p>
            <a:pPr marL="0" indent="450850" algn="just">
              <a:buNone/>
            </a:pPr>
            <a:r>
              <a:rPr lang="ru-RU" sz="6800" dirty="0"/>
              <a:t>Цифровая коллекция библиотеки содержит более 700 тысяч изображений из различных библиотечных коллекций. В 2006 году журнал </a:t>
            </a:r>
            <a:r>
              <a:rPr lang="ru-RU" sz="6800" dirty="0" err="1"/>
              <a:t>Time</a:t>
            </a:r>
            <a:r>
              <a:rPr lang="ru-RU" sz="6800" dirty="0"/>
              <a:t> опубликовал веб-сайт как один из 50 самых крутых сайтов 2005 года. В том же году он также получил награду за лучшую исследовательскую площадку от международной делегации музейных специалистов.</a:t>
            </a:r>
          </a:p>
          <a:p>
            <a:pPr indent="2525713">
              <a:tabLst>
                <a:tab pos="2868613" algn="l"/>
              </a:tabLst>
            </a:pPr>
            <a:endParaRPr lang="en-US" dirty="0" smtClean="0"/>
          </a:p>
          <a:p>
            <a:pPr indent="2525713">
              <a:tabLst>
                <a:tab pos="2868613" algn="l"/>
              </a:tabLst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57" y="1484784"/>
            <a:ext cx="2366419" cy="172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60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2. </a:t>
            </a:r>
            <a:r>
              <a:rPr lang="ru-RU" b="1" dirty="0"/>
              <a:t>Библиотека </a:t>
            </a:r>
            <a:r>
              <a:rPr lang="ru-RU" b="1" dirty="0" smtClean="0"/>
              <a:t>Конгресса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496944" cy="5616624"/>
          </a:xfrm>
        </p:spPr>
        <p:txBody>
          <a:bodyPr>
            <a:normAutofit fontScale="92500" lnSpcReduction="20000"/>
          </a:bodyPr>
          <a:lstStyle/>
          <a:p>
            <a:pPr marL="2781300" indent="0">
              <a:buNone/>
            </a:pPr>
            <a:endParaRPr lang="ru-RU" sz="2000" b="1" dirty="0" smtClean="0"/>
          </a:p>
          <a:p>
            <a:pPr marL="2781300" indent="0">
              <a:buNone/>
            </a:pPr>
            <a:r>
              <a:rPr lang="ru-RU" sz="2000" b="1" dirty="0" smtClean="0"/>
              <a:t>Каталог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u="sng" dirty="0"/>
              <a:t>168 млн.+</a:t>
            </a:r>
            <a:r>
              <a:rPr lang="ru-RU" sz="2000" dirty="0"/>
              <a:t> экземпляров</a:t>
            </a:r>
            <a:br>
              <a:rPr lang="ru-RU" sz="2000" dirty="0"/>
            </a:br>
            <a:r>
              <a:rPr lang="ru-RU" sz="2000" b="1" dirty="0"/>
              <a:t>Годовой бюджет</a:t>
            </a:r>
            <a:r>
              <a:rPr lang="ru-RU" sz="2000" dirty="0"/>
              <a:t>: 642,4 млн. долларов </a:t>
            </a:r>
            <a:r>
              <a:rPr lang="ru-RU" sz="2000" dirty="0" smtClean="0"/>
              <a:t>США</a:t>
            </a:r>
            <a:endParaRPr lang="en-US" sz="2000" dirty="0" smtClean="0"/>
          </a:p>
          <a:p>
            <a:pPr marL="2781300" indent="0">
              <a:buNone/>
            </a:pPr>
            <a:endParaRPr lang="en-US" sz="2000" dirty="0"/>
          </a:p>
          <a:p>
            <a:pPr marL="2955925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pPr marL="0" indent="363538" algn="just">
              <a:buNone/>
            </a:pPr>
            <a:r>
              <a:rPr lang="ru-RU" sz="1900" dirty="0" smtClean="0"/>
              <a:t>Знаменитая </a:t>
            </a:r>
            <a:r>
              <a:rPr lang="ru-RU" sz="1900" dirty="0"/>
              <a:t>Библиотека Конгресса (или </a:t>
            </a:r>
            <a:r>
              <a:rPr lang="en-US" sz="1900" dirty="0"/>
              <a:t>LOC</a:t>
            </a:r>
            <a:r>
              <a:rPr lang="ru-RU" sz="1900" dirty="0"/>
              <a:t>), без сомнения, самая большая библиотека в мире. Это также старейшее и одно из крупнейших культурных учреждений в Соединенных Штатах. Большинство собранных здесь предметов универсальны - из разных уголков мира на более чем 450 языках. Согласно его официальному сайту, около двух третей всех книг, приобретаемых каждый год, на иностранных языках (кроме английского). </a:t>
            </a:r>
          </a:p>
          <a:p>
            <a:pPr marL="0" indent="363538" algn="just">
              <a:buNone/>
            </a:pPr>
            <a:r>
              <a:rPr lang="ru-RU" sz="1900" dirty="0"/>
              <a:t>Согласно текущим данным, в библиотеке хранится 38 миллионов печатных материалов, около 3,6 миллиона звукозаписей, 14 миллионов и более изображений, 70 миллионов редких рукописей и около 5,5 миллионов карт. Она также содержит миллионы несекретных или специальных материалов. </a:t>
            </a:r>
          </a:p>
          <a:p>
            <a:pPr marL="0" indent="363538" algn="just">
              <a:buNone/>
            </a:pPr>
            <a:r>
              <a:rPr lang="ru-RU" sz="1900" dirty="0"/>
              <a:t>Каждый год библиотека получает около 6 миллионов долларов специально для оцифровки. На сегодняшний день оцифровано около 15 миллионов элементов библиотеки, однако они составляют менее 10% от общего количества элементов библиотеки. LOC также предоставляет онлайн доступ к материалам Конгресса США в базе данных TOMAS, которая включает резюме, текст законопроекта и Конституцию США</a:t>
            </a:r>
            <a:r>
              <a:rPr lang="ru-RU" sz="1900" dirty="0" smtClean="0"/>
              <a:t>.</a:t>
            </a:r>
            <a:endParaRPr lang="ru-RU" sz="19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2232248" cy="153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53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/>
              <a:t>1. </a:t>
            </a:r>
            <a:r>
              <a:rPr lang="ru-RU" b="1" dirty="0"/>
              <a:t>Британская </a:t>
            </a:r>
            <a:r>
              <a:rPr lang="ru-RU" b="1" dirty="0" smtClean="0"/>
              <a:t>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51756"/>
            <a:ext cx="8568952" cy="5317604"/>
          </a:xfrm>
        </p:spPr>
        <p:txBody>
          <a:bodyPr>
            <a:normAutofit fontScale="62500" lnSpcReduction="20000"/>
          </a:bodyPr>
          <a:lstStyle/>
          <a:p>
            <a:pPr marL="2781300" indent="0">
              <a:buNone/>
            </a:pPr>
            <a:endParaRPr lang="en-US" sz="2900" b="1" dirty="0" smtClean="0"/>
          </a:p>
          <a:p>
            <a:pPr marL="2781300" indent="0">
              <a:buNone/>
            </a:pPr>
            <a:r>
              <a:rPr lang="ru-RU" sz="2900" b="1" dirty="0" smtClean="0"/>
              <a:t>Каталог</a:t>
            </a:r>
            <a:r>
              <a:rPr lang="ru-RU" sz="2900" b="1" dirty="0"/>
              <a:t>:</a:t>
            </a:r>
            <a:r>
              <a:rPr lang="en-US" sz="2900" dirty="0"/>
              <a:t> </a:t>
            </a:r>
            <a:r>
              <a:rPr lang="ru-RU" sz="2900" u="sng" dirty="0">
                <a:hlinkClick r:id="rId2"/>
              </a:rPr>
              <a:t>170 млн.</a:t>
            </a:r>
            <a:r>
              <a:rPr lang="en-US" sz="2900" dirty="0"/>
              <a:t> </a:t>
            </a:r>
            <a:r>
              <a:rPr lang="ru-RU" sz="2900" dirty="0"/>
              <a:t>экземпляров</a:t>
            </a:r>
            <a:br>
              <a:rPr lang="ru-RU" sz="2900" dirty="0"/>
            </a:br>
            <a:r>
              <a:rPr lang="ru-RU" sz="2900" b="1" dirty="0"/>
              <a:t>Годовой бюджет</a:t>
            </a:r>
            <a:r>
              <a:rPr lang="ru-RU" sz="2900" dirty="0"/>
              <a:t>:</a:t>
            </a:r>
            <a:r>
              <a:rPr lang="en-US" sz="2900" dirty="0"/>
              <a:t>  </a:t>
            </a:r>
            <a:r>
              <a:rPr lang="ru-RU" sz="2900" dirty="0"/>
              <a:t>141 млн. фунтов </a:t>
            </a:r>
            <a:r>
              <a:rPr lang="ru-RU" sz="2900" dirty="0" smtClean="0"/>
              <a:t>стерлингов</a:t>
            </a:r>
            <a:endParaRPr lang="en-US" sz="2900" dirty="0" smtClean="0"/>
          </a:p>
          <a:p>
            <a:pPr marL="2781300" indent="0">
              <a:buNone/>
            </a:pPr>
            <a:endParaRPr lang="en-US" sz="1900" dirty="0" smtClean="0"/>
          </a:p>
          <a:p>
            <a:pPr marL="0" indent="363538" algn="just">
              <a:buNone/>
            </a:pPr>
            <a:endParaRPr lang="en-US" sz="2900" dirty="0" smtClean="0"/>
          </a:p>
          <a:p>
            <a:pPr marL="0" indent="363538" algn="just">
              <a:buNone/>
            </a:pPr>
            <a:endParaRPr lang="en-US" sz="2900" dirty="0" smtClean="0"/>
          </a:p>
          <a:p>
            <a:pPr marL="0" indent="363538" algn="just">
              <a:buNone/>
            </a:pPr>
            <a:endParaRPr lang="en-US" sz="2900" dirty="0" smtClean="0"/>
          </a:p>
          <a:p>
            <a:pPr marL="0" indent="363538" algn="just">
              <a:buNone/>
            </a:pPr>
            <a:r>
              <a:rPr lang="ru-RU" sz="2900" dirty="0" smtClean="0"/>
              <a:t>Британская </a:t>
            </a:r>
            <a:r>
              <a:rPr lang="ru-RU" sz="2900" dirty="0"/>
              <a:t>библиотека расположена на </a:t>
            </a:r>
            <a:r>
              <a:rPr lang="ru-RU" sz="2900" dirty="0" err="1"/>
              <a:t>Юстон-роуд</a:t>
            </a:r>
            <a:r>
              <a:rPr lang="ru-RU" sz="2900" dirty="0"/>
              <a:t> в Лондоне, в одной из крупнейших исследовательских библиотек мира. До своего основания в 1973 году библиотека была частью Британского музея, который в конечном итоге был объединен с несколькими более мелкими учреждениями, такими как Национальная центральная библиотека, чтобы сформировать национальную библиотеку в соответствии с Законом о библиотеках 1972 года. </a:t>
            </a:r>
          </a:p>
          <a:p>
            <a:pPr marL="0" indent="363538" algn="just">
              <a:buNone/>
            </a:pPr>
            <a:r>
              <a:rPr lang="ru-RU" sz="2900" dirty="0"/>
              <a:t>Самая важная историческая коллекция библиотеки включает в себя множество редких рукописей сэра Ганса </a:t>
            </a:r>
            <a:r>
              <a:rPr lang="ru-RU" sz="2900" dirty="0" err="1"/>
              <a:t>Слоана</a:t>
            </a:r>
            <a:r>
              <a:rPr lang="ru-RU" sz="2900" dirty="0"/>
              <a:t> и Роберта </a:t>
            </a:r>
            <a:r>
              <a:rPr lang="ru-RU" sz="2900" dirty="0" err="1"/>
              <a:t>Джарли</a:t>
            </a:r>
            <a:r>
              <a:rPr lang="ru-RU" sz="2900" dirty="0"/>
              <a:t>. В него также входит Королевская библиотека (коллекция книг, собранная королем Георгом III) и Старая королевская библиотека. Британская библиотека имеет сильное присутствие в Интернете. </a:t>
            </a:r>
          </a:p>
          <a:p>
            <a:pPr marL="0" indent="363538" algn="just">
              <a:buNone/>
            </a:pPr>
            <a:r>
              <a:rPr lang="ru-RU" sz="2900" dirty="0"/>
              <a:t>Его онлайн-галерея изображений дает вам доступ к более чем 30 000 фотографий из древних и средневековых книг, включая специальную функцию «перевернуть виртуальные страницы» из нескольких известных книг и документов, таких как записные книжки Леонардо да Винчи</a:t>
            </a:r>
            <a:r>
              <a:rPr lang="ru-RU" sz="2900" dirty="0" smtClean="0"/>
              <a:t>.</a:t>
            </a:r>
            <a:endParaRPr lang="ru-RU" sz="29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2496686" cy="168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8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Историческое значение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иблиотек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500" dirty="0" smtClean="0">
                <a:effectLst/>
                <a:latin typeface="Times New Roman"/>
                <a:ea typeface="Times New Roman"/>
                <a:cs typeface="Times New Roman"/>
              </a:rPr>
              <a:t>Библиотеки играют важную роль в сохранении и возрождении важных аспектов нашей культуры. Библиотека - это просто набор ресурсов и ценной информации, хранящихся вместе в физическом или виртуальном пространстве, доступ к которому может получить как широкая публика, так и определенная группа людей.</a:t>
            </a:r>
            <a:endParaRPr lang="ru-RU" sz="49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500" dirty="0" smtClean="0">
                <a:effectLst/>
                <a:latin typeface="Times New Roman"/>
                <a:ea typeface="Times New Roman"/>
                <a:cs typeface="Times New Roman"/>
              </a:rPr>
              <a:t> Александрийская библиотека, одна из старейших и наиболее исторических библиотек в мире, функционировала в качестве крупного исследовательского и научного центра в 3 веке. К сожалению, библиотека была разрушена - крупнейшая потеря знаний в истории человечества.</a:t>
            </a:r>
            <a:endParaRPr lang="ru-RU" sz="49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500" dirty="0" smtClean="0">
                <a:effectLst/>
                <a:latin typeface="Times New Roman"/>
                <a:ea typeface="Times New Roman"/>
                <a:cs typeface="Times New Roman"/>
              </a:rPr>
              <a:t> В данной презентации будет приведен список некоторых крупнейших публичных и частных библиотек в мире.</a:t>
            </a: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91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15. Бостонская публичная </a:t>
            </a:r>
            <a:r>
              <a:rPr lang="ru-RU" b="1" dirty="0" smtClean="0"/>
              <a:t>библиотека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74" y="1628800"/>
            <a:ext cx="2932430" cy="210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79912" y="166567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Бостонская </a:t>
            </a:r>
            <a:r>
              <a:rPr lang="ru-RU" dirty="0"/>
              <a:t>публичная библиотека в 2013 году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11327" y="2420888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+mj-lt"/>
                <a:ea typeface="Times New Roman"/>
                <a:cs typeface="Times New Roman"/>
              </a:rPr>
              <a:t>Каталог</a:t>
            </a:r>
            <a:r>
              <a:rPr lang="ru-RU" dirty="0" smtClean="0">
                <a:effectLst/>
                <a:latin typeface="+mj-lt"/>
                <a:ea typeface="Times New Roman"/>
                <a:cs typeface="Times New Roman"/>
              </a:rPr>
              <a:t>:</a:t>
            </a:r>
            <a:r>
              <a:rPr lang="en-US" dirty="0" smtClean="0">
                <a:effectLst/>
                <a:latin typeface="+mj-lt"/>
                <a:ea typeface="Times New Roman"/>
                <a:cs typeface="Times New Roman"/>
              </a:rPr>
              <a:t> </a:t>
            </a:r>
            <a:r>
              <a:rPr lang="ru-RU" dirty="0" smtClean="0">
                <a:effectLst/>
                <a:latin typeface="+mj-lt"/>
                <a:ea typeface="Times New Roman"/>
                <a:cs typeface="Times New Roman"/>
              </a:rPr>
              <a:t> 22,4 млн. экземпляров</a:t>
            </a:r>
            <a:br>
              <a:rPr lang="ru-RU" dirty="0" smtClean="0">
                <a:effectLst/>
                <a:latin typeface="+mj-lt"/>
                <a:ea typeface="Times New Roman"/>
                <a:cs typeface="Times New Roman"/>
              </a:rPr>
            </a:br>
            <a:r>
              <a:rPr lang="ru-RU" b="1" dirty="0" smtClean="0">
                <a:effectLst/>
                <a:latin typeface="+mj-lt"/>
                <a:ea typeface="Times New Roman"/>
                <a:cs typeface="Times New Roman"/>
              </a:rPr>
              <a:t>Годовой Бюджет</a:t>
            </a:r>
            <a:r>
              <a:rPr lang="ru-RU" dirty="0" smtClean="0">
                <a:effectLst/>
                <a:latin typeface="+mj-lt"/>
                <a:ea typeface="Times New Roman"/>
                <a:cs typeface="Times New Roman"/>
              </a:rPr>
              <a:t>: 38, 9 млн. долларов</a:t>
            </a:r>
            <a:endParaRPr lang="ru-RU" sz="1600" dirty="0">
              <a:latin typeface="+mj-lt"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789040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3525" algn="just"/>
            <a:r>
              <a:rPr lang="ru-RU" dirty="0"/>
              <a:t>Бостонская публичная библиотека - одна из самых важных публичных библиотек в Соединенных Штатах. По общему размеру каталогизированных предметов Бостонская публичная библиотека является третьей по величине в Соединенных Штатах после Библиотеки Конгресса и Нью-Йоркской публичной библиотеки. </a:t>
            </a:r>
          </a:p>
          <a:p>
            <a:pPr indent="263525" algn="just"/>
            <a:endParaRPr lang="en-US" dirty="0" smtClean="0"/>
          </a:p>
          <a:p>
            <a:pPr indent="263525" algn="just"/>
            <a:r>
              <a:rPr lang="ru-RU" dirty="0" smtClean="0"/>
              <a:t>Библиотека </a:t>
            </a:r>
            <a:r>
              <a:rPr lang="ru-RU" dirty="0"/>
              <a:t>известна своими обширными общественными программами, которые включают бесплатные серии лекций, концерты и различные художественные выставки. Многие из его редких коллекций, такие как исторические карты и рукописи, доступны в Интернете.</a:t>
            </a:r>
          </a:p>
        </p:txBody>
      </p:sp>
    </p:spTree>
    <p:extLst>
      <p:ext uri="{BB962C8B-B14F-4D97-AF65-F5344CB8AC3E}">
        <p14:creationId xmlns:p14="http://schemas.microsoft.com/office/powerpoint/2010/main" val="38123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14.</a:t>
            </a:r>
            <a:r>
              <a:rPr lang="en-US" b="1" dirty="0"/>
              <a:t> </a:t>
            </a:r>
            <a:r>
              <a:rPr lang="ru-RU" b="1" dirty="0"/>
              <a:t>Берлинская государственная </a:t>
            </a:r>
            <a:r>
              <a:rPr lang="ru-RU" b="1" dirty="0" smtClean="0"/>
              <a:t>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925144"/>
          </a:xfrm>
        </p:spPr>
        <p:txBody>
          <a:bodyPr>
            <a:normAutofit fontScale="85000" lnSpcReduction="20000"/>
          </a:bodyPr>
          <a:lstStyle/>
          <a:p>
            <a:pPr marL="2868613" indent="0">
              <a:buNone/>
            </a:pPr>
            <a:r>
              <a:rPr lang="ru-RU" sz="2100" dirty="0" smtClean="0"/>
              <a:t>Берлинский государственный университет им. </a:t>
            </a:r>
            <a:endParaRPr lang="en-US" sz="2100" dirty="0" smtClean="0"/>
          </a:p>
          <a:p>
            <a:pPr marL="2868613" indent="0">
              <a:buNone/>
            </a:pPr>
            <a:r>
              <a:rPr lang="ru-RU" sz="2100" dirty="0" err="1" smtClean="0"/>
              <a:t>Фекада</a:t>
            </a:r>
            <a:r>
              <a:rPr lang="ru-RU" sz="2100" dirty="0" smtClean="0"/>
              <a:t> Манфреда </a:t>
            </a:r>
            <a:r>
              <a:rPr lang="ru-RU" sz="2100" dirty="0" err="1" smtClean="0"/>
              <a:t>Брюкельса</a:t>
            </a:r>
            <a:endParaRPr lang="en-US" sz="2100" dirty="0" smtClean="0"/>
          </a:p>
          <a:p>
            <a:pPr marL="2868613" indent="0">
              <a:buNone/>
            </a:pPr>
            <a:endParaRPr lang="en-US" sz="2100" b="1" dirty="0" smtClean="0"/>
          </a:p>
          <a:p>
            <a:pPr marL="2868613" indent="0">
              <a:buNone/>
            </a:pPr>
            <a:r>
              <a:rPr lang="ru-RU" sz="2100" b="1" dirty="0" smtClean="0"/>
              <a:t>Каталог</a:t>
            </a:r>
            <a:r>
              <a:rPr lang="ru-RU" sz="2100" dirty="0"/>
              <a:t>: 23,4 млн</a:t>
            </a:r>
            <a:r>
              <a:rPr lang="ru-RU" sz="2100" dirty="0" smtClean="0"/>
              <a:t>. экземпляров</a:t>
            </a:r>
            <a:r>
              <a:rPr lang="ru-RU" sz="2100" dirty="0"/>
              <a:t/>
            </a:r>
            <a:br>
              <a:rPr lang="ru-RU" sz="2100" dirty="0"/>
            </a:br>
            <a:r>
              <a:rPr lang="ru-RU" sz="2100" b="1" dirty="0"/>
              <a:t>Годовой бюджет:</a:t>
            </a:r>
            <a:r>
              <a:rPr lang="en-US" sz="2100" dirty="0"/>
              <a:t> </a:t>
            </a:r>
            <a:r>
              <a:rPr lang="ru-RU" sz="2100" dirty="0"/>
              <a:t>16 млн. евро</a:t>
            </a:r>
          </a:p>
          <a:p>
            <a:pPr marL="2868613" indent="0">
              <a:buNone/>
            </a:pPr>
            <a:endParaRPr lang="en-US" sz="1800" dirty="0" smtClean="0"/>
          </a:p>
          <a:p>
            <a:pPr marL="2868613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900" dirty="0" smtClean="0"/>
          </a:p>
          <a:p>
            <a:pPr marL="0" indent="363538" algn="just">
              <a:buNone/>
            </a:pPr>
            <a:r>
              <a:rPr lang="ru-RU" sz="2100" dirty="0" smtClean="0"/>
              <a:t>Берлинская </a:t>
            </a:r>
            <a:r>
              <a:rPr lang="ru-RU" sz="2100" dirty="0"/>
              <a:t>государственная библиотека (SBB) - один из самых известных академических исследовательских центров в Германии и других немецкоязычных странах.</a:t>
            </a:r>
          </a:p>
          <a:p>
            <a:pPr marL="0" indent="363538" algn="just">
              <a:buNone/>
            </a:pPr>
            <a:r>
              <a:rPr lang="ru-RU" sz="2100" dirty="0"/>
              <a:t>Из его 23,4 миллиона коллекций более 12 миллионов - это книги (из которых 200 000 - крайне редкие), 180 000 газет, 60 000 рукописей и 2,7 миллиона микрофильмов.</a:t>
            </a:r>
          </a:p>
          <a:p>
            <a:pPr marL="0" indent="363538" algn="just">
              <a:buNone/>
            </a:pPr>
            <a:r>
              <a:rPr lang="ru-RU" sz="2100" dirty="0"/>
              <a:t>В библиотеке хранятся одни из самых известных в мире книг и кодексов, такие как копия Библии </a:t>
            </a:r>
            <a:r>
              <a:rPr lang="ru-RU" sz="2100" dirty="0" err="1"/>
              <a:t>Гутенберга</a:t>
            </a:r>
            <a:r>
              <a:rPr lang="ru-RU" sz="2100" dirty="0"/>
              <a:t> 9 века и буддийский текст 8 века из Японии.</a:t>
            </a:r>
          </a:p>
          <a:p>
            <a:pPr marL="0" indent="363538" algn="just">
              <a:buNone/>
            </a:pPr>
            <a:r>
              <a:rPr lang="ru-RU" sz="2100" dirty="0"/>
              <a:t>Здесь можно найти большую и довольно важную коллекцию нотных рукописей, в том числе произведения Людвига </a:t>
            </a:r>
            <a:r>
              <a:rPr lang="ru-RU" sz="2100" dirty="0" err="1"/>
              <a:t>ван</a:t>
            </a:r>
            <a:r>
              <a:rPr lang="ru-RU" sz="2100" dirty="0"/>
              <a:t> Бетховена, Вольфганга Амадея Моцарта и Иоганна Себастьяна Баха</a:t>
            </a:r>
            <a:r>
              <a:rPr lang="ru-RU" sz="2100" dirty="0" smtClean="0"/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576191" cy="1934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13.</a:t>
            </a:r>
            <a:r>
              <a:rPr lang="en-US" b="1" dirty="0"/>
              <a:t> </a:t>
            </a:r>
            <a:r>
              <a:rPr lang="ru-RU" b="1" dirty="0"/>
              <a:t>Библиотека Российской Академии </a:t>
            </a:r>
            <a:r>
              <a:rPr lang="ru-RU" b="1" dirty="0" smtClean="0"/>
              <a:t>Наук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25000" lnSpcReduction="20000"/>
          </a:bodyPr>
          <a:lstStyle/>
          <a:p>
            <a:pPr marL="3232150" indent="0">
              <a:buNone/>
            </a:pPr>
            <a:endParaRPr lang="en-US" sz="3800" dirty="0" smtClean="0"/>
          </a:p>
          <a:p>
            <a:pPr marL="3232150" indent="0">
              <a:buNone/>
            </a:pPr>
            <a:r>
              <a:rPr lang="ru-RU" sz="7200" dirty="0" smtClean="0"/>
              <a:t>Библиотека </a:t>
            </a:r>
            <a:r>
              <a:rPr lang="ru-RU" sz="7200" dirty="0"/>
              <a:t>Российской Академии Наук в </a:t>
            </a:r>
            <a:r>
              <a:rPr lang="ru-RU" sz="7200" dirty="0" err="1"/>
              <a:t>г.Санкт</a:t>
            </a:r>
            <a:r>
              <a:rPr lang="ru-RU" sz="7200" dirty="0"/>
              <a:t>-Петербург </a:t>
            </a:r>
            <a:endParaRPr lang="en-US" sz="7200" dirty="0" smtClean="0"/>
          </a:p>
          <a:p>
            <a:pPr marL="3232150" indent="0">
              <a:buNone/>
            </a:pPr>
            <a:endParaRPr lang="ru-RU" sz="7200" dirty="0"/>
          </a:p>
          <a:p>
            <a:pPr marL="3232150" indent="0">
              <a:buNone/>
            </a:pPr>
            <a:r>
              <a:rPr lang="ru-RU" sz="7200" b="1" dirty="0">
                <a:latin typeface="+mj-lt"/>
                <a:ea typeface="Times New Roman"/>
                <a:cs typeface="Times New Roman"/>
              </a:rPr>
              <a:t>Каталог: </a:t>
            </a:r>
            <a:r>
              <a:rPr lang="ru-RU" sz="7200" dirty="0">
                <a:latin typeface="+mj-lt"/>
                <a:ea typeface="Times New Roman"/>
                <a:cs typeface="Times New Roman"/>
              </a:rPr>
              <a:t>26,5 </a:t>
            </a:r>
            <a:r>
              <a:rPr lang="ru-RU" sz="7200" dirty="0">
                <a:latin typeface="+mj-lt"/>
                <a:ea typeface="Times New Roman"/>
                <a:cs typeface="Times New Roman"/>
              </a:rPr>
              <a:t>млн. экземпляров</a:t>
            </a:r>
          </a:p>
          <a:p>
            <a:pPr marL="3232150" indent="0"/>
            <a:endParaRPr lang="en-US" dirty="0" smtClean="0"/>
          </a:p>
          <a:p>
            <a:pPr marL="3232150" indent="0"/>
            <a:endParaRPr lang="en-US" dirty="0"/>
          </a:p>
          <a:p>
            <a:pPr marL="3232150" indent="0"/>
            <a:endParaRPr lang="en-US" dirty="0" smtClean="0"/>
          </a:p>
          <a:p>
            <a:pPr marL="3232150" indent="0"/>
            <a:endParaRPr lang="en-US" dirty="0" smtClean="0"/>
          </a:p>
          <a:p>
            <a:pPr marL="0" indent="450850">
              <a:buNone/>
            </a:pPr>
            <a:endParaRPr lang="en-US" sz="4200" dirty="0" smtClean="0"/>
          </a:p>
          <a:p>
            <a:pPr marL="0" indent="450850">
              <a:buNone/>
            </a:pPr>
            <a:endParaRPr lang="en-US" sz="4200" dirty="0" smtClean="0"/>
          </a:p>
          <a:p>
            <a:pPr marL="0" indent="450850" algn="just">
              <a:buNone/>
            </a:pPr>
            <a:r>
              <a:rPr lang="ru-RU" sz="8000" dirty="0" smtClean="0"/>
              <a:t>Библиотека </a:t>
            </a:r>
            <a:r>
              <a:rPr lang="ru-RU" sz="8000" dirty="0"/>
              <a:t>Российской академии наук была основана в Санкт-Петербурге в 1714 году по указу Петра I и была включена в состав Санкт-Петербургской академии наук. </a:t>
            </a:r>
          </a:p>
          <a:p>
            <a:pPr marL="0" indent="450850" algn="just">
              <a:buNone/>
            </a:pPr>
            <a:r>
              <a:rPr lang="ru-RU" sz="8000" dirty="0"/>
              <a:t>Это одна из крупнейших финансируемых государством библиотек в стране, к которой могут обращаться сотрудники библиотеки и ученые, занимающиеся высшим образованием.</a:t>
            </a:r>
          </a:p>
          <a:p>
            <a:pPr marL="0" indent="450850" algn="just">
              <a:buNone/>
            </a:pPr>
            <a:r>
              <a:rPr lang="ru-RU" sz="8000" dirty="0"/>
              <a:t> С 1783 года все академические учреждения и частные издательства в стране были обязаны предоставить библиотеке каждый свой экземпляр книги</a:t>
            </a:r>
            <a:r>
              <a:rPr lang="ru-RU" sz="8000" dirty="0" smtClean="0"/>
              <a:t>.</a:t>
            </a:r>
            <a:endParaRPr lang="en-US" sz="8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2857500" cy="189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12. </a:t>
            </a:r>
            <a:r>
              <a:rPr lang="ru-RU" b="1" dirty="0"/>
              <a:t>Национальная библиотека Испании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93719"/>
            <a:ext cx="8568952" cy="5147649"/>
          </a:xfrm>
        </p:spPr>
        <p:txBody>
          <a:bodyPr>
            <a:normAutofit fontScale="92500" lnSpcReduction="10000"/>
          </a:bodyPr>
          <a:lstStyle/>
          <a:p>
            <a:pPr marL="3043238" indent="0">
              <a:buNone/>
            </a:pPr>
            <a:r>
              <a:rPr lang="ru-RU" sz="1900" dirty="0"/>
              <a:t>Национальная библиотека Испании в </a:t>
            </a:r>
            <a:r>
              <a:rPr lang="ru-RU" sz="1900" dirty="0" smtClean="0"/>
              <a:t>Мадриде</a:t>
            </a:r>
            <a:endParaRPr lang="en-US" sz="1900" dirty="0" smtClean="0"/>
          </a:p>
          <a:p>
            <a:pPr marL="3043238" indent="0">
              <a:buNone/>
            </a:pPr>
            <a:endParaRPr lang="ru-RU" sz="1900" b="1" dirty="0" smtClean="0"/>
          </a:p>
          <a:p>
            <a:pPr marL="3043238" indent="0">
              <a:buNone/>
            </a:pPr>
            <a:r>
              <a:rPr lang="ru-RU" sz="1900" b="1" dirty="0" smtClean="0"/>
              <a:t>Каталог</a:t>
            </a:r>
            <a:r>
              <a:rPr lang="ru-RU" sz="1900" dirty="0"/>
              <a:t>: 33.1 млн</a:t>
            </a:r>
            <a:r>
              <a:rPr lang="ru-RU" sz="1900" dirty="0" smtClean="0"/>
              <a:t>. </a:t>
            </a:r>
            <a:r>
              <a:rPr lang="ru-RU" sz="1800" dirty="0" smtClean="0"/>
              <a:t>экземпляров</a:t>
            </a:r>
            <a:r>
              <a:rPr lang="ru-RU" sz="1900" dirty="0"/>
              <a:t/>
            </a:r>
            <a:br>
              <a:rPr lang="ru-RU" sz="1900" dirty="0"/>
            </a:br>
            <a:r>
              <a:rPr lang="ru-RU" sz="1900" b="1" dirty="0"/>
              <a:t>Годовой бюджет</a:t>
            </a:r>
            <a:r>
              <a:rPr lang="ru-RU" sz="1900" dirty="0"/>
              <a:t>:</a:t>
            </a:r>
            <a:r>
              <a:rPr lang="ru-RU" sz="1900" u="sng" dirty="0"/>
              <a:t> 29.2 </a:t>
            </a:r>
            <a:r>
              <a:rPr lang="en-US" sz="1900" dirty="0"/>
              <a:t> </a:t>
            </a:r>
            <a:r>
              <a:rPr lang="ru-RU" sz="1900" u="sng" dirty="0"/>
              <a:t>млн. </a:t>
            </a:r>
            <a:r>
              <a:rPr lang="ru-RU" sz="1900" u="sng" dirty="0" smtClean="0"/>
              <a:t>евро</a:t>
            </a:r>
            <a:endParaRPr lang="en-US" sz="1900" u="sng" dirty="0" smtClean="0"/>
          </a:p>
          <a:p>
            <a:pPr marL="3043238" indent="0">
              <a:buNone/>
            </a:pPr>
            <a:endParaRPr lang="en-US" sz="2000" u="sng" dirty="0"/>
          </a:p>
          <a:p>
            <a:pPr marL="3043238" indent="0">
              <a:buNone/>
            </a:pPr>
            <a:endParaRPr lang="ru-RU" sz="2000" dirty="0"/>
          </a:p>
          <a:p>
            <a:pPr marL="0" indent="363538">
              <a:buNone/>
            </a:pPr>
            <a:endParaRPr lang="en-US" sz="1900" dirty="0" smtClean="0"/>
          </a:p>
          <a:p>
            <a:pPr marL="0" indent="363538" algn="just">
              <a:buNone/>
            </a:pPr>
            <a:r>
              <a:rPr lang="ru-RU" sz="1900" dirty="0" smtClean="0"/>
              <a:t>Национальная </a:t>
            </a:r>
            <a:r>
              <a:rPr lang="ru-RU" sz="1900" dirty="0"/>
              <a:t>библиотека Испании является самой старой и самой большой публичной библиотекой в ​​Испании. Она была основана в 1712 году испанским королем Филиппом V как публичная библиотека. </a:t>
            </a:r>
          </a:p>
          <a:p>
            <a:pPr marL="0" indent="363538" algn="just">
              <a:buNone/>
            </a:pPr>
            <a:r>
              <a:rPr lang="ru-RU" sz="1900" dirty="0"/>
              <a:t>Затем он принял закон или что-то в этом роде, которое обязывало всех издателей сдавать копии каждой печатной книги в библиотеку. </a:t>
            </a:r>
          </a:p>
          <a:p>
            <a:pPr marL="0" indent="363538" algn="just">
              <a:buNone/>
            </a:pPr>
            <a:r>
              <a:rPr lang="ru-RU" sz="1900" dirty="0"/>
              <a:t>Будучи национальной библиотекой, ее текущие обязанности заключаются в поиске, сохранении важной и ценной информации о культурном наследии Испании для исследовательских целей.</a:t>
            </a:r>
          </a:p>
          <a:p>
            <a:pPr marL="0" indent="363538" algn="just">
              <a:buNone/>
            </a:pPr>
            <a:r>
              <a:rPr lang="ru-RU" sz="1900" dirty="0"/>
              <a:t> По последним данным, в библиотеке хранится более 15 миллионов книг, 4,5 миллиона изображений и графических материалов, полмиллиона звуковых записей и других важных </a:t>
            </a:r>
            <a:r>
              <a:rPr lang="ru-RU" sz="1900" dirty="0" smtClean="0"/>
              <a:t>материалов.</a:t>
            </a:r>
          </a:p>
          <a:p>
            <a:pPr marL="3043238" indent="0">
              <a:buNone/>
            </a:pP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2808114" cy="194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11. Немецкая национальная библиотека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069160"/>
          </a:xfrm>
        </p:spPr>
        <p:txBody>
          <a:bodyPr>
            <a:normAutofit/>
          </a:bodyPr>
          <a:lstStyle/>
          <a:p>
            <a:pPr marL="2241550" indent="0">
              <a:buNone/>
            </a:pPr>
            <a:r>
              <a:rPr lang="ru-RU" sz="2000" dirty="0"/>
              <a:t>Немецкая </a:t>
            </a:r>
            <a:r>
              <a:rPr lang="ru-RU" sz="2000" dirty="0" smtClean="0"/>
              <a:t>национальная </a:t>
            </a:r>
            <a:r>
              <a:rPr lang="ru-RU" sz="2000" dirty="0"/>
              <a:t>библиотека в </a:t>
            </a:r>
            <a:r>
              <a:rPr lang="ru-RU" sz="2000" dirty="0" smtClean="0"/>
              <a:t>Лейпциге</a:t>
            </a:r>
            <a:endParaRPr lang="en-US" sz="2000" b="1" dirty="0" smtClean="0"/>
          </a:p>
          <a:p>
            <a:pPr marL="2241550" indent="0">
              <a:buNone/>
            </a:pPr>
            <a:r>
              <a:rPr lang="ru-RU" sz="2000" b="1" dirty="0" smtClean="0"/>
              <a:t>Каталог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u="sng" dirty="0"/>
              <a:t>32,7 млн.</a:t>
            </a:r>
            <a:r>
              <a:rPr lang="ru-RU" sz="2000" dirty="0"/>
              <a:t> </a:t>
            </a:r>
            <a:r>
              <a:rPr lang="ru-RU" sz="2000" dirty="0" smtClean="0"/>
              <a:t>экземпляров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Годовой бюджет</a:t>
            </a:r>
            <a:r>
              <a:rPr lang="ru-RU" sz="2000" dirty="0"/>
              <a:t>:</a:t>
            </a:r>
            <a:r>
              <a:rPr lang="en-US" sz="2000" dirty="0"/>
              <a:t>  </a:t>
            </a:r>
            <a:r>
              <a:rPr lang="ru-RU" sz="2000" dirty="0"/>
              <a:t>52.3 млн. евро</a:t>
            </a:r>
          </a:p>
          <a:p>
            <a:pPr marL="2241550" indent="0">
              <a:buNone/>
            </a:pPr>
            <a:endParaRPr lang="en-US" sz="20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363538" algn="just">
              <a:buNone/>
            </a:pPr>
            <a:r>
              <a:rPr lang="ru-RU" sz="1800" dirty="0" smtClean="0"/>
              <a:t>Немецкая </a:t>
            </a:r>
            <a:r>
              <a:rPr lang="ru-RU" sz="1800" dirty="0"/>
              <a:t>национальная библиотека была создана специально для сбора и систематического архивирования всех опубликованных документов, журналов и книг на немецком языке с 1913 года. </a:t>
            </a:r>
          </a:p>
          <a:p>
            <a:pPr marL="0" indent="363538" algn="just">
              <a:buNone/>
            </a:pPr>
            <a:r>
              <a:rPr lang="ru-RU" sz="1800" dirty="0"/>
              <a:t>Она также отвечает за сбор иностранных публикаций, касающихся немецкого языка, переводов немецкой литературы и других произведений, и, наконец, за их публичное размещение.</a:t>
            </a:r>
          </a:p>
          <a:p>
            <a:pPr marL="0" indent="363538" algn="just">
              <a:buNone/>
            </a:pPr>
            <a:r>
              <a:rPr lang="ru-RU" sz="1800" dirty="0"/>
              <a:t> В настоящее время библиотека имеет два здания: один во Франкфурте и другой в Лейпциге, который разделяет обязанности и специализируется в различных областях. В Берлине был также третий объект, отвечающий за аудиоархивы, который был объединен с Лейпцигским в 2010 году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628775"/>
            <a:ext cx="2109892" cy="201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en-US" b="1" dirty="0"/>
              <a:t>10. </a:t>
            </a:r>
            <a:r>
              <a:rPr lang="ru-RU" b="1" dirty="0"/>
              <a:t>Королевская библиотека Дании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5069160"/>
          </a:xfrm>
        </p:spPr>
        <p:txBody>
          <a:bodyPr>
            <a:normAutofit fontScale="92500" lnSpcReduction="10000"/>
          </a:bodyPr>
          <a:lstStyle/>
          <a:p>
            <a:pPr marL="2868613" indent="0">
              <a:buNone/>
            </a:pPr>
            <a:r>
              <a:rPr lang="en-US" dirty="0" smtClean="0"/>
              <a:t> </a:t>
            </a:r>
            <a:r>
              <a:rPr lang="ru-RU" sz="2000" dirty="0" smtClean="0"/>
              <a:t>Королевская </a:t>
            </a:r>
            <a:r>
              <a:rPr lang="ru-RU" sz="2000" dirty="0"/>
              <a:t>библиотека Дании, г. Стокгольм </a:t>
            </a:r>
            <a:endParaRPr lang="en-US" sz="2000" dirty="0" smtClean="0"/>
          </a:p>
          <a:p>
            <a:pPr marL="2955925" indent="0">
              <a:buNone/>
              <a:tabLst>
                <a:tab pos="3043238" algn="l"/>
              </a:tabLst>
            </a:pPr>
            <a:r>
              <a:rPr lang="ru-RU" sz="2000" b="1" dirty="0"/>
              <a:t>Каталог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dirty="0"/>
              <a:t>35,4 млн</a:t>
            </a:r>
            <a:r>
              <a:rPr lang="ru-RU" sz="2000" dirty="0" smtClean="0"/>
              <a:t>. </a:t>
            </a:r>
            <a:r>
              <a:rPr lang="ru-RU" sz="2000" dirty="0" smtClean="0"/>
              <a:t>экземпляров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Годовой бюджет</a:t>
            </a:r>
            <a:r>
              <a:rPr lang="ru-RU" sz="2000" dirty="0"/>
              <a:t>:</a:t>
            </a:r>
            <a:r>
              <a:rPr lang="en-US" sz="2000" dirty="0"/>
              <a:t> </a:t>
            </a:r>
            <a:r>
              <a:rPr lang="ru-RU" sz="2000" dirty="0"/>
              <a:t>385,9 млн. </a:t>
            </a:r>
            <a:r>
              <a:rPr lang="en-US" sz="2000" dirty="0"/>
              <a:t>DKK</a:t>
            </a:r>
            <a:endParaRPr lang="ru-RU" sz="2000" dirty="0"/>
          </a:p>
          <a:p>
            <a:pPr marL="278130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pPr marL="0" indent="363538" algn="just">
              <a:buNone/>
            </a:pPr>
            <a:r>
              <a:rPr lang="ru-RU" sz="2000" dirty="0" smtClean="0"/>
              <a:t>Королевская </a:t>
            </a:r>
            <a:r>
              <a:rPr lang="ru-RU" sz="2000" dirty="0"/>
              <a:t>библиотека Дании является крупнейшей библиотекой в ​​Северном регионе (Северные страны). Библиотека была основана королем Фредериком III в 17 веке. С тех пор копия почти каждой печатной работы в стране хранится в библиотеке. </a:t>
            </a:r>
          </a:p>
          <a:p>
            <a:pPr marL="0" indent="363538" algn="just">
              <a:buNone/>
            </a:pPr>
            <a:r>
              <a:rPr lang="ru-RU" sz="2000" dirty="0"/>
              <a:t>Благодаря нескольким громким пожертвованиям в библиотеке теперь есть почти все известные печатные работы по истории Дании, включая первую печатную работу Иоганна </a:t>
            </a:r>
            <a:r>
              <a:rPr lang="ru-RU" sz="2000" dirty="0" err="1"/>
              <a:t>Снелла</a:t>
            </a:r>
            <a:r>
              <a:rPr lang="ru-RU" sz="2000" dirty="0"/>
              <a:t>, датированную 1428 годом. </a:t>
            </a:r>
          </a:p>
          <a:p>
            <a:pPr marL="0" indent="363538" algn="just">
              <a:buNone/>
            </a:pPr>
            <a:r>
              <a:rPr lang="ru-RU" sz="2000" dirty="0"/>
              <a:t>По состоянию на 2015 год коллекция библиотеки насчитывала 35,4 миллиона предметов, из которых почти 20 миллионов были документами и изображениями, 6,4 миллиона книг и журналов, остальные были историческими брошюрами, корпоративными публикациями и другими артефактами. Цифровая коллекция библиотеки достигла 791 терабайт.</a:t>
            </a:r>
          </a:p>
          <a:p>
            <a:pPr marL="3124200"/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53652"/>
            <a:ext cx="2651125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9. Национальная библиотека </a:t>
            </a:r>
            <a:r>
              <a:rPr lang="ru-RU" b="1" dirty="0" smtClean="0"/>
              <a:t>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/>
          </a:bodyPr>
          <a:lstStyle/>
          <a:p>
            <a:pPr marL="2781300" indent="0">
              <a:buNone/>
            </a:pPr>
            <a:r>
              <a:rPr lang="ru-RU" sz="2000" dirty="0"/>
              <a:t>Новое здание Национальной библиотеки в России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marL="2781300" indent="0">
              <a:buNone/>
            </a:pPr>
            <a:r>
              <a:rPr lang="ru-RU" sz="2000" b="1" dirty="0"/>
              <a:t>Каталог</a:t>
            </a:r>
            <a:r>
              <a:rPr lang="ru-RU" sz="2000" dirty="0"/>
              <a:t>: 36,5 млн. экземпляров</a:t>
            </a:r>
            <a:br>
              <a:rPr lang="ru-RU" sz="2000" dirty="0"/>
            </a:br>
            <a:r>
              <a:rPr lang="ru-RU" sz="2000" b="1" dirty="0"/>
              <a:t>Годовой бюджет</a:t>
            </a:r>
            <a:r>
              <a:rPr lang="ru-RU" sz="2000" dirty="0"/>
              <a:t>: 570 млн. рублей</a:t>
            </a:r>
          </a:p>
          <a:p>
            <a:pPr marL="2781300" indent="0">
              <a:buNone/>
            </a:pPr>
            <a:endParaRPr lang="en-US" sz="2000" dirty="0" smtClean="0"/>
          </a:p>
          <a:p>
            <a:endParaRPr lang="en-US" sz="2000" dirty="0" smtClean="0"/>
          </a:p>
          <a:p>
            <a:pPr marL="87313" indent="363538">
              <a:buNone/>
            </a:pPr>
            <a:r>
              <a:rPr lang="ru-RU" sz="2000" dirty="0" smtClean="0"/>
              <a:t>Российская </a:t>
            </a:r>
            <a:r>
              <a:rPr lang="ru-RU" sz="2000" dirty="0"/>
              <a:t>национальная библиотека, расположенная в Санкт-Петербурге, является первой и старейшей публичной библиотекой в стране (хотя и не самой большой). Он, наряду с Российской государственной библиотекой (Москва) и библиотекой Российской академии наук, служит обязательным экземпляром для публикаций в стране.</a:t>
            </a:r>
          </a:p>
          <a:p>
            <a:pPr marL="87313" indent="363538">
              <a:buNone/>
            </a:pPr>
            <a:r>
              <a:rPr lang="ru-RU" sz="2000" dirty="0"/>
              <a:t>В библиотеке хранится большое количество документов, журналов и рукописей, касающихся национального культурного и национального наследия. Из 36 миллионов экземпляров 15 миллионов - это просто книги. Другие коллекции включают журналы, газеты, официальные документы, звукозаписи, базы данных, карты и другие средства массовой информации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2520280" cy="166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3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560</Words>
  <Application>Microsoft Office PowerPoint</Application>
  <PresentationFormat>Экран (4:3)</PresentationFormat>
  <Paragraphs>161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Историческое значение библиотек</vt:lpstr>
      <vt:lpstr>15. Бостонская публичная библиотека</vt:lpstr>
      <vt:lpstr>14. Берлинская государственная библиотека</vt:lpstr>
      <vt:lpstr> 13. Библиотека Российской Академии Наук </vt:lpstr>
      <vt:lpstr>12. Национальная библиотека Испании</vt:lpstr>
      <vt:lpstr>11. Немецкая национальная библиотека</vt:lpstr>
      <vt:lpstr>  10. Королевская библиотека Дании </vt:lpstr>
      <vt:lpstr>9. Национальная библиотека России</vt:lpstr>
      <vt:lpstr>8. Национальная библиотека Китая</vt:lpstr>
      <vt:lpstr>7. Национальная библиотека Франции</vt:lpstr>
      <vt:lpstr>6. Национальная парламентская библиотека</vt:lpstr>
      <vt:lpstr>5. Российская государственная библиотека</vt:lpstr>
      <vt:lpstr>4. Библиотека и архив Канады</vt:lpstr>
      <vt:lpstr>3.  Нью-Йоркская публичная библиотека</vt:lpstr>
      <vt:lpstr>2. Библиотека Конгресса</vt:lpstr>
      <vt:lpstr>1. Британская библиотека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</dc:creator>
  <cp:lastModifiedBy>max</cp:lastModifiedBy>
  <cp:revision>10</cp:revision>
  <dcterms:created xsi:type="dcterms:W3CDTF">2021-04-10T17:39:01Z</dcterms:created>
  <dcterms:modified xsi:type="dcterms:W3CDTF">2021-04-10T18:49:04Z</dcterms:modified>
</cp:coreProperties>
</file>