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4" r:id="rId18"/>
    <p:sldId id="270" r:id="rId19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75" autoAdjust="0"/>
    <p:restoredTop sz="94660"/>
  </p:normalViewPr>
  <p:slideViewPr>
    <p:cSldViewPr>
      <p:cViewPr>
        <p:scale>
          <a:sx n="60" d="100"/>
          <a:sy n="60" d="100"/>
        </p:scale>
        <p:origin x="-1590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7935481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3" name="Shape 2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3977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86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endParaRPr lang="ru-RU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1">
                <a:solidFill>
                  <a:srgbClr val="F8F8F8"/>
                </a:solidFill>
              </a:defRPr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8" name="Picture 7" descr="anim_18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1" y="4724400"/>
            <a:ext cx="1052080" cy="13716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4" name="Picture 13" descr="anim_255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A"/>
              </a:clrFrom>
              <a:clrTo>
                <a:srgbClr val="FEFE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31673" y="5174672"/>
            <a:ext cx="997527" cy="997527"/>
          </a:xfrm>
          <a:prstGeom prst="rect">
            <a:avLst/>
          </a:prstGeom>
        </p:spPr>
      </p:pic>
      <p:pic>
        <p:nvPicPr>
          <p:cNvPr id="15" name="Picture 14" descr="anim_18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322127" y="4724400"/>
            <a:ext cx="1059873" cy="137160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18859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5505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0" y="838200"/>
            <a:ext cx="5486400" cy="4267200"/>
            <a:chOff x="1828800" y="838200"/>
            <a:chExt cx="5486400" cy="4267200"/>
          </a:xfrm>
        </p:grpSpPr>
        <p:pic>
          <p:nvPicPr>
            <p:cNvPr id="9" name="Picture 8" descr="Bitmap_128.bmp"/>
            <p:cNvPicPr>
              <a:picLocks noChangeAspect="1"/>
            </p:cNvPicPr>
            <p:nvPr userDrawn="1"/>
          </p:nvPicPr>
          <p:blipFill>
            <a:blip r:embed="rId2"/>
            <a:srcRect l="7490" t="5566" r="7490" b="5566"/>
            <a:stretch>
              <a:fillRect/>
            </a:stretch>
          </p:blipFill>
          <p:spPr>
            <a:xfrm>
              <a:off x="1828800" y="838200"/>
              <a:ext cx="5486400" cy="42672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 userDrawn="1"/>
          </p:nvSpPr>
          <p:spPr bwMode="auto">
            <a:xfrm>
              <a:off x="1981200" y="1371600"/>
              <a:ext cx="5181600" cy="3200400"/>
            </a:xfrm>
            <a:prstGeom prst="rect">
              <a:avLst/>
            </a:prstGeom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 prst="slope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524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518160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81200" y="1371600"/>
            <a:ext cx="5181600" cy="3200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j-lt"/>
              </a:defRPr>
            </a:lvl1pPr>
          </a:lstStyle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uk-UA" sz="1200" b="0" i="0" u="none" strike="noStrike" cap="none" baseline="0" smtClean="0">
                <a:solidFill>
                  <a:schemeClr val="lt2"/>
                </a:solidFill>
                <a:latin typeface="Cantarell"/>
                <a:ea typeface="Cantarell"/>
                <a:cs typeface="Cantarell"/>
                <a:sym typeface="Cantarell"/>
              </a:rPr>
              <a:pPr marL="0" marR="0" lvl="0" indent="0" algn="l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uk-UA" sz="1200" b="0" i="0" u="none" strike="noStrike" cap="none" baseline="0">
              <a:solidFill>
                <a:schemeClr val="lt2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8" name="Picture 7" descr="anim_255.gif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A"/>
              </a:clrFrom>
              <a:clrTo>
                <a:srgbClr val="FEFE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76200" y="5860473"/>
            <a:ext cx="997527" cy="9975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3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 decel="100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0.4"/>
                          </p:val>
                        </p:tav>
                        <p:tav tm="100000">
                          <p:val>
                            <p:strVal val="#ppt_x-0.05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0.4"/>
                          </p:val>
                        </p:tav>
                        <p:tav tm="100000">
                          <p:val>
                            <p:strVal val="#ppt_y+0.1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0.0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0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 decel="100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0.4"/>
                          </p:val>
                        </p:tav>
                        <p:tav tm="100000">
                          <p:val>
                            <p:strVal val="#ppt_x-0.05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0.4"/>
                          </p:val>
                        </p:tav>
                        <p:tav tm="100000">
                          <p:val>
                            <p:strVal val="#ppt_y+0.1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0.0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0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 decel="100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0.4"/>
                          </p:val>
                        </p:tav>
                        <p:tav tm="100000">
                          <p:val>
                            <p:strVal val="#ppt_x-0.05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0.4"/>
                          </p:val>
                        </p:tav>
                        <p:tav tm="100000">
                          <p:val>
                            <p:strVal val="#ppt_y+0.1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0.0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0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 decel="100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0.4"/>
                          </p:val>
                        </p:tav>
                        <p:tav tm="100000">
                          <p:val>
                            <p:strVal val="#ppt_x-0.05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0.4"/>
                          </p:val>
                        </p:tav>
                        <p:tav tm="100000">
                          <p:val>
                            <p:strVal val="#ppt_y+0.1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0.0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0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800" decel="100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-9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+0.4"/>
                          </p:val>
                        </p:tav>
                        <p:tav tm="100000">
                          <p:val>
                            <p:strVal val="#ppt_x-0.05"/>
                          </p:val>
                        </p:tav>
                      </p:tavLst>
                    </p:anim>
                    <p:anim calcmode="lin" valueType="num">
                      <p:cBhvr>
                        <p:cTn dur="800" decel="100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0.4"/>
                          </p:val>
                        </p:tav>
                        <p:tav tm="100000">
                          <p:val>
                            <p:strVal val="#ppt_y+0.1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0.0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00" accel="100000" fill="hold">
                          <p:stCondLst>
                            <p:cond delay="800"/>
                          </p:stCondLst>
                        </p:cTn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0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gi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24.jpeg"/><Relationship Id="rId4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subTitle" idx="1"/>
          </p:nvPr>
        </p:nvSpPr>
        <p:spPr>
          <a:xfrm>
            <a:off x="539552" y="260648"/>
            <a:ext cx="7772400" cy="2453972"/>
          </a:xfrm>
          <a:prstGeom prst="rect">
            <a:avLst/>
          </a:prstGeom>
          <a:noFill/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10057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Noto Symbol"/>
              <a:buNone/>
            </a:pPr>
            <a:r>
              <a:rPr lang="uk-UA" sz="4800" b="1" i="0" u="none" strike="noStrike" cap="none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Рекомендации</a:t>
            </a:r>
            <a:r>
              <a:rPr lang="uk-UA" sz="4800" b="1" i="0" u="none" strike="noStrike" cap="none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lt2"/>
              </a:buClr>
              <a:buSzPct val="25000"/>
              <a:buFont typeface="Noto Symbol"/>
              <a:buNone/>
            </a:pPr>
            <a:r>
              <a:rPr lang="uk-UA" sz="4800" b="1" i="0" u="none" strike="noStrike" cap="none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по </a:t>
            </a:r>
            <a:r>
              <a:rPr lang="uk-UA" sz="4800" b="1" i="0" u="none" strike="noStrike" cap="none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технике</a:t>
            </a:r>
            <a:r>
              <a:rPr lang="uk-UA" sz="4800" b="1" i="0" u="none" strike="noStrike" cap="none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 чистки </a:t>
            </a:r>
            <a:r>
              <a:rPr lang="uk-UA" sz="4800" b="1" i="0" u="none" strike="noStrike" cap="none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l="100000" b="100000"/>
                  </a:path>
                  <a:tileRect t="-100000" r="-100000"/>
                </a:gradFill>
                <a:latin typeface="Monotype Corsiva" pitchFamily="66" charset="0"/>
                <a:ea typeface="Cantarell"/>
                <a:cs typeface="Cantarell"/>
                <a:sym typeface="Cantarell"/>
              </a:rPr>
              <a:t>зубов</a:t>
            </a:r>
            <a:endParaRPr lang="uk-UA" sz="4800" b="1" i="0" u="none" strike="noStrike" cap="none" dirty="0" smtClean="0">
              <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t="100000" r="100000"/>
                  </a:path>
                  <a:tileRect l="-100000" b="-100000"/>
                </a:gra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path path="rect">
                  <a:fillToRect l="100000" b="100000"/>
                </a:path>
                <a:tileRect t="-100000" r="-100000"/>
              </a:gradFill>
              <a:latin typeface="Monotype Corsiva" pitchFamily="66" charset="0"/>
              <a:ea typeface="Cantarell"/>
              <a:cs typeface="Cantarell"/>
              <a:sym typeface="Cantarell"/>
            </a:endParaRPr>
          </a:p>
          <a:p>
            <a:pPr marL="0" marR="0" lvl="0" indent="0" algn="r" rtl="0">
              <a:spcBef>
                <a:spcPts val="0"/>
              </a:spcBef>
              <a:buClr>
                <a:schemeClr val="lt2"/>
              </a:buClr>
              <a:buSzPct val="25000"/>
              <a:buFont typeface="Noto Symbol"/>
              <a:buNone/>
            </a:pPr>
            <a:r>
              <a:rPr lang="uk-UA" sz="2400" baseline="0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Подготовила</a:t>
            </a:r>
            <a:r>
              <a:rPr lang="uk-UA" sz="2400" baseline="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 :</a:t>
            </a:r>
            <a:r>
              <a:rPr lang="uk-UA" sz="240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 </a:t>
            </a:r>
            <a:r>
              <a:rPr lang="uk-UA" sz="2400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воспитатель</a:t>
            </a:r>
            <a:r>
              <a:rPr lang="uk-UA" sz="240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 </a:t>
            </a:r>
            <a:r>
              <a:rPr lang="uk-UA" sz="2400" dirty="0" err="1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Бекетова</a:t>
            </a:r>
            <a:r>
              <a:rPr lang="uk-UA" sz="2400" dirty="0" smtClean="0">
                <a:ln>
                  <a:gradFill flip="none" rotWithShape="1">
                    <a:gsLst>
                      <a:gs pos="0">
                        <a:srgbClr val="FFF200"/>
                      </a:gs>
                      <a:gs pos="45000">
                        <a:srgbClr val="FF7A00"/>
                      </a:gs>
                      <a:gs pos="70000">
                        <a:srgbClr val="FF0300"/>
                      </a:gs>
                      <a:gs pos="100000">
                        <a:srgbClr val="4D0808"/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</a:ln>
                <a:latin typeface="Monotype Corsiva" pitchFamily="66" charset="0"/>
                <a:ea typeface="Cantarell"/>
                <a:cs typeface="Cantarell"/>
                <a:sym typeface="Cantarell"/>
              </a:rPr>
              <a:t> И. В.</a:t>
            </a:r>
            <a:endParaRPr lang="uk-UA" sz="2400" i="0" u="none" strike="noStrike" cap="none" baseline="0" dirty="0">
              <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rect">
                    <a:fillToRect t="100000" r="100000"/>
                  </a:path>
                  <a:tileRect l="-100000" b="-100000"/>
                </a:gradFill>
              </a:ln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144" name="Shape 144"/>
          <p:cNvPicPr preferRelativeResize="0"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2714620"/>
            <a:ext cx="4160504" cy="2533992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319693"/>
            <a:ext cx="1650332" cy="22397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idx="1"/>
          </p:nvPr>
        </p:nvSpPr>
        <p:spPr>
          <a:xfrm>
            <a:off x="971600" y="3573016"/>
            <a:ext cx="7533456" cy="29809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lvl="0" indent="-347980">
              <a:spcBef>
                <a:spcPts val="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ru-RU" sz="2800" dirty="0">
                <a:latin typeface="Monotype Corsiva" pitchFamily="66" charset="0"/>
              </a:rPr>
              <a:t>Не забудьте почистить язык, ведь на нем </a:t>
            </a:r>
            <a:r>
              <a:rPr lang="ru-RU" sz="2800" dirty="0" smtClean="0">
                <a:latin typeface="Monotype Corsiva" pitchFamily="66" charset="0"/>
              </a:rPr>
              <a:t>скапливается</a:t>
            </a:r>
          </a:p>
          <a:p>
            <a:pPr marL="411480" lvl="0" indent="-347980">
              <a:spcBef>
                <a:spcPts val="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uk-UA" sz="2800" b="1" i="0" u="none" strike="noStrike" cap="none" baseline="0" dirty="0" smtClean="0">
                <a:solidFill>
                  <a:schemeClr val="dk1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до 80%  </a:t>
            </a:r>
            <a:r>
              <a:rPr lang="uk-UA" sz="2800" b="1" i="0" u="none" strike="noStrike" cap="none" baseline="0" dirty="0" err="1" smtClean="0">
                <a:solidFill>
                  <a:schemeClr val="dk1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всех</a:t>
            </a:r>
            <a:r>
              <a:rPr lang="uk-UA" sz="2800" b="1" i="0" u="none" strike="noStrike" cap="none" baseline="0" dirty="0" smtClean="0">
                <a:solidFill>
                  <a:schemeClr val="dk1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  </a:t>
            </a:r>
            <a:r>
              <a:rPr lang="uk-UA" sz="2800" b="1" i="0" u="none" strike="noStrike" cap="none" baseline="0" dirty="0" err="1" smtClean="0">
                <a:solidFill>
                  <a:schemeClr val="dk1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бактерий</a:t>
            </a:r>
            <a:endParaRPr lang="uk-UA" sz="2800" b="0" i="0" u="none" strike="noStrike" cap="none" baseline="0" dirty="0" smtClean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  <a:p>
            <a:pPr marL="411480" lvl="0" indent="-347980">
              <a:spcBef>
                <a:spcPts val="70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ru-RU" sz="2800" dirty="0">
                <a:latin typeface="Monotype Corsiva" pitchFamily="66" charset="0"/>
              </a:rPr>
              <a:t>населяющих полость рта. Язык чистим той же щеткой, делая движение от его задней части к кончику.</a:t>
            </a:r>
            <a:endParaRPr lang="uk-UA"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60648"/>
            <a:ext cx="324036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562" y="500042"/>
            <a:ext cx="4143404" cy="2880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>
            <a:spLocks noGrp="1"/>
          </p:cNvSpPr>
          <p:nvPr>
            <p:ph sz="half" idx="1"/>
          </p:nvPr>
        </p:nvSpPr>
        <p:spPr>
          <a:xfrm>
            <a:off x="1142976" y="285728"/>
            <a:ext cx="3252781" cy="2357454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l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dirty="0">
                <a:latin typeface="Monotype Corsiva" pitchFamily="66" charset="0"/>
              </a:rPr>
              <a:t>Тщательно прополосните ротовую полость.</a:t>
            </a:r>
            <a:endParaRPr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Arial Black"/>
              <a:cs typeface="Arial Black"/>
              <a:sym typeface="Arial Black"/>
            </a:endParaRPr>
          </a:p>
        </p:txBody>
      </p:sp>
      <p:sp>
        <p:nvSpPr>
          <p:cNvPr id="209" name="Shape 209"/>
          <p:cNvSpPr txBox="1">
            <a:spLocks noGrp="1"/>
          </p:cNvSpPr>
          <p:nvPr>
            <p:ph sz="half" idx="2"/>
          </p:nvPr>
        </p:nvSpPr>
        <p:spPr>
          <a:xfrm>
            <a:off x="4991100" y="1600201"/>
            <a:ext cx="3695700" cy="3484984"/>
          </a:xfrm>
          <a:prstGeom prst="rect">
            <a:avLst/>
          </a:prstGeom>
          <a:gradFill>
            <a:gsLst>
              <a:gs pos="0">
                <a:srgbClr val="E1F8F4"/>
              </a:gs>
              <a:gs pos="40000">
                <a:srgbClr val="B3EEE7"/>
              </a:gs>
              <a:gs pos="50000">
                <a:srgbClr val="ABECE4"/>
              </a:gs>
              <a:gs pos="65000">
                <a:srgbClr val="B3EEE7"/>
              </a:gs>
              <a:gs pos="100000">
                <a:srgbClr val="E8F9F7"/>
              </a:gs>
            </a:gsLst>
            <a:lin ang="5400000" scaled="0"/>
          </a:gra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ctr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dirty="0">
                <a:latin typeface="Monotype Corsiva" pitchFamily="66" charset="0"/>
              </a:rPr>
              <a:t>Полощите рот после каждого приема пищи водой или специальным раствором.</a:t>
            </a:r>
            <a:r>
              <a:rPr lang="uk-UA" sz="2800" b="0" i="0" u="none" strike="noStrike" cap="none" baseline="0" dirty="0" smtClean="0">
                <a:solidFill>
                  <a:schemeClr val="dk1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 </a:t>
            </a:r>
            <a:endParaRPr lang="uk-UA"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Arial Black"/>
              <a:cs typeface="Arial Black"/>
              <a:sym typeface="Arial Black"/>
            </a:endParaRPr>
          </a:p>
          <a:p>
            <a:pPr marL="411480" marR="0" lvl="0" indent="-179070" algn="ctr" rtl="0">
              <a:spcBef>
                <a:spcPts val="70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411480" marR="0" lvl="0" indent="-179070" algn="ctr" rtl="0">
              <a:spcBef>
                <a:spcPts val="70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210" name="Shape 210"/>
          <p:cNvPicPr preferRelativeResize="0"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/>
          <a:stretch/>
        </p:blipFill>
        <p:spPr>
          <a:xfrm>
            <a:off x="1403648" y="3212976"/>
            <a:ext cx="3176594" cy="327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>
            <a:picLocks noGrp="1"/>
          </p:cNvPicPr>
          <p:nvPr>
            <p:ph sz="half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071538" y="428604"/>
            <a:ext cx="4071966" cy="2542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6" name="Shape 216"/>
          <p:cNvSpPr txBox="1">
            <a:spLocks noGrp="1"/>
          </p:cNvSpPr>
          <p:nvPr>
            <p:ph sz="half" idx="2"/>
          </p:nvPr>
        </p:nvSpPr>
        <p:spPr>
          <a:xfrm>
            <a:off x="5214942" y="2428867"/>
            <a:ext cx="3550440" cy="4168772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54940" algn="ctr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3200" b="1" i="0" u="none" strike="noStrike" cap="none" baseline="0" dirty="0">
              <a:solidFill>
                <a:srgbClr val="FF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411480" marR="0" lvl="0" indent="-167005" algn="ctr" rtl="0">
              <a:spcBef>
                <a:spcPts val="700"/>
              </a:spcBef>
              <a:buClr>
                <a:schemeClr val="lt2"/>
              </a:buClr>
              <a:buFont typeface="Noto Symbol"/>
              <a:buNone/>
            </a:pPr>
            <a:endParaRPr sz="3000" b="1" i="0" u="none" strike="noStrike" cap="none" baseline="0" dirty="0">
              <a:solidFill>
                <a:srgbClr val="FF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Никогда не пользуйтесь чужой зубной щеткой.</a:t>
            </a:r>
            <a:endParaRPr sz="4000" b="1" i="0" u="none" strike="noStrike" cap="none" baseline="0" dirty="0">
              <a:solidFill>
                <a:srgbClr val="FF0000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3357562"/>
            <a:ext cx="2286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Shape 221"/>
          <p:cNvPicPr preferRelativeResize="0"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84079"/>
            <a:ext cx="2016224" cy="2308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2" name="Shape 222"/>
          <p:cNvSpPr txBox="1">
            <a:spLocks noGrp="1"/>
          </p:cNvSpPr>
          <p:nvPr>
            <p:ph sz="half" idx="2"/>
          </p:nvPr>
        </p:nvSpPr>
        <p:spPr>
          <a:xfrm>
            <a:off x="5072066" y="357167"/>
            <a:ext cx="3752847" cy="2286015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3200" b="1" dirty="0" smtClean="0">
                <a:latin typeface="Monotype Corsiva" pitchFamily="66" charset="0"/>
              </a:rPr>
              <a:t>Щетка </a:t>
            </a:r>
            <a:r>
              <a:rPr lang="ru-RU" sz="3200" b="1" dirty="0">
                <a:latin typeface="Monotype Corsiva" pitchFamily="66" charset="0"/>
              </a:rPr>
              <a:t>должна находиться в специальной подставке.</a:t>
            </a:r>
            <a:endParaRPr lang="uk-UA" sz="3200" b="1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Arial Black"/>
              <a:cs typeface="Arial Black"/>
              <a:sym typeface="Arial Black"/>
            </a:endParaRPr>
          </a:p>
        </p:txBody>
      </p:sp>
      <p:pic>
        <p:nvPicPr>
          <p:cNvPr id="5" name="Shape 221"/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5984" y="1214422"/>
            <a:ext cx="2448272" cy="2666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3" name="Shape 223"/>
          <p:cNvPicPr preferRelativeResize="0"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929066"/>
            <a:ext cx="272819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3214686"/>
            <a:ext cx="3209925" cy="3248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sz="half" idx="1"/>
          </p:nvPr>
        </p:nvSpPr>
        <p:spPr>
          <a:xfrm>
            <a:off x="4357686" y="285728"/>
            <a:ext cx="4429156" cy="3429024"/>
          </a:xfrm>
          <a:prstGeom prst="rect">
            <a:avLst/>
          </a:prstGeom>
          <a:gradFill>
            <a:gsLst>
              <a:gs pos="0">
                <a:srgbClr val="E1F8F4"/>
              </a:gs>
              <a:gs pos="40000">
                <a:srgbClr val="B3EEE7"/>
              </a:gs>
              <a:gs pos="50000">
                <a:srgbClr val="ABECE4"/>
              </a:gs>
              <a:gs pos="65000">
                <a:srgbClr val="B3EEE7"/>
              </a:gs>
              <a:gs pos="100000">
                <a:srgbClr val="E8F9F7"/>
              </a:gs>
            </a:gsLst>
            <a:lin ang="5400000" scaled="0"/>
          </a:gra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lvl="0" indent="-347980">
              <a:spcBef>
                <a:spcPts val="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ru-RU" sz="3200" dirty="0">
                <a:latin typeface="Monotype Corsiva" pitchFamily="66" charset="0"/>
              </a:rPr>
              <a:t>Даже при соблюдении всех правил обязательно посещайте стоматолога каждые полгода. Это поможет вам надолго сохранить белозубую улыбку.</a:t>
            </a:r>
            <a:endParaRPr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230" name="Shape 230"/>
          <p:cNvPicPr preferRelativeResize="0"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4" y="4071942"/>
            <a:ext cx="259228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9" name="Shape 229"/>
          <p:cNvPicPr preferRelativeResize="0"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785794"/>
            <a:ext cx="3357554" cy="2216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hape 229"/>
          <p:cNvPicPr preferRelativeResize="0"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3857628"/>
            <a:ext cx="2808312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641679" cy="43327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568853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357166"/>
            <a:ext cx="4367408" cy="6172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1928802"/>
            <a:ext cx="334322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2749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7290" y="1285860"/>
            <a:ext cx="7095959" cy="43827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6724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Shape 235"/>
          <p:cNvPicPr preferRelativeResize="0"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36912"/>
            <a:ext cx="3684368" cy="3279031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Shape 236"/>
          <p:cNvSpPr/>
          <p:nvPr/>
        </p:nvSpPr>
        <p:spPr>
          <a:xfrm>
            <a:off x="599597" y="785793"/>
            <a:ext cx="7944803" cy="92332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uk-UA" sz="5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Arial Black"/>
                <a:ea typeface="Arial Black"/>
                <a:cs typeface="Arial Black"/>
                <a:sym typeface="Arial Black"/>
              </a:rPr>
              <a:t>БЛАГОДАРЮ</a:t>
            </a:r>
            <a:r>
              <a:rPr lang="uk-UA" sz="5400" b="1" i="0" u="none" strike="noStrike" cap="none" baseline="0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Arial Black"/>
                <a:ea typeface="Arial Black"/>
                <a:cs typeface="Arial Black"/>
                <a:sym typeface="Arial Black"/>
              </a:rPr>
              <a:t> ЗА </a:t>
            </a:r>
            <a:r>
              <a:rPr lang="uk-UA" sz="5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Arial Black"/>
                <a:ea typeface="Arial Black"/>
                <a:cs typeface="Arial Black"/>
                <a:sym typeface="Arial Black"/>
              </a:rPr>
              <a:t>ВНИМАНИЕ </a:t>
            </a:r>
            <a:r>
              <a:rPr lang="uk-UA" sz="5400" b="1" i="0" u="none" strike="noStrike" cap="none" baseline="0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latin typeface="Arial Black"/>
                <a:ea typeface="Arial Black"/>
                <a:cs typeface="Arial Black"/>
                <a:sym typeface="Arial Black"/>
              </a:rPr>
              <a:t>!</a:t>
            </a:r>
            <a:endParaRPr lang="uk-UA" sz="5400" b="1" i="0" u="none" strike="noStrike" cap="none" baseline="0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237" name="Shape 237"/>
          <p:cNvPicPr preferRelativeResize="0"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05" y="2924944"/>
            <a:ext cx="2775555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1142976" y="285728"/>
            <a:ext cx="7543800" cy="778098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 cap="flat" cmpd="sng">
            <a:solidFill>
              <a:srgbClr val="257EA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00"/>
              </a:buClr>
              <a:buSzPct val="25000"/>
              <a:buFont typeface="Arial Black"/>
              <a:buNone/>
            </a:pPr>
            <a:r>
              <a:rPr lang="uk-UA" sz="4000" b="0" i="0" u="none" strike="noStrike" cap="none" baseline="0" dirty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А  </a:t>
            </a:r>
            <a:r>
              <a:rPr lang="uk-UA" sz="4000" b="0" i="0" u="none" strike="noStrike" cap="none" baseline="0" dirty="0" err="1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знаешь</a:t>
            </a:r>
            <a:r>
              <a:rPr lang="uk-UA" sz="4000" b="0" i="0" u="none" strike="noStrike" cap="none" baseline="0" dirty="0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 </a:t>
            </a:r>
            <a:r>
              <a:rPr lang="uk-UA" sz="4000" b="0" i="0" u="none" strike="noStrike" cap="none" baseline="0" dirty="0" err="1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ли</a:t>
            </a:r>
            <a:r>
              <a:rPr lang="uk-UA" sz="4000" b="0" i="0" u="none" strike="noStrike" cap="none" baseline="0" dirty="0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 т</a:t>
            </a:r>
            <a:r>
              <a:rPr lang="ru-RU" sz="4000" b="0" i="0" u="none" strike="noStrike" cap="none" baseline="0" dirty="0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ы</a:t>
            </a:r>
            <a:r>
              <a:rPr lang="uk-UA" sz="4000" b="0" i="0" u="none" strike="noStrike" cap="none" baseline="0" dirty="0" smtClean="0">
                <a:solidFill>
                  <a:srgbClr val="FFFF00"/>
                </a:solidFill>
                <a:latin typeface="Monotype Corsiva" pitchFamily="66" charset="0"/>
                <a:ea typeface="Arial Black"/>
                <a:cs typeface="Arial Black"/>
                <a:sym typeface="Arial Black"/>
              </a:rPr>
              <a:t>?</a:t>
            </a:r>
            <a:endParaRPr lang="uk-UA" sz="4000" b="0" i="0" u="none" strike="noStrike" cap="none" baseline="0" dirty="0">
              <a:solidFill>
                <a:srgbClr val="FFFF00"/>
              </a:solidFill>
              <a:latin typeface="Monotype Corsiva" pitchFamily="66" charset="0"/>
              <a:ea typeface="Arial Black"/>
              <a:cs typeface="Arial Black"/>
              <a:sym typeface="Arial Black"/>
            </a:endParaRPr>
          </a:p>
        </p:txBody>
      </p:sp>
      <p:pic>
        <p:nvPicPr>
          <p:cNvPr id="150" name="Shape 150"/>
          <p:cNvPicPr preferRelativeResize="0">
            <a:picLocks noGrp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57290" y="1785926"/>
            <a:ext cx="3631847" cy="3740648"/>
          </a:xfrm>
          <a:prstGeom prst="roundRect">
            <a:avLst>
              <a:gd name="adj" fmla="val 8594"/>
            </a:avLst>
          </a:prstGeom>
          <a:solidFill>
            <a:srgbClr val="EEEEEE"/>
          </a:solidFill>
          <a:ln>
            <a:noFill/>
          </a:ln>
        </p:spPr>
      </p:pic>
      <p:sp>
        <p:nvSpPr>
          <p:cNvPr id="151" name="Shape 151"/>
          <p:cNvSpPr txBox="1">
            <a:spLocks noGrp="1"/>
          </p:cNvSpPr>
          <p:nvPr>
            <p:ph sz="half" idx="2"/>
          </p:nvPr>
        </p:nvSpPr>
        <p:spPr>
          <a:xfrm>
            <a:off x="5500694" y="1357298"/>
            <a:ext cx="2857520" cy="5143536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lvl="0" indent="-347980">
              <a:spcBef>
                <a:spcPts val="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uk-UA" sz="2000" b="0" i="0" u="none" strike="noStrike" cap="none" baseline="0" dirty="0">
                <a:solidFill>
                  <a:schemeClr val="dk1"/>
                </a:solidFill>
                <a:latin typeface="Monotype Corsiva" pitchFamily="66" charset="0"/>
                <a:ea typeface="Arial"/>
                <a:cs typeface="Arial"/>
                <a:sym typeface="Arial"/>
              </a:rPr>
              <a:t> </a:t>
            </a:r>
            <a:r>
              <a:rPr lang="ru-RU" sz="2400" dirty="0">
                <a:latin typeface="Monotype Corsiva" pitchFamily="66" charset="0"/>
              </a:rPr>
              <a:t>С детства всем известно:</a:t>
            </a:r>
            <a:br>
              <a:rPr lang="ru-RU" sz="2400" dirty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чтобы уберечь себя от болезней полости рта, надо чистить зубы. Вот только правильно ли вы это делаете? Врачи-гигиенисты дают несложные рекомендации по технике чистки зубов.</a:t>
            </a:r>
            <a:endParaRPr lang="uk-UA" sz="24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4357685" y="512064"/>
            <a:ext cx="4357719" cy="5917332"/>
          </a:xfrm>
          <a:prstGeom prst="rect">
            <a:avLst/>
          </a:prstGeom>
          <a:gradFill>
            <a:gsLst>
              <a:gs pos="0">
                <a:srgbClr val="E1F8F4"/>
              </a:gs>
              <a:gs pos="40000">
                <a:srgbClr val="B3EEE7"/>
              </a:gs>
              <a:gs pos="50000">
                <a:srgbClr val="ABECE4"/>
              </a:gs>
              <a:gs pos="65000">
                <a:srgbClr val="B3EEE7"/>
              </a:gs>
              <a:gs pos="100000">
                <a:srgbClr val="E8F9F7"/>
              </a:gs>
            </a:gsLst>
            <a:lin ang="5400000" scaled="0"/>
          </a:gra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lvl="0" algn="l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ru-RU" sz="2800" dirty="0">
                <a:latin typeface="Monotype Corsiva" pitchFamily="66" charset="0"/>
              </a:rPr>
              <a:t>Правильно выбирайте зубную щетку. Помните, что щетки с мягким ворсом предназначены только для детей, жесткими щетками очищают зубные </a:t>
            </a:r>
            <a:r>
              <a:rPr lang="ru-RU" sz="2800" dirty="0" smtClean="0">
                <a:latin typeface="Monotype Corsiva" pitchFamily="66" charset="0"/>
              </a:rPr>
              <a:t>протезы</a:t>
            </a:r>
            <a:r>
              <a:rPr lang="ru-RU" sz="2800" dirty="0">
                <a:latin typeface="Monotype Corsiva" pitchFamily="66" charset="0"/>
              </a:rPr>
              <a:t>. А вот щетки средней жесткости подходят практически для всех взрослых людей. Чтобы щетка не стала рассадником инфекции, не забывайте тщательно мыть ее после использования и менять раз в три месяца</a:t>
            </a:r>
            <a:r>
              <a:rPr lang="ru-RU" sz="2400" dirty="0">
                <a:latin typeface="Georgia" pitchFamily="18" charset="0"/>
              </a:rPr>
              <a:t>.</a:t>
            </a:r>
            <a:r>
              <a:rPr lang="uk-UA" sz="2400" b="0" i="0" u="none" strike="noStrike" cap="none" baseline="0" dirty="0">
                <a:solidFill>
                  <a:schemeClr val="dk1"/>
                </a:solidFill>
                <a:latin typeface="Georgia" pitchFamily="18" charset="0"/>
                <a:ea typeface="Arial"/>
                <a:cs typeface="Arial"/>
                <a:sym typeface="Arial"/>
              </a:rPr>
              <a:t> </a:t>
            </a:r>
            <a:br>
              <a:rPr lang="uk-UA" sz="2400" b="0" i="0" u="none" strike="noStrike" cap="none" baseline="0" dirty="0">
                <a:solidFill>
                  <a:schemeClr val="dk1"/>
                </a:solidFill>
                <a:latin typeface="Georgia" pitchFamily="18" charset="0"/>
                <a:ea typeface="Arial"/>
                <a:cs typeface="Arial"/>
                <a:sym typeface="Arial"/>
              </a:rPr>
            </a:br>
            <a:endParaRPr lang="uk-UA" sz="2400" b="0" i="0" u="none" strike="noStrike" cap="none" baseline="0" dirty="0">
              <a:solidFill>
                <a:schemeClr val="dk1"/>
              </a:solidFill>
              <a:latin typeface="Georgia" pitchFamily="18" charset="0"/>
              <a:ea typeface="Arial"/>
              <a:cs typeface="Arial"/>
              <a:sym typeface="Arial"/>
            </a:endParaRPr>
          </a:p>
        </p:txBody>
      </p:sp>
      <p:pic>
        <p:nvPicPr>
          <p:cNvPr id="157" name="Shape 157"/>
          <p:cNvPicPr preferRelativeResize="0">
            <a:picLocks noGrp="1"/>
          </p:cNvPicPr>
          <p:nvPr>
            <p:ph sz="half" idx="1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046140"/>
            <a:ext cx="3573577" cy="3668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>
            <a:picLocks noGrp="1"/>
          </p:cNvPicPr>
          <p:nvPr>
            <p:ph sz="half" idx="2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6632"/>
            <a:ext cx="237683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785492" cy="27854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0698" y="-99392"/>
            <a:ext cx="4005064" cy="40050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>
            <a:picLocks noGrp="1"/>
          </p:cNvPicPr>
          <p:nvPr>
            <p:ph sz="half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142976" y="571480"/>
            <a:ext cx="4147964" cy="2667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4" name="Shape 164"/>
          <p:cNvSpPr txBox="1">
            <a:spLocks noGrp="1"/>
          </p:cNvSpPr>
          <p:nvPr>
            <p:ph sz="half" idx="2"/>
          </p:nvPr>
        </p:nvSpPr>
        <p:spPr>
          <a:xfrm>
            <a:off x="5940152" y="1052736"/>
            <a:ext cx="2988489" cy="45259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l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accent5">
                  <a:lumMod val="25000"/>
                </a:schemeClr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411480" marR="0" lvl="0" indent="-347980" algn="l" rtl="0">
              <a:spcBef>
                <a:spcPts val="70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uk-UA" sz="3200" b="0" i="0" u="none" strike="noStrike" cap="none" baseline="0" dirty="0" smtClean="0">
                <a:latin typeface="Monotype Corsiva" pitchFamily="66" charset="0"/>
                <a:ea typeface="Cantarell"/>
                <a:cs typeface="Cantarell"/>
                <a:sym typeface="Cantarell"/>
              </a:rPr>
              <a:t>Чистить </a:t>
            </a:r>
            <a:r>
              <a:rPr lang="uk-UA" sz="3200" b="0" i="0" u="none" strike="noStrike" cap="none" baseline="0" dirty="0" err="1" smtClean="0">
                <a:latin typeface="Monotype Corsiva" pitchFamily="66" charset="0"/>
                <a:ea typeface="Cantarell"/>
                <a:cs typeface="Cantarell"/>
                <a:sym typeface="Cantarell"/>
              </a:rPr>
              <a:t>зубы</a:t>
            </a:r>
            <a:r>
              <a:rPr lang="uk-UA" sz="3200" b="0" i="0" u="none" strike="noStrike" cap="none" baseline="0" dirty="0" smtClean="0">
                <a:latin typeface="Monotype Corsiva" pitchFamily="66" charset="0"/>
                <a:ea typeface="Cantarell"/>
                <a:cs typeface="Cantarell"/>
                <a:sym typeface="Cantarell"/>
              </a:rPr>
              <a:t> </a:t>
            </a:r>
            <a:r>
              <a:rPr lang="uk-UA" sz="3200" b="0" i="0" u="none" strike="noStrike" cap="none" baseline="0" dirty="0" err="1" smtClean="0">
                <a:latin typeface="Monotype Corsiva" pitchFamily="66" charset="0"/>
                <a:ea typeface="Cantarell"/>
                <a:cs typeface="Cantarell"/>
                <a:sym typeface="Cantarell"/>
              </a:rPr>
              <a:t>нужно</a:t>
            </a:r>
            <a:r>
              <a:rPr lang="uk-UA" sz="3200" b="0" i="0" u="none" strike="noStrike" cap="none" baseline="0" dirty="0" smtClean="0">
                <a:latin typeface="Monotype Corsiva" pitchFamily="66" charset="0"/>
                <a:ea typeface="Cantarell"/>
                <a:cs typeface="Cantarell"/>
                <a:sym typeface="Cantarell"/>
              </a:rPr>
              <a:t> </a:t>
            </a:r>
            <a:r>
              <a:rPr lang="uk-UA" sz="3200" b="0" i="0" u="none" strike="noStrike" cap="none" baseline="0" dirty="0" err="1" smtClean="0">
                <a:latin typeface="Monotype Corsiva" pitchFamily="66" charset="0"/>
                <a:ea typeface="Cantarell"/>
                <a:cs typeface="Cantarell"/>
                <a:sym typeface="Cantarell"/>
              </a:rPr>
              <a:t>утром</a:t>
            </a:r>
            <a:r>
              <a:rPr lang="uk-UA" sz="3200" b="0" i="0" u="none" strike="noStrike" cap="none" baseline="0" dirty="0" smtClean="0">
                <a:latin typeface="Monotype Corsiva" pitchFamily="66" charset="0"/>
                <a:ea typeface="Cantarell"/>
                <a:cs typeface="Cantarell"/>
                <a:sym typeface="Cantarell"/>
              </a:rPr>
              <a:t> и </a:t>
            </a:r>
            <a:r>
              <a:rPr lang="uk-UA" sz="3200" b="0" i="0" u="none" strike="noStrike" cap="none" baseline="0" dirty="0" err="1" smtClean="0">
                <a:latin typeface="Monotype Corsiva" pitchFamily="66" charset="0"/>
                <a:ea typeface="Cantarell"/>
                <a:cs typeface="Cantarell"/>
                <a:sym typeface="Cantarell"/>
              </a:rPr>
              <a:t>вечером</a:t>
            </a:r>
            <a:endParaRPr lang="uk-UA" sz="3200" b="0" i="0" u="none" strike="noStrike" cap="none" baseline="0" dirty="0">
              <a:latin typeface="Monotype Corsiva" pitchFamily="66" charset="0"/>
              <a:ea typeface="Cantarell"/>
              <a:cs typeface="Cantarell"/>
              <a:sym typeface="Cantarell"/>
            </a:endParaRPr>
          </a:p>
          <a:p>
            <a:pPr marL="411480" marR="0" lvl="0" indent="-347980" algn="l" rtl="0">
              <a:spcBef>
                <a:spcPts val="700"/>
              </a:spcBef>
              <a:buClr>
                <a:schemeClr val="lt2"/>
              </a:buClr>
              <a:buSzPct val="25000"/>
              <a:buFont typeface="Noto Symbol"/>
              <a:buNone/>
            </a:pPr>
            <a:r>
              <a:rPr lang="uk-UA" sz="2800" b="0" i="0" u="none" strike="noStrike" cap="none" baseline="0" dirty="0">
                <a:latin typeface="Monotype Corsiva" pitchFamily="66" charset="0"/>
                <a:ea typeface="Arial Black"/>
                <a:cs typeface="Arial Black"/>
                <a:sym typeface="Arial Black"/>
              </a:rPr>
              <a:t>   не </a:t>
            </a:r>
            <a:r>
              <a:rPr lang="uk-UA" sz="2800" b="0" i="0" u="none" strike="noStrike" cap="none" baseline="0" dirty="0" err="1" smtClean="0">
                <a:latin typeface="Monotype Corsiva" pitchFamily="66" charset="0"/>
                <a:ea typeface="Arial Black"/>
                <a:cs typeface="Arial Black"/>
                <a:sym typeface="Arial Black"/>
              </a:rPr>
              <a:t>менее</a:t>
            </a:r>
            <a:endParaRPr lang="uk-UA" sz="2800" b="0" i="0" u="none" strike="noStrike" cap="none" baseline="0" dirty="0">
              <a:latin typeface="Monotype Corsiva" pitchFamily="66" charset="0"/>
              <a:ea typeface="Arial Black"/>
              <a:cs typeface="Arial Black"/>
              <a:sym typeface="Arial Black"/>
            </a:endParaRPr>
          </a:p>
          <a:p>
            <a:pPr marL="411480" marR="0" lvl="0" indent="-347980" algn="l" rtl="0">
              <a:spcBef>
                <a:spcPts val="700"/>
              </a:spcBef>
              <a:buClr>
                <a:schemeClr val="lt2"/>
              </a:buClr>
              <a:buSzPct val="25000"/>
              <a:buFont typeface="Noto Symbol"/>
              <a:buNone/>
            </a:pPr>
            <a:r>
              <a:rPr lang="uk-UA" sz="2800" b="0" i="0" u="none" strike="noStrike" cap="none" baseline="0" dirty="0">
                <a:latin typeface="Monotype Corsiva" pitchFamily="66" charset="0"/>
                <a:ea typeface="Arial Black"/>
                <a:cs typeface="Arial Black"/>
                <a:sym typeface="Arial Black"/>
              </a:rPr>
              <a:t>   3 </a:t>
            </a:r>
            <a:r>
              <a:rPr lang="uk-UA" sz="2800" b="0" i="0" u="none" strike="noStrike" cap="none" baseline="0" dirty="0" err="1" smtClean="0">
                <a:latin typeface="Monotype Corsiva" pitchFamily="66" charset="0"/>
                <a:ea typeface="Arial Black"/>
                <a:cs typeface="Arial Black"/>
                <a:sym typeface="Arial Black"/>
              </a:rPr>
              <a:t>минут</a:t>
            </a:r>
            <a:r>
              <a:rPr lang="uk-UA" sz="2800" b="0" i="0" u="none" strike="noStrike" cap="none" baseline="0" dirty="0" smtClean="0">
                <a:latin typeface="Monotype Corsiva" pitchFamily="66" charset="0"/>
                <a:ea typeface="Arial Black"/>
                <a:cs typeface="Arial Black"/>
                <a:sym typeface="Arial Black"/>
              </a:rPr>
              <a:t>. </a:t>
            </a:r>
            <a:endParaRPr lang="uk-UA" sz="2800" b="0" i="0" u="none" strike="noStrike" cap="none" baseline="0" dirty="0">
              <a:latin typeface="Monotype Corsiva" pitchFamily="66" charset="0"/>
              <a:ea typeface="Arial Black"/>
              <a:cs typeface="Arial Black"/>
              <a:sym typeface="Arial Black"/>
            </a:endParaRPr>
          </a:p>
          <a:p>
            <a:pPr marL="411480" marR="0" lvl="0" indent="-179070" algn="l" rtl="0">
              <a:spcBef>
                <a:spcPts val="70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accent5">
                  <a:lumMod val="25000"/>
                </a:schemeClr>
              </a:solidFill>
              <a:latin typeface="Cantarell"/>
              <a:ea typeface="Cantarell"/>
              <a:cs typeface="Cantarell"/>
              <a:sym typeface="Cantarel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3714752"/>
            <a:ext cx="3830636" cy="2800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sz="half" idx="1"/>
          </p:nvPr>
        </p:nvSpPr>
        <p:spPr>
          <a:xfrm>
            <a:off x="5286380" y="571479"/>
            <a:ext cx="3407564" cy="57249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lvl="0" indent="-179070">
              <a:lnSpc>
                <a:spcPct val="90000"/>
              </a:lnSpc>
              <a:spcBef>
                <a:spcPts val="700"/>
              </a:spcBef>
              <a:buClr>
                <a:schemeClr val="lt2"/>
              </a:buClr>
              <a:buNone/>
            </a:pPr>
            <a:r>
              <a:rPr lang="ru-RU" dirty="0" smtClean="0">
                <a:latin typeface="Monotype Corsiva" pitchFamily="66" charset="0"/>
              </a:rPr>
              <a:t>Выдавите </a:t>
            </a:r>
            <a:r>
              <a:rPr lang="ru-RU" dirty="0">
                <a:latin typeface="Monotype Corsiva" pitchFamily="66" charset="0"/>
              </a:rPr>
              <a:t>примерно</a:t>
            </a:r>
            <a:br>
              <a:rPr lang="ru-RU" dirty="0"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>1 см зубной пасты на щетку. Поместив щетку в рот, помните, что половина щетинок должна заходить на зубы, а половина - на десны, ведь щетка делает на них массажное воздействие</a:t>
            </a:r>
            <a:endParaRPr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170" name="Shape 170"/>
          <p:cNvPicPr preferRelativeResize="0"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166" y="4143380"/>
            <a:ext cx="3019917" cy="2451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1" name="Shape 171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1357290" y="285728"/>
            <a:ext cx="3172912" cy="36964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sz="half" idx="1"/>
          </p:nvPr>
        </p:nvSpPr>
        <p:spPr>
          <a:xfrm>
            <a:off x="5220072" y="764704"/>
            <a:ext cx="3693315" cy="5715038"/>
          </a:xfrm>
          <a:prstGeom prst="rect">
            <a:avLst/>
          </a:prstGeom>
          <a:gradFill>
            <a:gsLst>
              <a:gs pos="0">
                <a:srgbClr val="E1F8F4"/>
              </a:gs>
              <a:gs pos="40000">
                <a:srgbClr val="B3EEE7"/>
              </a:gs>
              <a:gs pos="50000">
                <a:srgbClr val="ABECE4"/>
              </a:gs>
              <a:gs pos="65000">
                <a:srgbClr val="B3EEE7"/>
              </a:gs>
              <a:gs pos="100000">
                <a:srgbClr val="E8F9F7"/>
              </a:gs>
            </a:gsLst>
            <a:lin ang="5400000" scaled="0"/>
          </a:gra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l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411480" lvl="0" indent="-347980">
              <a:spcBef>
                <a:spcPts val="700"/>
              </a:spcBef>
              <a:buClr>
                <a:schemeClr val="lt2"/>
              </a:buClr>
              <a:buSzPct val="95000"/>
              <a:buFont typeface="Noto Symbol"/>
              <a:buChar char="▪"/>
            </a:pPr>
            <a:r>
              <a:rPr lang="ru-RU" sz="3200" dirty="0">
                <a:latin typeface="Monotype Corsiva" pitchFamily="66" charset="0"/>
              </a:rPr>
              <a:t>Сначала движениями сверху вниз очищаем каждый зуб с внешней стороны, делая по 5-6 движений на каждый зуб.</a:t>
            </a:r>
            <a:endParaRPr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177" name="Shape 177"/>
          <p:cNvPicPr preferRelativeResize="0"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428604"/>
            <a:ext cx="314327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hape 177"/>
          <p:cNvPicPr preferRelativeResize="0"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1538" y="3929066"/>
            <a:ext cx="3455244" cy="2499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sz="half" idx="2"/>
          </p:nvPr>
        </p:nvSpPr>
        <p:spPr>
          <a:xfrm>
            <a:off x="5500694" y="1071545"/>
            <a:ext cx="2978936" cy="4525963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ctr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411480" marR="0" lvl="0" indent="-179070" algn="ctr" rtl="0">
              <a:spcBef>
                <a:spcPts val="700"/>
              </a:spcBef>
              <a:buClr>
                <a:schemeClr val="lt2"/>
              </a:buClr>
              <a:buFont typeface="Noto Symbol"/>
              <a:buNone/>
            </a:pPr>
            <a:endParaRPr sz="28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3600" dirty="0">
                <a:latin typeface="Monotype Corsiva" pitchFamily="66" charset="0"/>
              </a:rPr>
              <a:t>Потом чистим </a:t>
            </a:r>
            <a:endParaRPr lang="ru-RU" sz="3600" dirty="0" smtClean="0">
              <a:latin typeface="Monotype Corsiva" pitchFamily="66" charset="0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3600" dirty="0" smtClean="0">
                <a:latin typeface="Monotype Corsiva" pitchFamily="66" charset="0"/>
              </a:rPr>
              <a:t>зубы  с </a:t>
            </a:r>
            <a:r>
              <a:rPr lang="ru-RU" sz="3600" dirty="0">
                <a:latin typeface="Monotype Corsiva" pitchFamily="66" charset="0"/>
              </a:rPr>
              <a:t>внутренней стороны.</a:t>
            </a:r>
            <a:endParaRPr lang="uk-UA" sz="36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185" name="Shape 185"/>
          <p:cNvPicPr preferRelativeResize="0"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115616" y="260648"/>
            <a:ext cx="309634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Shape 185"/>
          <p:cNvPicPr preferRelativeResize="0">
            <a:picLocks noGrp="1"/>
          </p:cNvPicPr>
          <p:nvPr>
            <p:ph sz="half" idx="1"/>
          </p:nvPr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57290" y="3214686"/>
            <a:ext cx="3326382" cy="3407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>
            <a:picLocks noGrp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-342"/>
          <a:stretch/>
        </p:blipFill>
        <p:spPr>
          <a:xfrm>
            <a:off x="1184216" y="285728"/>
            <a:ext cx="3171759" cy="5951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1" name="Shape 191"/>
          <p:cNvSpPr txBox="1">
            <a:spLocks noGrp="1"/>
          </p:cNvSpPr>
          <p:nvPr>
            <p:ph sz="half" idx="2"/>
          </p:nvPr>
        </p:nvSpPr>
        <p:spPr>
          <a:xfrm>
            <a:off x="5286380" y="1357298"/>
            <a:ext cx="3407564" cy="4525963"/>
          </a:xfrm>
          <a:prstGeom prst="rect">
            <a:avLst/>
          </a:prstGeom>
          <a:gradFill>
            <a:gsLst>
              <a:gs pos="0">
                <a:srgbClr val="DDF6FD"/>
              </a:gs>
              <a:gs pos="40000">
                <a:srgbClr val="A8EBFD"/>
              </a:gs>
              <a:gs pos="50000">
                <a:srgbClr val="9FE9FD"/>
              </a:gs>
              <a:gs pos="65000">
                <a:srgbClr val="A8EBFD"/>
              </a:gs>
              <a:gs pos="100000">
                <a:srgbClr val="E4F8FD"/>
              </a:gs>
            </a:gsLst>
            <a:lin ang="5400000" scaled="0"/>
          </a:gradFill>
          <a:ln w="120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54940" algn="ctr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3200" dirty="0">
                <a:latin typeface="Monotype Corsiva" pitchFamily="66" charset="0"/>
              </a:rPr>
              <a:t>Продольными движениями чистим жевательную поверхность зубов.</a:t>
            </a:r>
            <a:endParaRPr sz="28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sz="half" idx="1"/>
          </p:nvPr>
        </p:nvSpPr>
        <p:spPr>
          <a:xfrm>
            <a:off x="5214942" y="785795"/>
            <a:ext cx="3479002" cy="55106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0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411480" marR="0" lvl="0" indent="-179070" algn="ctr" rtl="0">
              <a:spcBef>
                <a:spcPts val="0"/>
              </a:spcBef>
              <a:buClr>
                <a:schemeClr val="lt2"/>
              </a:buClr>
              <a:buFont typeface="Noto Symbol"/>
              <a:buNone/>
            </a:pPr>
            <a:endParaRPr sz="3200" b="0" i="0" u="none" strike="noStrike" cap="none" baseline="0" dirty="0">
              <a:solidFill>
                <a:schemeClr val="dk1"/>
              </a:solidFill>
              <a:latin typeface="Cantarell"/>
              <a:ea typeface="Cantarell"/>
              <a:cs typeface="Cantarell"/>
              <a:sym typeface="Cantarell"/>
            </a:endParaRPr>
          </a:p>
          <a:p>
            <a:pPr marL="63500" lvl="0" indent="0" algn="ctr">
              <a:spcBef>
                <a:spcPts val="700"/>
              </a:spcBef>
              <a:buClr>
                <a:schemeClr val="lt2"/>
              </a:buClr>
              <a:buSzPct val="95000"/>
              <a:buNone/>
            </a:pPr>
            <a:r>
              <a:rPr lang="ru-RU" sz="3600" dirty="0">
                <a:latin typeface="Monotype Corsiva" pitchFamily="66" charset="0"/>
              </a:rPr>
              <a:t>Смыкаем зубы и делаем щеткой круговые движения, захватывая десны.</a:t>
            </a:r>
            <a:endParaRPr lang="uk-UA" sz="3600" b="0" i="0" u="none" strike="noStrike" cap="none" baseline="0" dirty="0">
              <a:solidFill>
                <a:schemeClr val="dk1"/>
              </a:solidFill>
              <a:latin typeface="Monotype Corsiva" pitchFamily="66" charset="0"/>
              <a:ea typeface="Cantarell"/>
              <a:cs typeface="Cantarell"/>
              <a:sym typeface="Cantarell"/>
            </a:endParaRPr>
          </a:p>
        </p:txBody>
      </p:sp>
      <p:pic>
        <p:nvPicPr>
          <p:cNvPr id="198" name="Shape 198"/>
          <p:cNvPicPr preferRelativeResize="0">
            <a:picLocks noGrp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071538" y="285728"/>
            <a:ext cx="259228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Shape 198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28" y="3143248"/>
            <a:ext cx="2453833" cy="1374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Shape 198"/>
          <p:cNvPicPr preferRelativeResize="0">
            <a:picLocks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00364" y="4214818"/>
            <a:ext cx="2066970" cy="2384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E1F3BC"/>
      </a:lt1>
      <a:dk2>
        <a:srgbClr val="078F48"/>
      </a:dk2>
      <a:lt2>
        <a:srgbClr val="969696"/>
      </a:lt2>
      <a:accent1>
        <a:srgbClr val="7BD163"/>
      </a:accent1>
      <a:accent2>
        <a:srgbClr val="8EC4F9"/>
      </a:accent2>
      <a:accent3>
        <a:srgbClr val="EEF8DA"/>
      </a:accent3>
      <a:accent4>
        <a:srgbClr val="000000"/>
      </a:accent4>
      <a:accent5>
        <a:srgbClr val="BFE5B7"/>
      </a:accent5>
      <a:accent6>
        <a:srgbClr val="80B1E2"/>
      </a:accent6>
      <a:hlink>
        <a:srgbClr val="779AB6"/>
      </a:hlink>
      <a:folHlink>
        <a:srgbClr val="107D4B"/>
      </a:folHlink>
    </a:clrScheme>
    <a:fontScheme name="Default Design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E1F3BC"/>
        </a:lt1>
        <a:dk2>
          <a:srgbClr val="078F48"/>
        </a:dk2>
        <a:lt2>
          <a:srgbClr val="969696"/>
        </a:lt2>
        <a:accent1>
          <a:srgbClr val="7BD163"/>
        </a:accent1>
        <a:accent2>
          <a:srgbClr val="8EC4F9"/>
        </a:accent2>
        <a:accent3>
          <a:srgbClr val="EEF8DA"/>
        </a:accent3>
        <a:accent4>
          <a:srgbClr val="000000"/>
        </a:accent4>
        <a:accent5>
          <a:srgbClr val="BFE5B7"/>
        </a:accent5>
        <a:accent6>
          <a:srgbClr val="80B1E2"/>
        </a:accent6>
        <a:hlink>
          <a:srgbClr val="779AB6"/>
        </a:hlink>
        <a:folHlink>
          <a:srgbClr val="107D4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анимированные (1)</Template>
  <TotalTime>130</TotalTime>
  <Words>226</Words>
  <Application>Microsoft Office PowerPoint</Application>
  <PresentationFormat>Экран (4:3)</PresentationFormat>
  <Paragraphs>34</Paragraphs>
  <Slides>18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Default Design</vt:lpstr>
      <vt:lpstr>Слайд 1</vt:lpstr>
      <vt:lpstr>А  знаешь ли ты?</vt:lpstr>
      <vt:lpstr>Правильно выбирайте зубную щетку. Помните, что щетки с мягким ворсом предназначены только для детей, жесткими щетками очищают зубные протезы. А вот щетки средней жесткости подходят практически для всех взрослых людей. Чтобы щетка не стала рассадником инфекции, не забывайте тщательно мыть ее после использования и менять раз в три месяца. 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Владелец</cp:lastModifiedBy>
  <cp:revision>14</cp:revision>
  <dcterms:modified xsi:type="dcterms:W3CDTF">2021-04-10T18:24:01Z</dcterms:modified>
</cp:coreProperties>
</file>