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2" r:id="rId1"/>
  </p:sldMasterIdLst>
  <p:notesMasterIdLst>
    <p:notesMasterId r:id="rId22"/>
  </p:notesMasterIdLst>
  <p:handoutMasterIdLst>
    <p:handoutMasterId r:id="rId23"/>
  </p:handoutMasterIdLst>
  <p:sldIdLst>
    <p:sldId id="273" r:id="rId2"/>
    <p:sldId id="266" r:id="rId3"/>
    <p:sldId id="270" r:id="rId4"/>
    <p:sldId id="272" r:id="rId5"/>
    <p:sldId id="274" r:id="rId6"/>
    <p:sldId id="283" r:id="rId7"/>
    <p:sldId id="286" r:id="rId8"/>
    <p:sldId id="276" r:id="rId9"/>
    <p:sldId id="277" r:id="rId10"/>
    <p:sldId id="260" r:id="rId11"/>
    <p:sldId id="278" r:id="rId12"/>
    <p:sldId id="269" r:id="rId13"/>
    <p:sldId id="271" r:id="rId14"/>
    <p:sldId id="262" r:id="rId15"/>
    <p:sldId id="285" r:id="rId16"/>
    <p:sldId id="279" r:id="rId17"/>
    <p:sldId id="280" r:id="rId18"/>
    <p:sldId id="281" r:id="rId19"/>
    <p:sldId id="282" r:id="rId20"/>
    <p:sldId id="267" r:id="rId21"/>
  </p:sldIdLst>
  <p:sldSz cx="9144000" cy="6858000" type="screen4x3"/>
  <p:notesSz cx="6759575" cy="98679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37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72C470E-9753-41E1-AA93-CFF52E140D1C}" type="datetime1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185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5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DAAA51-A80E-42CC-ACC9-C1458FC4A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018C041-0C1E-4065-8CCB-300E971391F1}" type="datetime1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7888"/>
            <a:ext cx="540702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26E7D6B-5EF3-4240-80B7-0A58D869D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/>
          </a:p>
        </p:txBody>
      </p:sp>
      <p:sp>
        <p:nvSpPr>
          <p:cNvPr id="23556" name="Верхний колонтитул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23557" name="Номер слайда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5E6A1C-6DA2-4D78-8C6E-3B24429541F9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23558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41627B7-9D35-4601-A717-BAB0D1285896}" type="datetime1">
              <a:rPr lang="ru-RU" smtClean="0"/>
              <a:pPr/>
              <a:t>10.04.2021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1314E-61B9-4FC5-8823-B9F1022B27E2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24582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3D4BB9A-0CD1-48D9-A0FD-8FBCABF08C3F}" type="datetime1">
              <a:rPr lang="ru-RU" smtClean="0"/>
              <a:pPr/>
              <a:t>10.04.2021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/>
          </a:p>
        </p:txBody>
      </p:sp>
      <p:sp>
        <p:nvSpPr>
          <p:cNvPr id="25604" name="Верхний колонтитул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25605" name="Номер слайда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65FE3-B528-478E-B092-3DBF49527F82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5606" name="Дата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C7E238F4-E4A6-4DDD-BAC1-1A44FDF113D8}" type="datetime1">
              <a:rPr lang="ru-RU" smtClean="0"/>
              <a:pPr/>
              <a:t>10.04.2021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178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Открытый урок по литературному чтению. 2 класс.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018C041-0C1E-4065-8CCB-300E971391F1}" type="datetime1">
              <a:rPr lang="ru-RU" smtClean="0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E7D6B-5EF3-4240-80B7-0A58D869D94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63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4112AD5-AF1E-4EE1-8213-46F56F7819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0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AC6E6F-ADE4-49CB-98F7-CC9081E96E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0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4B2FB-7A27-41F3-B3DD-12CAD73B06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06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55EBE-1801-4B39-842E-8F79E7B976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6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63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BE67C0A-5700-474E-BFCD-82B4BC9091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00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88C9DE-DFBB-4FAD-BD6E-19FA00308E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3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4D821C-A7D8-4B54-AD5E-9C58CDE484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69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20F103-1F15-435A-8CB4-3E4E6C99AD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43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0103C-06E9-4C3F-8658-CCB36C82AA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67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07336" y="292608"/>
            <a:ext cx="6163056" cy="6272784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2B659C0-4276-4D3F-9DB4-B4A3132CF3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7435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1">
              <a:lumMod val="50000"/>
              <a:lumOff val="5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E838D3-5A44-4C08-8D55-152FF7B4B9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01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9" name="Rectangle 8"/>
          <p:cNvSpPr/>
          <p:nvPr/>
        </p:nvSpPr>
        <p:spPr>
          <a:xfrm>
            <a:off x="292608" y="292608"/>
            <a:ext cx="8558784" cy="6272784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93325D4-ADF6-4580-83C2-BDCE01FB68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16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9;&#1056;&#1054;&#1050;\&#1041;&#1086;&#1075;&#1072;&#1090;&#1099;&#1088;&#1089;&#1082;&#1072;&#1103;%20&#1089;&#1080;&#1083;&#1072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9;&#1056;&#1054;&#1050;\&#1057;&#1080;&#1084;&#1092;&#1086;&#1085;&#1080;&#1103;%20&#8470;2%20&#1089;&#1080;%20&#1084;&#1080;&#1085;&#1086;&#1088;%20&#1041;&#1054;&#1043;&#1040;&#1058;&#1067;&#1056;&#1057;&#1050;&#1040;&#1071;%20I%20Allegro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" y="228581"/>
            <a:ext cx="9143999" cy="608132"/>
          </a:xfrm>
          <a:prstGeom prst="rect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40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Уроки литературного чтения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77634" y="2495328"/>
            <a:ext cx="6588732" cy="2120900"/>
          </a:xfrm>
        </p:spPr>
        <p:txBody>
          <a:bodyPr/>
          <a:lstStyle/>
          <a:p>
            <a:pPr>
              <a:defRPr/>
            </a:pPr>
            <a:r>
              <a:rPr lang="ru-RU" sz="4800" b="1" i="1" dirty="0" err="1"/>
              <a:t>Дыйканбай</a:t>
            </a:r>
            <a:r>
              <a:rPr lang="ru-RU" sz="4800" b="1" i="1" dirty="0"/>
              <a:t>  и  </a:t>
            </a:r>
            <a:r>
              <a:rPr lang="ru-RU" sz="4800" b="1" i="1" dirty="0" err="1"/>
              <a:t>дэв</a:t>
            </a:r>
            <a:br>
              <a:rPr lang="ru-RU" sz="3200" i="1" dirty="0"/>
            </a:b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9A90A3-66B3-4DDB-BD4F-608ADE169F73}"/>
              </a:ext>
            </a:extLst>
          </p:cNvPr>
          <p:cNvSpPr txBox="1"/>
          <p:nvPr/>
        </p:nvSpPr>
        <p:spPr>
          <a:xfrm>
            <a:off x="2221846" y="4581128"/>
            <a:ext cx="4700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Киргизская сказка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88" y="642938"/>
            <a:ext cx="8229600" cy="8572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b="1" i="1" dirty="0"/>
              <a:t>Работа с текстом до чтения</a:t>
            </a:r>
            <a:endParaRPr lang="ru-RU" sz="3600" b="1" i="1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61238" y="1916832"/>
            <a:ext cx="8429625" cy="4104258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200" dirty="0"/>
              <a:t>Прочитайте название произведения </a:t>
            </a:r>
            <a:br>
              <a:rPr lang="ru-RU" sz="3200" dirty="0"/>
            </a:br>
            <a:endParaRPr lang="ru-RU" sz="32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/>
              <a:t>Кто такой дэв? Где об этом можно узнать?</a:t>
            </a:r>
            <a:br>
              <a:rPr lang="ru-RU" sz="3200" dirty="0"/>
            </a:br>
            <a:endParaRPr lang="ru-RU" sz="32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/>
              <a:t>А кто это Дыйканбай?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2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3200" dirty="0"/>
              <a:t>Кто автор сказки?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68" y="488944"/>
            <a:ext cx="8229600" cy="135588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b="1" i="1" dirty="0"/>
              <a:t>К и р г и з и я – </a:t>
            </a:r>
            <a:br>
              <a:rPr lang="ru-RU" b="1" i="1" dirty="0"/>
            </a:br>
            <a:r>
              <a:rPr lang="ru-RU" b="1" i="1" dirty="0"/>
              <a:t>страна в Средней Азии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33712"/>
            <a:ext cx="4824536" cy="4350559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  <a:defRPr/>
            </a:pPr>
            <a:endParaRPr lang="ru-RU" sz="3600" dirty="0"/>
          </a:p>
          <a:p>
            <a:pPr>
              <a:defRPr/>
            </a:pPr>
            <a:r>
              <a:rPr lang="ru-RU" sz="2800" dirty="0"/>
              <a:t>со своей культурой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со своими обычаями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со своим языком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со своими сказками</a:t>
            </a:r>
          </a:p>
        </p:txBody>
      </p:sp>
      <p:pic>
        <p:nvPicPr>
          <p:cNvPr id="4" name="Содержимое 3" descr="~LWF0019.JPG"/>
          <p:cNvPicPr>
            <a:picLocks noChangeAspect="1"/>
          </p:cNvPicPr>
          <p:nvPr/>
        </p:nvPicPr>
        <p:blipFill>
          <a:blip r:embed="rId3"/>
          <a:srcRect l="4762" t="1581" r="4762" b="1976"/>
          <a:stretch>
            <a:fillRect/>
          </a:stretch>
        </p:blipFill>
        <p:spPr bwMode="auto">
          <a:xfrm>
            <a:off x="5868144" y="2078816"/>
            <a:ext cx="2529400" cy="4060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b="1" i="1" dirty="0"/>
              <a:t>Работа с текстом до чтения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44824"/>
            <a:ext cx="3637607" cy="4000512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Кого вы на ней видите?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Как художник показал величину </a:t>
            </a:r>
            <a:r>
              <a:rPr lang="ru-RU" sz="2400" dirty="0" err="1"/>
              <a:t>дэва</a:t>
            </a:r>
            <a:r>
              <a:rPr lang="ru-RU" sz="2400" dirty="0"/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Предположите, что произойдёт дальше?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/>
              <a:t>Кто победит и чем: силой или умом?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6" name="Рисунок 5" descr="~LWF0033.JPG"/>
          <p:cNvPicPr>
            <a:picLocks noChangeAspect="1"/>
          </p:cNvPicPr>
          <p:nvPr/>
        </p:nvPicPr>
        <p:blipFill>
          <a:blip r:embed="rId3"/>
          <a:srcRect l="12800" t="19791" r="16898" b="16666"/>
          <a:stretch>
            <a:fillRect/>
          </a:stretch>
        </p:blipFill>
        <p:spPr>
          <a:xfrm>
            <a:off x="4286248" y="1714488"/>
            <a:ext cx="4630481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31760" y="1143000"/>
            <a:ext cx="6077305" cy="4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dirty="0"/>
              <a:t>Рассмотрите</a:t>
            </a:r>
            <a:r>
              <a:rPr lang="ru-RU" dirty="0"/>
              <a:t>   </a:t>
            </a:r>
            <a:r>
              <a:rPr lang="ru-RU" sz="3200" dirty="0"/>
              <a:t>иллюстрацию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17632" cy="7254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dirty="0"/>
              <a:t>Работа с текстом во время чтения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57150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/>
              <a:t>Прочитайте 1 абзац.</a:t>
            </a:r>
          </a:p>
          <a:p>
            <a:pPr>
              <a:defRPr/>
            </a:pPr>
            <a:r>
              <a:rPr lang="ru-RU" dirty="0"/>
              <a:t>Кто же такой Дыйканбай?</a:t>
            </a:r>
          </a:p>
          <a:p>
            <a:pPr>
              <a:defRPr/>
            </a:pPr>
            <a:r>
              <a:rPr lang="ru-RU" dirty="0"/>
              <a:t>Каким он был человеком?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/>
              <a:t>Прочитайте 2 и 3 абзацы.</a:t>
            </a:r>
          </a:p>
          <a:p>
            <a:pPr>
              <a:defRPr/>
            </a:pPr>
            <a:r>
              <a:rPr lang="ru-RU" dirty="0"/>
              <a:t>Каким вы увидели </a:t>
            </a:r>
            <a:r>
              <a:rPr lang="ru-RU" dirty="0" err="1"/>
              <a:t>дэва</a:t>
            </a:r>
            <a:r>
              <a:rPr lang="ru-RU" dirty="0"/>
              <a:t> в сказке?</a:t>
            </a:r>
          </a:p>
          <a:p>
            <a:pPr>
              <a:defRPr/>
            </a:pPr>
            <a:r>
              <a:rPr lang="ru-RU" dirty="0"/>
              <a:t>Что такое бурдюк? Чурбак?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/>
              <a:t>Б у р д ю к</a:t>
            </a:r>
            <a:r>
              <a:rPr lang="ru-RU" sz="2000" b="1" i="1" dirty="0"/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(мешок из шкуры животного для хранения жидкостей)</a:t>
            </a:r>
            <a:br>
              <a:rPr lang="ru-RU" sz="2400" dirty="0"/>
            </a:br>
            <a:endParaRPr lang="ru-RU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i="1" dirty="0"/>
              <a:t>Ч у р б а к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( обрубок  бревна)</a:t>
            </a: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/>
              <a:t>А может дэв такой?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1" y="1284306"/>
            <a:ext cx="8229600" cy="1071563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800" dirty="0">
                <a:solidFill>
                  <a:srgbClr val="FFFFFF"/>
                </a:solidFill>
              </a:rPr>
              <a:t>Совпадает ли ваше представление с представлением художника?</a:t>
            </a:r>
          </a:p>
          <a:p>
            <a:pPr algn="ctr">
              <a:defRPr/>
            </a:pPr>
            <a:endParaRPr lang="ru-RU" sz="2800" dirty="0"/>
          </a:p>
        </p:txBody>
      </p:sp>
      <p:pic>
        <p:nvPicPr>
          <p:cNvPr id="7" name="Рисунок 6" descr="~LWF0013.JPG"/>
          <p:cNvPicPr>
            <a:picLocks noChangeAspect="1"/>
          </p:cNvPicPr>
          <p:nvPr/>
        </p:nvPicPr>
        <p:blipFill rotWithShape="1">
          <a:blip r:embed="rId3"/>
          <a:srcRect l="15733" t="17031" r="12820" b="19850"/>
          <a:stretch/>
        </p:blipFill>
        <p:spPr>
          <a:xfrm>
            <a:off x="1727684" y="2497175"/>
            <a:ext cx="5688632" cy="3752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algn="ctr">
              <a:defRPr/>
            </a:pPr>
            <a:r>
              <a:rPr lang="ru-RU" b="1" i="1" dirty="0"/>
              <a:t>Минутка отдыха</a:t>
            </a:r>
            <a:endParaRPr lang="ru-RU" b="1" dirty="0"/>
          </a:p>
        </p:txBody>
      </p:sp>
      <p:pic>
        <p:nvPicPr>
          <p:cNvPr id="19460" name="Рисунок 4" descr="~LWF0011.JPG"/>
          <p:cNvPicPr>
            <a:picLocks noChangeAspect="1"/>
          </p:cNvPicPr>
          <p:nvPr/>
        </p:nvPicPr>
        <p:blipFill>
          <a:blip r:embed="rId4"/>
          <a:srcRect l="7371" t="19125" r="7861" b="7103"/>
          <a:stretch>
            <a:fillRect/>
          </a:stretch>
        </p:blipFill>
        <p:spPr bwMode="auto">
          <a:xfrm>
            <a:off x="547098" y="1085943"/>
            <a:ext cx="4024902" cy="2362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2" name="Рисунок 6" descr="~LWF0021.JPG"/>
          <p:cNvPicPr>
            <a:picLocks noChangeAspect="1"/>
          </p:cNvPicPr>
          <p:nvPr/>
        </p:nvPicPr>
        <p:blipFill>
          <a:blip r:embed="rId5"/>
          <a:srcRect l="18750" t="7297" r="30174" b="23029"/>
          <a:stretch>
            <a:fillRect/>
          </a:stretch>
        </p:blipFill>
        <p:spPr bwMode="auto">
          <a:xfrm>
            <a:off x="6168835" y="3212976"/>
            <a:ext cx="2500340" cy="3162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Богатырская си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28688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Содержимое 3" descr="~LWF0010.JPG"/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4583" t="14944" r="4583"/>
          <a:stretch/>
        </p:blipFill>
        <p:spPr>
          <a:xfrm>
            <a:off x="2642742" y="2636912"/>
            <a:ext cx="3825507" cy="269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1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7080"/>
            <a:ext cx="8472488" cy="7254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i="1" dirty="0"/>
              <a:t>Работа с текстом во время чтения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9" y="1412776"/>
            <a:ext cx="8606160" cy="4608512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b="1" dirty="0"/>
              <a:t>Прочитайте 4 абзац</a:t>
            </a:r>
          </a:p>
          <a:p>
            <a:pPr>
              <a:defRPr/>
            </a:pPr>
            <a:r>
              <a:rPr lang="ru-RU" sz="2400" dirty="0"/>
              <a:t>Чему радовался дэв? А Дыйканбай?</a:t>
            </a:r>
          </a:p>
          <a:p>
            <a:pPr>
              <a:defRPr/>
            </a:pPr>
            <a:r>
              <a:rPr lang="ru-RU" sz="2400" dirty="0"/>
              <a:t>Верите ли словам </a:t>
            </a:r>
            <a:r>
              <a:rPr lang="ru-RU" sz="2400" dirty="0" err="1"/>
              <a:t>Дыйканбая</a:t>
            </a:r>
            <a:r>
              <a:rPr lang="ru-RU" sz="2400" dirty="0"/>
              <a:t>? Почему он так сказал?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2400" dirty="0"/>
          </a:p>
          <a:p>
            <a:pPr algn="ctr">
              <a:buFont typeface="Wingdings" pitchFamily="2" charset="2"/>
              <a:buNone/>
              <a:defRPr/>
            </a:pPr>
            <a:r>
              <a:rPr lang="ru-RU" sz="2400" b="1" dirty="0"/>
              <a:t>Прочитайте далее до слов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2400" b="1" dirty="0"/>
              <a:t>«А дэв без оглядки кинулся бежать»</a:t>
            </a:r>
          </a:p>
          <a:p>
            <a:pPr>
              <a:defRPr/>
            </a:pPr>
            <a:r>
              <a:rPr lang="ru-RU" sz="2400" dirty="0"/>
              <a:t>Что потребовал Дыйканбай от </a:t>
            </a:r>
            <a:r>
              <a:rPr lang="ru-RU" sz="2400" dirty="0" err="1"/>
              <a:t>дэва</a:t>
            </a:r>
            <a:r>
              <a:rPr lang="ru-RU" sz="2400" dirty="0"/>
              <a:t>? О чём это говорит?</a:t>
            </a:r>
          </a:p>
          <a:p>
            <a:pPr>
              <a:defRPr/>
            </a:pPr>
            <a:r>
              <a:rPr lang="ru-RU" sz="2400" dirty="0"/>
              <a:t>Почему дэв рассказал о трёх </a:t>
            </a:r>
            <a:r>
              <a:rPr lang="ru-RU" sz="2400" dirty="0" err="1"/>
              <a:t>дэвах</a:t>
            </a:r>
            <a:r>
              <a:rPr lang="ru-RU" sz="2400" dirty="0"/>
              <a:t> на острове?</a:t>
            </a:r>
          </a:p>
          <a:p>
            <a:pPr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48680"/>
            <a:ext cx="8715374" cy="72548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000" b="1" i="1" dirty="0"/>
              <a:t>Работа с текстом во время чтения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703511"/>
            <a:ext cx="8715375" cy="3450977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b="1" dirty="0"/>
              <a:t>Читайте сказку до конца «про себя»</a:t>
            </a:r>
          </a:p>
          <a:p>
            <a:pPr>
              <a:defRPr/>
            </a:pPr>
            <a:r>
              <a:rPr lang="ru-RU" sz="2400" dirty="0"/>
              <a:t>Как в сказке говорится о силе </a:t>
            </a:r>
            <a:r>
              <a:rPr lang="ru-RU" sz="2400" dirty="0" err="1"/>
              <a:t>дэвов</a:t>
            </a:r>
            <a:r>
              <a:rPr lang="ru-RU" sz="2400" dirty="0"/>
              <a:t>?</a:t>
            </a:r>
          </a:p>
          <a:p>
            <a:pPr>
              <a:defRPr/>
            </a:pPr>
            <a:r>
              <a:rPr lang="ru-RU" sz="2400" dirty="0"/>
              <a:t>Почему Дыйканбай с товарищем залезли на дерево?</a:t>
            </a:r>
          </a:p>
          <a:p>
            <a:pPr>
              <a:defRPr/>
            </a:pPr>
            <a:r>
              <a:rPr lang="ru-RU" sz="2400" dirty="0"/>
              <a:t>Какой рассказ они услышали?</a:t>
            </a:r>
          </a:p>
          <a:p>
            <a:pPr>
              <a:defRPr/>
            </a:pPr>
            <a:r>
              <a:rPr lang="ru-RU" sz="2400" dirty="0"/>
              <a:t>Почему царь </a:t>
            </a:r>
            <a:r>
              <a:rPr lang="ru-RU" sz="2400" dirty="0" err="1"/>
              <a:t>дэвов</a:t>
            </a:r>
            <a:r>
              <a:rPr lang="ru-RU" sz="2400" dirty="0"/>
              <a:t> велел остерегаться людей?</a:t>
            </a:r>
          </a:p>
          <a:p>
            <a:pPr>
              <a:defRPr/>
            </a:pPr>
            <a:r>
              <a:rPr lang="ru-RU" sz="2400" dirty="0"/>
              <a:t>Как удалось охотникам напугать сразу 40 </a:t>
            </a:r>
            <a:r>
              <a:rPr lang="ru-RU" sz="2400" dirty="0" err="1"/>
              <a:t>дэвов</a:t>
            </a:r>
            <a:r>
              <a:rPr lang="ru-RU" sz="2400" dirty="0"/>
              <a:t>?</a:t>
            </a:r>
          </a:p>
          <a:p>
            <a:pPr>
              <a:defRPr/>
            </a:pPr>
            <a:r>
              <a:rPr lang="ru-RU" sz="2400" dirty="0"/>
              <a:t>Понравилась ли вам сказка?</a:t>
            </a:r>
          </a:p>
          <a:p>
            <a:pPr>
              <a:defRPr/>
            </a:pPr>
            <a:r>
              <a:rPr lang="ru-RU" sz="2400" dirty="0"/>
              <a:t>Почему Дыйканбай смог победить </a:t>
            </a:r>
            <a:r>
              <a:rPr lang="ru-RU" sz="2400" dirty="0" err="1"/>
              <a:t>дэвов</a:t>
            </a:r>
            <a:r>
              <a:rPr lang="ru-RU" sz="24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654050"/>
          </a:xfrm>
        </p:spPr>
        <p:txBody>
          <a:bodyPr/>
          <a:lstStyle/>
          <a:p>
            <a:pPr algn="ctr">
              <a:defRPr/>
            </a:pPr>
            <a:r>
              <a:rPr lang="ru-RU" b="1" i="1" dirty="0"/>
              <a:t>Восстанови порядок слов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1520" y="1916832"/>
            <a:ext cx="7680960" cy="39319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dirty="0"/>
              <a:t>Охотник, по, отважный, давным-давно, имени, жил, Дыйканбай.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Дэв, без, кинулся, оглядки, бежать.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Домой, а, Дыйканбай, вернулись, с, целые, товарищем, невредимые, 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179" y="476672"/>
            <a:ext cx="8229600" cy="725487"/>
          </a:xfrm>
        </p:spPr>
        <p:txBody>
          <a:bodyPr/>
          <a:lstStyle/>
          <a:p>
            <a:pPr algn="ctr">
              <a:defRPr/>
            </a:pPr>
            <a:r>
              <a:rPr lang="ru-RU" b="1" i="1" dirty="0"/>
              <a:t>Подведение итога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5" y="1988840"/>
            <a:ext cx="8401050" cy="5500687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400" dirty="0"/>
              <a:t>Прочитайте 3 предложение сказки.</a:t>
            </a:r>
          </a:p>
          <a:p>
            <a:pPr>
              <a:defRPr/>
            </a:pPr>
            <a:r>
              <a:rPr lang="ru-RU" sz="2400" dirty="0"/>
              <a:t>О каком человеческом качестве рассказывает эта сказка?</a:t>
            </a:r>
          </a:p>
          <a:p>
            <a:pPr>
              <a:defRPr/>
            </a:pPr>
            <a:r>
              <a:rPr lang="ru-RU" sz="2400" dirty="0"/>
              <a:t>Чем же силён человек?</a:t>
            </a:r>
          </a:p>
          <a:p>
            <a:pPr>
              <a:defRPr/>
            </a:pPr>
            <a:endParaRPr lang="ru-RU" sz="2400" dirty="0"/>
          </a:p>
          <a:p>
            <a:pPr algn="ctr">
              <a:buFont typeface="Wingdings" pitchFamily="2" charset="2"/>
              <a:buNone/>
              <a:defRPr/>
            </a:pPr>
            <a:r>
              <a:rPr lang="ru-RU" sz="2400" dirty="0"/>
              <a:t>Прочитайте пословицы.</a:t>
            </a:r>
          </a:p>
          <a:p>
            <a:pPr algn="ctr">
              <a:defRPr/>
            </a:pPr>
            <a:r>
              <a:rPr lang="ru-RU" sz="2400" b="1" dirty="0"/>
              <a:t>Плохи дела – где сила без ума.</a:t>
            </a:r>
          </a:p>
          <a:p>
            <a:pPr algn="ctr">
              <a:buFont typeface="Wingdings" pitchFamily="2" charset="2"/>
              <a:buNone/>
              <a:defRPr/>
            </a:pPr>
            <a:endParaRPr lang="ru-RU" sz="2000" dirty="0"/>
          </a:p>
          <a:p>
            <a:pPr algn="ctr">
              <a:defRPr/>
            </a:pPr>
            <a:r>
              <a:rPr lang="ru-RU" sz="2400" b="1" dirty="0"/>
              <a:t>Смекалка и ум к победе ведут.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30386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/>
              <a:t>Организация на урок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>
          <a:xfrm>
            <a:off x="646620" y="1988840"/>
            <a:ext cx="8075240" cy="365125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dirty="0"/>
              <a:t>Прозвенел звонок весёлый,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dirty="0"/>
              <a:t>Мы начать урок готовы.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dirty="0"/>
              <a:t>Будем слушать, рассуждать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4000" dirty="0"/>
              <a:t>И друг другу помогать.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79970"/>
            <a:ext cx="8229600" cy="93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i="1" dirty="0"/>
              <a:t>Завершение работы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idx="1"/>
          </p:nvPr>
        </p:nvSpPr>
        <p:spPr>
          <a:xfrm>
            <a:off x="1250156" y="1484784"/>
            <a:ext cx="6643687" cy="3357563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Прозвенел для нас звонок,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Вот и кончился урок.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Наступила перемена,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ru-RU" sz="3200" dirty="0"/>
              <a:t>Отдохнём мы непременно!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000" b="1" i="1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i="1" dirty="0"/>
              <a:t>Желаю успеха!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70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0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46059"/>
            <a:ext cx="8401050" cy="6540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 i="1" dirty="0"/>
              <a:t>Богатырские сказки</a:t>
            </a:r>
          </a:p>
        </p:txBody>
      </p:sp>
      <p:pic>
        <p:nvPicPr>
          <p:cNvPr id="4" name="Содержимое 3" descr="~LWF0018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259961" y="1142984"/>
            <a:ext cx="2598318" cy="357650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_0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1" y="1142984"/>
            <a:ext cx="5654432" cy="3785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имфония №2 си минор БОГАТЫРСКАЯ I Allegr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357188" y="6429375"/>
            <a:ext cx="2143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1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6091" y="3332872"/>
            <a:ext cx="2948123" cy="3129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0" y="5322109"/>
            <a:ext cx="48577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i="1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Славна богатырями земля русская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4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8445"/>
            <a:ext cx="8784976" cy="1371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b="1" i="1" dirty="0"/>
              <a:t>Подберите синонимы</a:t>
            </a:r>
            <a:r>
              <a:rPr lang="ru-RU" sz="4400" b="1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b="1" dirty="0"/>
              <a:t>Б о г а т ы р ь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200" b="1" dirty="0"/>
              <a:t>(воин, защитник, витязь)</a:t>
            </a:r>
            <a:br>
              <a:rPr lang="ru-RU" dirty="0"/>
            </a:br>
            <a:endParaRPr lang="ru-RU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/>
              <a:t>Герой русских былин, совершающий подвиги во имя Родины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dirty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dirty="0"/>
              <a:t>Человек, безмерной силы, стойкости, отваги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3617"/>
            <a:ext cx="8229600" cy="785813"/>
          </a:xfrm>
        </p:spPr>
        <p:txBody>
          <a:bodyPr/>
          <a:lstStyle/>
          <a:p>
            <a:pPr algn="ctr">
              <a:defRPr/>
            </a:pPr>
            <a:r>
              <a:rPr lang="ru-RU" b="1" i="1" dirty="0"/>
              <a:t>Проверь  себя</a:t>
            </a:r>
          </a:p>
        </p:txBody>
      </p:sp>
      <p:pic>
        <p:nvPicPr>
          <p:cNvPr id="7172" name="Рисунок 7" descr="~LWF0036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60083" t="2083" r="758" b="38542"/>
          <a:stretch>
            <a:fillRect/>
          </a:stretch>
        </p:blipFill>
        <p:spPr>
          <a:xfrm>
            <a:off x="357188" y="1000125"/>
            <a:ext cx="3143250" cy="5576888"/>
          </a:xfrm>
          <a:noFill/>
          <a:ln w="19050">
            <a:solidFill>
              <a:srgbClr val="FF9999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59970" y="1321594"/>
            <a:ext cx="5754364" cy="5429250"/>
          </a:xfrm>
        </p:spPr>
        <p:txBody>
          <a:bodyPr>
            <a:noAutofit/>
          </a:bodyPr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шлем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наплечная бармица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кольчуга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панцирь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меч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копьё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щит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лук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ru-RU" sz="3200" dirty="0"/>
              <a:t>колчан со стрелами</a:t>
            </a:r>
          </a:p>
        </p:txBody>
      </p:sp>
      <p:sp>
        <p:nvSpPr>
          <p:cNvPr id="7" name="Выноска 1 6"/>
          <p:cNvSpPr/>
          <p:nvPr/>
        </p:nvSpPr>
        <p:spPr>
          <a:xfrm>
            <a:off x="2214563" y="1143000"/>
            <a:ext cx="357187" cy="357188"/>
          </a:xfrm>
          <a:prstGeom prst="borderCallout1">
            <a:avLst>
              <a:gd name="adj1" fmla="val 18750"/>
              <a:gd name="adj2" fmla="val -8333"/>
              <a:gd name="adj3" fmla="val 210531"/>
              <a:gd name="adj4" fmla="val -56181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1</a:t>
            </a:r>
          </a:p>
        </p:txBody>
      </p:sp>
      <p:sp>
        <p:nvSpPr>
          <p:cNvPr id="8" name="Выноска 1 7"/>
          <p:cNvSpPr/>
          <p:nvPr/>
        </p:nvSpPr>
        <p:spPr>
          <a:xfrm>
            <a:off x="2714625" y="1285875"/>
            <a:ext cx="357188" cy="357188"/>
          </a:xfrm>
          <a:prstGeom prst="borderCallout1">
            <a:avLst>
              <a:gd name="adj1" fmla="val 98749"/>
              <a:gd name="adj2" fmla="val 809"/>
              <a:gd name="adj3" fmla="val 317450"/>
              <a:gd name="adj4" fmla="val -151094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2</a:t>
            </a:r>
          </a:p>
        </p:txBody>
      </p:sp>
      <p:sp>
        <p:nvSpPr>
          <p:cNvPr id="9" name="Выноска 1 8"/>
          <p:cNvSpPr/>
          <p:nvPr/>
        </p:nvSpPr>
        <p:spPr>
          <a:xfrm>
            <a:off x="2928938" y="4643438"/>
            <a:ext cx="357187" cy="357187"/>
          </a:xfrm>
          <a:prstGeom prst="borderCallout1">
            <a:avLst>
              <a:gd name="adj1" fmla="val 81606"/>
              <a:gd name="adj2" fmla="val -4905"/>
              <a:gd name="adj3" fmla="val -53595"/>
              <a:gd name="adj4" fmla="val -359092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3</a:t>
            </a:r>
          </a:p>
        </p:txBody>
      </p:sp>
      <p:sp>
        <p:nvSpPr>
          <p:cNvPr id="11" name="Выноска 1 10"/>
          <p:cNvSpPr/>
          <p:nvPr/>
        </p:nvSpPr>
        <p:spPr>
          <a:xfrm>
            <a:off x="2857500" y="1714500"/>
            <a:ext cx="357188" cy="357188"/>
          </a:xfrm>
          <a:prstGeom prst="borderCallout1">
            <a:avLst>
              <a:gd name="adj1" fmla="val 65606"/>
              <a:gd name="adj2" fmla="val -7572"/>
              <a:gd name="adj3" fmla="val 456497"/>
              <a:gd name="adj4" fmla="val -326711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4</a:t>
            </a:r>
          </a:p>
        </p:txBody>
      </p:sp>
      <p:sp>
        <p:nvSpPr>
          <p:cNvPr id="12" name="Выноска 1 11"/>
          <p:cNvSpPr/>
          <p:nvPr/>
        </p:nvSpPr>
        <p:spPr>
          <a:xfrm>
            <a:off x="1143000" y="1785938"/>
            <a:ext cx="357188" cy="357187"/>
          </a:xfrm>
          <a:prstGeom prst="borderCallout1">
            <a:avLst>
              <a:gd name="adj1" fmla="val 97479"/>
              <a:gd name="adj2" fmla="val -3111"/>
              <a:gd name="adj3" fmla="val 152123"/>
              <a:gd name="adj4" fmla="val -117019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6</a:t>
            </a:r>
          </a:p>
        </p:txBody>
      </p:sp>
      <p:sp>
        <p:nvSpPr>
          <p:cNvPr id="13" name="Выноска 1 12"/>
          <p:cNvSpPr/>
          <p:nvPr/>
        </p:nvSpPr>
        <p:spPr>
          <a:xfrm>
            <a:off x="3071813" y="2214563"/>
            <a:ext cx="357187" cy="357187"/>
          </a:xfrm>
          <a:prstGeom prst="borderCallout1">
            <a:avLst>
              <a:gd name="adj1" fmla="val 105606"/>
              <a:gd name="adj2" fmla="val 61762"/>
              <a:gd name="adj3" fmla="val 242022"/>
              <a:gd name="adj4" fmla="val -51284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7</a:t>
            </a:r>
          </a:p>
        </p:txBody>
      </p:sp>
      <p:sp>
        <p:nvSpPr>
          <p:cNvPr id="14" name="Выноска 1 13"/>
          <p:cNvSpPr/>
          <p:nvPr/>
        </p:nvSpPr>
        <p:spPr>
          <a:xfrm>
            <a:off x="2928938" y="6072188"/>
            <a:ext cx="357187" cy="357187"/>
          </a:xfrm>
          <a:prstGeom prst="borderCallout1">
            <a:avLst>
              <a:gd name="adj1" fmla="val -8299"/>
              <a:gd name="adj2" fmla="val 2716"/>
              <a:gd name="adj3" fmla="val -114927"/>
              <a:gd name="adj4" fmla="val -69950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5</a:t>
            </a:r>
          </a:p>
        </p:txBody>
      </p:sp>
      <p:sp>
        <p:nvSpPr>
          <p:cNvPr id="15" name="Выноска 1 14"/>
          <p:cNvSpPr/>
          <p:nvPr/>
        </p:nvSpPr>
        <p:spPr>
          <a:xfrm>
            <a:off x="2928938" y="5286375"/>
            <a:ext cx="357187" cy="357188"/>
          </a:xfrm>
          <a:prstGeom prst="borderCallout1">
            <a:avLst>
              <a:gd name="adj1" fmla="val 1224"/>
              <a:gd name="adj2" fmla="val -6046"/>
              <a:gd name="adj3" fmla="val -89406"/>
              <a:gd name="adj4" fmla="val -104236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8</a:t>
            </a:r>
          </a:p>
        </p:txBody>
      </p:sp>
      <p:sp>
        <p:nvSpPr>
          <p:cNvPr id="16" name="Выноска 1 15"/>
          <p:cNvSpPr/>
          <p:nvPr/>
        </p:nvSpPr>
        <p:spPr>
          <a:xfrm>
            <a:off x="857250" y="4857750"/>
            <a:ext cx="357188" cy="357188"/>
          </a:xfrm>
          <a:prstGeom prst="borderCallout1">
            <a:avLst>
              <a:gd name="adj1" fmla="val -1061"/>
              <a:gd name="adj2" fmla="val 43476"/>
              <a:gd name="adj3" fmla="val -243689"/>
              <a:gd name="adj4" fmla="val 69095"/>
            </a:avLst>
          </a:prstGeom>
          <a:noFill/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7513"/>
            <a:ext cx="8496944" cy="5111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 i="1" dirty="0"/>
              <a:t>Минутка отдыха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128792" cy="496855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Дружно встали – раз, два, три –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Мы теперь богатыри.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Мы ладонь к глазам приставим,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Ноги крепкие расставим.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Поворачиваясь вправо,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ru-RU" sz="3200" dirty="0"/>
              <a:t>Оглядимся величаво.</a:t>
            </a:r>
          </a:p>
          <a:p>
            <a:pPr marL="0" indent="0">
              <a:lnSpc>
                <a:spcPct val="150000"/>
              </a:lnSpc>
              <a:buNone/>
              <a:defRPr/>
            </a:pP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17513"/>
            <a:ext cx="8496944" cy="5111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 i="1" dirty="0"/>
              <a:t>Минутка отдыха</a:t>
            </a:r>
          </a:p>
        </p:txBody>
      </p:sp>
      <p:sp>
        <p:nvSpPr>
          <p:cNvPr id="4" name="Содержимое 2">
            <a:extLst>
              <a:ext uri="{FF2B5EF4-FFF2-40B4-BE49-F238E27FC236}">
                <a16:creationId xmlns:a16="http://schemas.microsoft.com/office/drawing/2014/main" id="{C9183C0B-4FC9-49FA-ABE3-D52B8CC1C939}"/>
              </a:ext>
            </a:extLst>
          </p:cNvPr>
          <p:cNvSpPr txBox="1">
            <a:spLocks/>
          </p:cNvSpPr>
          <p:nvPr/>
        </p:nvSpPr>
        <p:spPr>
          <a:xfrm>
            <a:off x="1763688" y="1412776"/>
            <a:ext cx="705678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И налево надо тоже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Поглядеть из-под ладошек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И направо, и ещё через левое плечо.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Буквой Л расставим ноги,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Точно в танце – руки в боки,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Наклонились влево, вправо.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3200" dirty="0"/>
              <a:t>Получается на славу!</a:t>
            </a:r>
          </a:p>
        </p:txBody>
      </p:sp>
    </p:spTree>
    <p:extLst>
      <p:ext uri="{BB962C8B-B14F-4D97-AF65-F5344CB8AC3E}">
        <p14:creationId xmlns:p14="http://schemas.microsoft.com/office/powerpoint/2010/main" val="4172550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~LWF0012.JPG"/>
          <p:cNvPicPr>
            <a:picLocks noChangeAspect="1"/>
          </p:cNvPicPr>
          <p:nvPr/>
        </p:nvPicPr>
        <p:blipFill>
          <a:blip r:embed="rId3">
            <a:lum bright="10000"/>
          </a:blip>
          <a:srcRect l="53137" t="7441" r="19977" b="55029"/>
          <a:stretch>
            <a:fillRect/>
          </a:stretch>
        </p:blipFill>
        <p:spPr bwMode="auto">
          <a:xfrm>
            <a:off x="6660783" y="1195388"/>
            <a:ext cx="14763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Содержимое 4" descr="~LWF0012.JPG"/>
          <p:cNvPicPr>
            <a:picLocks noChangeAspect="1"/>
          </p:cNvPicPr>
          <p:nvPr/>
        </p:nvPicPr>
        <p:blipFill rotWithShape="1">
          <a:blip r:embed="rId3">
            <a:lum bright="10000"/>
          </a:blip>
          <a:srcRect l="8420" t="7595" r="56625" b="53899"/>
          <a:stretch/>
        </p:blipFill>
        <p:spPr bwMode="auto">
          <a:xfrm>
            <a:off x="4400095" y="1243818"/>
            <a:ext cx="187220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95" y="338138"/>
            <a:ext cx="8229600" cy="8572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400" b="1" dirty="0"/>
              <a:t>Богатыри разных народов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8395" y="1583640"/>
            <a:ext cx="4281488" cy="48577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/>
              <a:t>Что свойственно богатырям разных народов?</a:t>
            </a:r>
          </a:p>
          <a:p>
            <a:pPr>
              <a:defRPr/>
            </a:pPr>
            <a:endParaRPr lang="ru-RU" sz="2400" dirty="0"/>
          </a:p>
          <a:p>
            <a:pPr>
              <a:defRPr/>
            </a:pPr>
            <a:r>
              <a:rPr lang="ru-RU" sz="2400" dirty="0"/>
              <a:t>Как зовут киргизского, узбекского, башкирского богатырей?</a:t>
            </a:r>
          </a:p>
          <a:p>
            <a:pPr>
              <a:defRPr/>
            </a:pPr>
            <a:endParaRPr lang="ru-RU" sz="2400" dirty="0"/>
          </a:p>
          <a:p>
            <a:pPr>
              <a:defRPr/>
            </a:pPr>
            <a:r>
              <a:rPr lang="ru-RU" sz="2400" dirty="0"/>
              <a:t>Чем славились богатыри?</a:t>
            </a:r>
          </a:p>
        </p:txBody>
      </p:sp>
      <p:pic>
        <p:nvPicPr>
          <p:cNvPr id="5" name="Содержимое 8" descr="~LWF0008.JPG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37898" t="14813" r="6857" b="24097"/>
          <a:stretch/>
        </p:blipFill>
        <p:spPr>
          <a:xfrm>
            <a:off x="6512094" y="4100785"/>
            <a:ext cx="2283511" cy="1833882"/>
          </a:xfrm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Содержимое 4" descr="~LWF0012.JP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lum bright="10000"/>
          </a:blip>
          <a:srcRect l="8691" t="48570" r="34783" b="19728"/>
          <a:stretch/>
        </p:blipFill>
        <p:spPr>
          <a:xfrm>
            <a:off x="3256955" y="4104767"/>
            <a:ext cx="3043237" cy="1833882"/>
          </a:xfrm>
          <a:ln w="28575">
            <a:solidFill>
              <a:schemeClr val="bg1"/>
            </a:solidFill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433020"/>
            <a:ext cx="8786812" cy="65405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b="1" i="1" dirty="0"/>
              <a:t>Работа со скороговоркой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8628793" cy="5000625"/>
          </a:xfrm>
        </p:spPr>
        <p:txBody>
          <a:bodyPr/>
          <a:lstStyle/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/>
              <a:t>Ишак в кишлак 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/>
              <a:t>дрова возил,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dirty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/>
              <a:t>Ишак дрова 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800" b="1" dirty="0"/>
              <a:t>в траву свалил.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2400" dirty="0"/>
              <a:t>Чем необычна скороговорка?</a:t>
            </a:r>
          </a:p>
          <a:p>
            <a:pPr>
              <a:defRPr/>
            </a:pPr>
            <a:r>
              <a:rPr lang="ru-RU" sz="2400" dirty="0"/>
              <a:t>Можно ли по её содержанию определить, о чем мы будем читать?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1003</TotalTime>
  <Words>832</Words>
  <Application>Microsoft Office PowerPoint</Application>
  <PresentationFormat>Экран (4:3)</PresentationFormat>
  <Paragraphs>204</Paragraphs>
  <Slides>20</Slides>
  <Notes>20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Wingdings</vt:lpstr>
      <vt:lpstr>Савон</vt:lpstr>
      <vt:lpstr>Дыйканбай  и  дэв </vt:lpstr>
      <vt:lpstr>Организация на урок</vt:lpstr>
      <vt:lpstr>Богатырские сказки</vt:lpstr>
      <vt:lpstr>Подберите синонимы </vt:lpstr>
      <vt:lpstr>Проверь  себя</vt:lpstr>
      <vt:lpstr>Минутка отдыха</vt:lpstr>
      <vt:lpstr>Минутка отдыха</vt:lpstr>
      <vt:lpstr>Богатыри разных народов</vt:lpstr>
      <vt:lpstr>Работа со скороговоркой</vt:lpstr>
      <vt:lpstr>Работа с текстом до чтения</vt:lpstr>
      <vt:lpstr>К и р г и з и я –  страна в Средней Азии</vt:lpstr>
      <vt:lpstr>Работа с текстом до чтения</vt:lpstr>
      <vt:lpstr>Работа с текстом во время чтения</vt:lpstr>
      <vt:lpstr>А может дэв такой?</vt:lpstr>
      <vt:lpstr>Минутка отдыха</vt:lpstr>
      <vt:lpstr>Работа с текстом во время чтения</vt:lpstr>
      <vt:lpstr>Работа с текстом во время чтения</vt:lpstr>
      <vt:lpstr>Восстанови порядок слов</vt:lpstr>
      <vt:lpstr>Подведение итога</vt:lpstr>
      <vt:lpstr>Завершение работы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Полярная ночь.</dc:title>
  <dc:creator>денис</dc:creator>
  <cp:lastModifiedBy>Acer</cp:lastModifiedBy>
  <cp:revision>65</cp:revision>
  <dcterms:created xsi:type="dcterms:W3CDTF">2007-11-16T17:19:46Z</dcterms:created>
  <dcterms:modified xsi:type="dcterms:W3CDTF">2021-04-10T05:43:43Z</dcterms:modified>
</cp:coreProperties>
</file>