
<file path=[Content_Types].xml><?xml version="1.0" encoding="utf-8"?>
<Types xmlns="http://schemas.openxmlformats.org/package/2006/content-types">
  <Default ContentType="image/jpeg" Extension="jpeg"/>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16.xml"/>
  <Override ContentType="application/vnd.openxmlformats-officedocument.presentationml.slideLayout+xml" PartName="/ppt/slideLayouts/slideLayout17.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8" r:id="rId6"/>
    <p:sldId id="260" r:id="rId7"/>
    <p:sldId id="267" r:id="rId8"/>
    <p:sldId id="261" r:id="rId9"/>
    <p:sldId id="262" r:id="rId10"/>
    <p:sldId id="266" r:id="rId11"/>
    <p:sldId id="263" r:id="rId12"/>
    <p:sldId id="264" r:id="rId13"/>
    <p:sldId id="269"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74" autoAdjust="0"/>
  </p:normalViewPr>
  <p:slideViewPr>
    <p:cSldViewPr snapToGrid="0">
      <p:cViewPr varScale="1">
        <p:scale>
          <a:sx n="110" d="100"/>
          <a:sy n="110" d="100"/>
        </p:scale>
        <p:origin x="59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ru-RU"/>
              <a:t>Образец заголовка</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36D8355D-808B-432B-A79C-38A644D39365}" type="datetimeFigureOut">
              <a:rPr lang="ru-RU" smtClean="0"/>
              <a:t>24.01.2021</a:t>
            </a:fld>
            <a:endParaRPr lang="ru-RU"/>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ru-RU"/>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A5C7E3F2-986D-486F-9413-C56216D7AB5F}" type="slidenum">
              <a:rPr lang="ru-RU" smtClean="0"/>
              <a:t>‹#›</a:t>
            </a:fld>
            <a:endParaRPr lang="ru-RU"/>
          </a:p>
        </p:txBody>
      </p:sp>
    </p:spTree>
    <p:extLst>
      <p:ext uri="{BB962C8B-B14F-4D97-AF65-F5344CB8AC3E}">
        <p14:creationId xmlns:p14="http://schemas.microsoft.com/office/powerpoint/2010/main" val="1406130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36D8355D-808B-432B-A79C-38A644D39365}" type="datetimeFigureOut">
              <a:rPr lang="ru-RU" smtClean="0"/>
              <a:t>24.01.2021</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5C7E3F2-986D-486F-9413-C56216D7AB5F}" type="slidenum">
              <a:rPr lang="ru-RU" smtClean="0"/>
              <a:t>‹#›</a:t>
            </a:fld>
            <a:endParaRPr lang="ru-RU"/>
          </a:p>
        </p:txBody>
      </p:sp>
    </p:spTree>
    <p:extLst>
      <p:ext uri="{BB962C8B-B14F-4D97-AF65-F5344CB8AC3E}">
        <p14:creationId xmlns:p14="http://schemas.microsoft.com/office/powerpoint/2010/main" val="3306483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ru-RU"/>
              <a:t>Образец заголовка</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36D8355D-808B-432B-A79C-38A644D39365}" type="datetimeFigureOut">
              <a:rPr lang="ru-RU" smtClean="0"/>
              <a:t>24.01.2021</a:t>
            </a:fld>
            <a:endParaRPr lang="ru-RU"/>
          </a:p>
        </p:txBody>
      </p:sp>
      <p:sp>
        <p:nvSpPr>
          <p:cNvPr id="5" name="Footer Placeholder 4"/>
          <p:cNvSpPr>
            <a:spLocks noGrp="1"/>
          </p:cNvSpPr>
          <p:nvPr>
            <p:ph type="ftr" sz="quarter" idx="11"/>
          </p:nvPr>
        </p:nvSpPr>
        <p:spPr/>
        <p:txBody>
          <a:bodyPr/>
          <a:lstStyle/>
          <a:p>
            <a:endParaRPr lang="ru-RU"/>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5C7E3F2-986D-486F-9413-C56216D7AB5F}" type="slidenum">
              <a:rPr lang="ru-RU" smtClean="0"/>
              <a:t>‹#›</a:t>
            </a:fld>
            <a:endParaRPr lang="ru-RU"/>
          </a:p>
        </p:txBody>
      </p:sp>
    </p:spTree>
    <p:extLst>
      <p:ext uri="{BB962C8B-B14F-4D97-AF65-F5344CB8AC3E}">
        <p14:creationId xmlns:p14="http://schemas.microsoft.com/office/powerpoint/2010/main" val="41648618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ru-RU"/>
              <a:t>Образец заголовка</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36D8355D-808B-432B-A79C-38A644D39365}" type="datetimeFigureOut">
              <a:rPr lang="ru-RU" smtClean="0"/>
              <a:t>24.01.2021</a:t>
            </a:fld>
            <a:endParaRPr lang="ru-RU"/>
          </a:p>
        </p:txBody>
      </p:sp>
      <p:sp>
        <p:nvSpPr>
          <p:cNvPr id="5" name="Footer Placeholder 4"/>
          <p:cNvSpPr>
            <a:spLocks noGrp="1"/>
          </p:cNvSpPr>
          <p:nvPr>
            <p:ph type="ftr" sz="quarter" idx="11"/>
          </p:nvPr>
        </p:nvSpPr>
        <p:spPr/>
        <p:txBody>
          <a:bodyPr/>
          <a:lstStyle/>
          <a:p>
            <a:endParaRPr lang="ru-RU"/>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5C7E3F2-986D-486F-9413-C56216D7AB5F}" type="slidenum">
              <a:rPr lang="ru-RU" smtClean="0"/>
              <a:t>‹#›</a:t>
            </a:fld>
            <a:endParaRPr lang="ru-RU"/>
          </a:p>
        </p:txBody>
      </p:sp>
    </p:spTree>
    <p:extLst>
      <p:ext uri="{BB962C8B-B14F-4D97-AF65-F5344CB8AC3E}">
        <p14:creationId xmlns:p14="http://schemas.microsoft.com/office/powerpoint/2010/main" val="34706321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36D8355D-808B-432B-A79C-38A644D39365}" type="datetimeFigureOut">
              <a:rPr lang="ru-RU" smtClean="0"/>
              <a:t>24.01.2021</a:t>
            </a:fld>
            <a:endParaRPr lang="ru-RU"/>
          </a:p>
        </p:txBody>
      </p:sp>
      <p:sp>
        <p:nvSpPr>
          <p:cNvPr id="5" name="Footer Placeholder 4"/>
          <p:cNvSpPr>
            <a:spLocks noGrp="1"/>
          </p:cNvSpPr>
          <p:nvPr>
            <p:ph type="ftr" sz="quarter" idx="11"/>
          </p:nvPr>
        </p:nvSpPr>
        <p:spPr/>
        <p:txBody>
          <a:bodyPr/>
          <a:lstStyle/>
          <a:p>
            <a:endParaRPr lang="ru-RU"/>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5C7E3F2-986D-486F-9413-C56216D7AB5F}" type="slidenum">
              <a:rPr lang="ru-RU" smtClean="0"/>
              <a:t>‹#›</a:t>
            </a:fld>
            <a:endParaRPr lang="ru-RU"/>
          </a:p>
        </p:txBody>
      </p:sp>
    </p:spTree>
    <p:extLst>
      <p:ext uri="{BB962C8B-B14F-4D97-AF65-F5344CB8AC3E}">
        <p14:creationId xmlns:p14="http://schemas.microsoft.com/office/powerpoint/2010/main" val="11269796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ru-RU"/>
              <a:t>Образец заголовка</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36D8355D-808B-432B-A79C-38A644D39365}" type="datetimeFigureOut">
              <a:rPr lang="ru-RU" smtClean="0"/>
              <a:t>24.01.2021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5C7E3F2-986D-486F-9413-C56216D7AB5F}" type="slidenum">
              <a:rPr lang="ru-RU" smtClean="0"/>
              <a:t>‹#›</a:t>
            </a:fld>
            <a:endParaRPr lang="ru-RU"/>
          </a:p>
        </p:txBody>
      </p:sp>
    </p:spTree>
    <p:extLst>
      <p:ext uri="{BB962C8B-B14F-4D97-AF65-F5344CB8AC3E}">
        <p14:creationId xmlns:p14="http://schemas.microsoft.com/office/powerpoint/2010/main" val="20458530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ru-RU"/>
              <a:t>Образец заголовка</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36D8355D-808B-432B-A79C-38A644D39365}" type="datetimeFigureOut">
              <a:rPr lang="ru-RU" smtClean="0"/>
              <a:t>24.01.2021</a:t>
            </a:fld>
            <a:endParaRPr lang="ru-RU"/>
          </a:p>
        </p:txBody>
      </p:sp>
      <p:sp>
        <p:nvSpPr>
          <p:cNvPr id="8" name="Footer Placeholder 7"/>
          <p:cNvSpPr>
            <a:spLocks noGrp="1"/>
          </p:cNvSpPr>
          <p:nvPr>
            <p:ph type="ftr" sz="quarter" idx="11"/>
          </p:nvPr>
        </p:nvSpPr>
        <p:spPr>
          <a:xfrm>
            <a:off x="561111" y="6391838"/>
            <a:ext cx="3644282" cy="304801"/>
          </a:xfrm>
        </p:spPr>
        <p:txBody>
          <a:bodyPr/>
          <a:lstStyle/>
          <a:p>
            <a:endParaRPr lang="ru-RU"/>
          </a:p>
        </p:txBody>
      </p:sp>
      <p:sp>
        <p:nvSpPr>
          <p:cNvPr id="9" name="Slide Number Placeholder 8"/>
          <p:cNvSpPr>
            <a:spLocks noGrp="1"/>
          </p:cNvSpPr>
          <p:nvPr>
            <p:ph type="sldNum" sz="quarter" idx="12"/>
          </p:nvPr>
        </p:nvSpPr>
        <p:spPr/>
        <p:txBody>
          <a:bodyPr/>
          <a:lstStyle/>
          <a:p>
            <a:fld id="{A5C7E3F2-986D-486F-9413-C56216D7AB5F}" type="slidenum">
              <a:rPr lang="ru-RU" smtClean="0"/>
              <a:t>‹#›</a:t>
            </a:fld>
            <a:endParaRPr lang="ru-RU"/>
          </a:p>
        </p:txBody>
      </p:sp>
    </p:spTree>
    <p:extLst>
      <p:ext uri="{BB962C8B-B14F-4D97-AF65-F5344CB8AC3E}">
        <p14:creationId xmlns:p14="http://schemas.microsoft.com/office/powerpoint/2010/main" val="32913068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36D8355D-808B-432B-A79C-38A644D39365}" type="datetimeFigureOut">
              <a:rPr lang="ru-RU" smtClean="0"/>
              <a:t>24.01.2021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5C7E3F2-986D-486F-9413-C56216D7AB5F}" type="slidenum">
              <a:rPr lang="ru-RU" smtClean="0"/>
              <a:t>‹#›</a:t>
            </a:fld>
            <a:endParaRPr lang="ru-RU"/>
          </a:p>
        </p:txBody>
      </p:sp>
    </p:spTree>
    <p:extLst>
      <p:ext uri="{BB962C8B-B14F-4D97-AF65-F5344CB8AC3E}">
        <p14:creationId xmlns:p14="http://schemas.microsoft.com/office/powerpoint/2010/main" val="574711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36D8355D-808B-432B-A79C-38A644D39365}" type="datetimeFigureOut">
              <a:rPr lang="ru-RU" smtClean="0"/>
              <a:t>24.01.2021</a:t>
            </a:fld>
            <a:endParaRPr lang="ru-RU"/>
          </a:p>
        </p:txBody>
      </p:sp>
      <p:sp>
        <p:nvSpPr>
          <p:cNvPr id="5" name="Footer Placeholder 4"/>
          <p:cNvSpPr>
            <a:spLocks noGrp="1"/>
          </p:cNvSpPr>
          <p:nvPr>
            <p:ph type="ftr" sz="quarter" idx="11"/>
          </p:nvPr>
        </p:nvSpPr>
        <p:spPr/>
        <p:txBody>
          <a:bodyPr/>
          <a:lstStyle/>
          <a:p>
            <a:endParaRPr lang="ru-RU"/>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5C7E3F2-986D-486F-9413-C56216D7AB5F}" type="slidenum">
              <a:rPr lang="ru-RU" smtClean="0"/>
              <a:t>‹#›</a:t>
            </a:fld>
            <a:endParaRPr lang="ru-RU"/>
          </a:p>
        </p:txBody>
      </p:sp>
    </p:spTree>
    <p:extLst>
      <p:ext uri="{BB962C8B-B14F-4D97-AF65-F5344CB8AC3E}">
        <p14:creationId xmlns:p14="http://schemas.microsoft.com/office/powerpoint/2010/main" val="3999074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36D8355D-808B-432B-A79C-38A644D39365}" type="datetimeFigureOut">
              <a:rPr lang="ru-RU" smtClean="0"/>
              <a:t>24.01.2021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5C7E3F2-986D-486F-9413-C56216D7AB5F}" type="slidenum">
              <a:rPr lang="ru-RU" smtClean="0"/>
              <a:t>‹#›</a:t>
            </a:fld>
            <a:endParaRPr lang="ru-RU"/>
          </a:p>
        </p:txBody>
      </p:sp>
    </p:spTree>
    <p:extLst>
      <p:ext uri="{BB962C8B-B14F-4D97-AF65-F5344CB8AC3E}">
        <p14:creationId xmlns:p14="http://schemas.microsoft.com/office/powerpoint/2010/main" val="3714974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36D8355D-808B-432B-A79C-38A644D39365}" type="datetimeFigureOut">
              <a:rPr lang="ru-RU" smtClean="0"/>
              <a:t>24.01.2021</a:t>
            </a:fld>
            <a:endParaRPr lang="ru-RU"/>
          </a:p>
        </p:txBody>
      </p:sp>
      <p:sp>
        <p:nvSpPr>
          <p:cNvPr id="5" name="Footer Placeholder 4"/>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A5C7E3F2-986D-486F-9413-C56216D7AB5F}" type="slidenum">
              <a:rPr lang="ru-RU" smtClean="0"/>
              <a:t>‹#›</a:t>
            </a:fld>
            <a:endParaRPr lang="ru-RU"/>
          </a:p>
        </p:txBody>
      </p:sp>
    </p:spTree>
    <p:extLst>
      <p:ext uri="{BB962C8B-B14F-4D97-AF65-F5344CB8AC3E}">
        <p14:creationId xmlns:p14="http://schemas.microsoft.com/office/powerpoint/2010/main" val="1342175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36D8355D-808B-432B-A79C-38A644D39365}" type="datetimeFigureOut">
              <a:rPr lang="ru-RU" smtClean="0"/>
              <a:t>24.01.2021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5C7E3F2-986D-486F-9413-C56216D7AB5F}" type="slidenum">
              <a:rPr lang="ru-RU" smtClean="0"/>
              <a:t>‹#›</a:t>
            </a:fld>
            <a:endParaRPr lang="ru-RU"/>
          </a:p>
        </p:txBody>
      </p:sp>
    </p:spTree>
    <p:extLst>
      <p:ext uri="{BB962C8B-B14F-4D97-AF65-F5344CB8AC3E}">
        <p14:creationId xmlns:p14="http://schemas.microsoft.com/office/powerpoint/2010/main" val="29047158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36D8355D-808B-432B-A79C-38A644D39365}" type="datetimeFigureOut">
              <a:rPr lang="ru-RU" smtClean="0"/>
              <a:t>24.01.2021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5C7E3F2-986D-486F-9413-C56216D7AB5F}" type="slidenum">
              <a:rPr lang="ru-RU" smtClean="0"/>
              <a:t>‹#›</a:t>
            </a:fld>
            <a:endParaRPr lang="ru-RU"/>
          </a:p>
        </p:txBody>
      </p:sp>
    </p:spTree>
    <p:extLst>
      <p:ext uri="{BB962C8B-B14F-4D97-AF65-F5344CB8AC3E}">
        <p14:creationId xmlns:p14="http://schemas.microsoft.com/office/powerpoint/2010/main" val="2294363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36D8355D-808B-432B-A79C-38A644D39365}" type="datetimeFigureOut">
              <a:rPr lang="ru-RU" smtClean="0"/>
              <a:t>24.01.2021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5C7E3F2-986D-486F-9413-C56216D7AB5F}" type="slidenum">
              <a:rPr lang="ru-RU" smtClean="0"/>
              <a:t>‹#›</a:t>
            </a:fld>
            <a:endParaRPr lang="ru-RU"/>
          </a:p>
        </p:txBody>
      </p:sp>
    </p:spTree>
    <p:extLst>
      <p:ext uri="{BB962C8B-B14F-4D97-AF65-F5344CB8AC3E}">
        <p14:creationId xmlns:p14="http://schemas.microsoft.com/office/powerpoint/2010/main" val="2303412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D8355D-808B-432B-A79C-38A644D39365}" type="datetimeFigureOut">
              <a:rPr lang="ru-RU" smtClean="0"/>
              <a:t>24.01.2021</a:t>
            </a:fld>
            <a:endParaRPr lang="ru-RU"/>
          </a:p>
        </p:txBody>
      </p:sp>
      <p:sp>
        <p:nvSpPr>
          <p:cNvPr id="3" name="Footer Placeholder 2"/>
          <p:cNvSpPr>
            <a:spLocks noGrp="1"/>
          </p:cNvSpPr>
          <p:nvPr>
            <p:ph type="ftr" sz="quarter" idx="11"/>
          </p:nvPr>
        </p:nvSpPr>
        <p:spPr/>
        <p:txBody>
          <a:bodyPr/>
          <a:lstStyle/>
          <a:p>
            <a:endParaRPr lang="ru-RU"/>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A5C7E3F2-986D-486F-9413-C56216D7AB5F}" type="slidenum">
              <a:rPr lang="ru-RU" smtClean="0"/>
              <a:t>‹#›</a:t>
            </a:fld>
            <a:endParaRPr lang="ru-RU"/>
          </a:p>
        </p:txBody>
      </p:sp>
    </p:spTree>
    <p:extLst>
      <p:ext uri="{BB962C8B-B14F-4D97-AF65-F5344CB8AC3E}">
        <p14:creationId xmlns:p14="http://schemas.microsoft.com/office/powerpoint/2010/main" val="727981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36D8355D-808B-432B-A79C-38A644D39365}" type="datetimeFigureOut">
              <a:rPr lang="ru-RU" smtClean="0"/>
              <a:t>24.01.2021</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5C7E3F2-986D-486F-9413-C56216D7AB5F}" type="slidenum">
              <a:rPr lang="ru-RU" smtClean="0"/>
              <a:t>‹#›</a:t>
            </a:fld>
            <a:endParaRPr lang="ru-RU"/>
          </a:p>
        </p:txBody>
      </p:sp>
    </p:spTree>
    <p:extLst>
      <p:ext uri="{BB962C8B-B14F-4D97-AF65-F5344CB8AC3E}">
        <p14:creationId xmlns:p14="http://schemas.microsoft.com/office/powerpoint/2010/main" val="1905238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ru-RU"/>
              <a:t>Вставка рисунка</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36D8355D-808B-432B-A79C-38A644D39365}" type="datetimeFigureOut">
              <a:rPr lang="ru-RU" smtClean="0"/>
              <a:t>24.01.2021</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A5C7E3F2-986D-486F-9413-C56216D7AB5F}" type="slidenum">
              <a:rPr lang="ru-RU" smtClean="0"/>
              <a:t>‹#›</a:t>
            </a:fld>
            <a:endParaRPr lang="ru-RU"/>
          </a:p>
        </p:txBody>
      </p:sp>
    </p:spTree>
    <p:extLst>
      <p:ext uri="{BB962C8B-B14F-4D97-AF65-F5344CB8AC3E}">
        <p14:creationId xmlns:p14="http://schemas.microsoft.com/office/powerpoint/2010/main" val="3968133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ru-RU"/>
              <a:t>Образец заголовка</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36D8355D-808B-432B-A79C-38A644D39365}" type="datetimeFigureOut">
              <a:rPr lang="ru-RU" smtClean="0"/>
              <a:t>24.01.2021</a:t>
            </a:fld>
            <a:endParaRPr lang="ru-RU"/>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ru-RU"/>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A5C7E3F2-986D-486F-9413-C56216D7AB5F}" type="slidenum">
              <a:rPr lang="ru-RU" smtClean="0"/>
              <a:t>‹#›</a:t>
            </a:fld>
            <a:endParaRPr lang="ru-RU"/>
          </a:p>
        </p:txBody>
      </p:sp>
    </p:spTree>
    <p:extLst>
      <p:ext uri="{BB962C8B-B14F-4D97-AF65-F5344CB8AC3E}">
        <p14:creationId xmlns:p14="http://schemas.microsoft.com/office/powerpoint/2010/main" val="33003343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5" Type="http://schemas.openxmlformats.org/officeDocument/2006/relationships/image" Target="../media/image20.jpe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arget="../media/image3.jpeg" Type="http://schemas.openxmlformats.org/officeDocument/2006/relationships/image"/><Relationship Id="rId1" Target="../slideLayouts/slideLayout2.xml" Type="http://schemas.openxmlformats.org/officeDocument/2006/relationships/slideLayout"/></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26B90C3-D866-4D23-B4DF-90D23DFEF9AA}"/>
              </a:ext>
            </a:extLst>
          </p:cNvPr>
          <p:cNvSpPr>
            <a:spLocks noGrp="1"/>
          </p:cNvSpPr>
          <p:nvPr>
            <p:ph type="ctrTitle"/>
          </p:nvPr>
        </p:nvSpPr>
        <p:spPr>
          <a:xfrm>
            <a:off x="1787674" y="-671652"/>
            <a:ext cx="8825658" cy="2677648"/>
          </a:xfrm>
        </p:spPr>
        <p:txBody>
          <a:bodyPr/>
          <a:lstStyle/>
          <a:p>
            <a:r>
              <a:rPr lang="ru-RU" sz="6600" dirty="0">
                <a:latin typeface="Arial Black" panose="020B0A04020102020204" pitchFamily="34" charset="0"/>
              </a:rPr>
              <a:t>Блокадный хлеб</a:t>
            </a:r>
          </a:p>
        </p:txBody>
      </p:sp>
      <p:sp>
        <p:nvSpPr>
          <p:cNvPr id="3" name="Подзаголовок 2">
            <a:extLst>
              <a:ext uri="{FF2B5EF4-FFF2-40B4-BE49-F238E27FC236}">
                <a16:creationId xmlns:a16="http://schemas.microsoft.com/office/drawing/2014/main" id="{B786D2DC-5E1B-4D65-B9E1-DD6955D9AEC2}"/>
              </a:ext>
            </a:extLst>
          </p:cNvPr>
          <p:cNvSpPr>
            <a:spLocks noGrp="1"/>
          </p:cNvSpPr>
          <p:nvPr>
            <p:ph type="subTitle" idx="1"/>
          </p:nvPr>
        </p:nvSpPr>
        <p:spPr>
          <a:xfrm>
            <a:off x="1787674" y="5590665"/>
            <a:ext cx="8825658" cy="861420"/>
          </a:xfrm>
        </p:spPr>
        <p:txBody>
          <a:bodyPr>
            <a:normAutofit/>
          </a:bodyPr>
          <a:lstStyle/>
          <a:p>
            <a:pPr algn="ctr"/>
            <a:r>
              <a:rPr lang="ru-RU" sz="1600" dirty="0"/>
              <a:t>Выполнила презентацию:</a:t>
            </a:r>
            <a:br>
              <a:rPr lang="ru-RU" sz="1600" dirty="0"/>
            </a:br>
            <a:r>
              <a:rPr lang="ru-RU" sz="1600" dirty="0" err="1"/>
              <a:t>белова</a:t>
            </a:r>
            <a:r>
              <a:rPr lang="ru-RU" sz="1600" dirty="0"/>
              <a:t> </a:t>
            </a:r>
            <a:r>
              <a:rPr lang="ru-RU" sz="1600" dirty="0" err="1"/>
              <a:t>ирина</a:t>
            </a:r>
            <a:r>
              <a:rPr lang="ru-RU" sz="1600" dirty="0"/>
              <a:t> </a:t>
            </a:r>
            <a:r>
              <a:rPr lang="ru-RU" sz="1600" dirty="0" err="1"/>
              <a:t>анатольевна</a:t>
            </a:r>
            <a:endParaRPr lang="ru-RU" sz="1600" dirty="0"/>
          </a:p>
        </p:txBody>
      </p:sp>
      <p:pic>
        <p:nvPicPr>
          <p:cNvPr id="8198" name="Picture 6" descr="Депутат предложил россиянам пожить на хлебе и воде для понимания блокады -  Новости России">
            <a:extLst>
              <a:ext uri="{FF2B5EF4-FFF2-40B4-BE49-F238E27FC236}">
                <a16:creationId xmlns:a16="http://schemas.microsoft.com/office/drawing/2014/main" id="{12919527-52E0-4E5E-847E-07C48C7A9B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26973" y="2101858"/>
            <a:ext cx="4901428" cy="325360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997068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37BE267-F698-48EB-948A-FBC2DE469B8C}"/>
              </a:ext>
            </a:extLst>
          </p:cNvPr>
          <p:cNvSpPr>
            <a:spLocks noGrp="1"/>
          </p:cNvSpPr>
          <p:nvPr>
            <p:ph type="title"/>
          </p:nvPr>
        </p:nvSpPr>
        <p:spPr/>
        <p:txBody>
          <a:bodyPr/>
          <a:lstStyle/>
          <a:p>
            <a:pPr algn="ctr"/>
            <a:r>
              <a:rPr lang="ru-RU" sz="4400" dirty="0">
                <a:latin typeface="Arial Black" panose="020B0A04020102020204" pitchFamily="34" charset="0"/>
              </a:rPr>
              <a:t>Дорога жизни</a:t>
            </a:r>
          </a:p>
        </p:txBody>
      </p:sp>
      <p:sp>
        <p:nvSpPr>
          <p:cNvPr id="3" name="Объект 2">
            <a:extLst>
              <a:ext uri="{FF2B5EF4-FFF2-40B4-BE49-F238E27FC236}">
                <a16:creationId xmlns:a16="http://schemas.microsoft.com/office/drawing/2014/main" id="{03E0070C-3DE9-4136-B344-73509D2E008E}"/>
              </a:ext>
            </a:extLst>
          </p:cNvPr>
          <p:cNvSpPr>
            <a:spLocks noGrp="1"/>
          </p:cNvSpPr>
          <p:nvPr>
            <p:ph idx="1"/>
          </p:nvPr>
        </p:nvSpPr>
        <p:spPr/>
        <p:txBody>
          <a:bodyPr/>
          <a:lstStyle/>
          <a:p>
            <a:endParaRPr lang="ru-RU"/>
          </a:p>
        </p:txBody>
      </p:sp>
      <p:pic>
        <p:nvPicPr>
          <p:cNvPr id="10242" name="Picture 2" descr="Ладога, Дорога жизни | Ленинград Победа">
            <a:extLst>
              <a:ext uri="{FF2B5EF4-FFF2-40B4-BE49-F238E27FC236}">
                <a16:creationId xmlns:a16="http://schemas.microsoft.com/office/drawing/2014/main" id="{934BBB56-2E33-47B0-ACDB-92CC1C0B46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6057" y="2791776"/>
            <a:ext cx="5340902" cy="34163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44" name="Picture 4" descr="Ладога, Дорога жизни | Ленинград Победа">
            <a:extLst>
              <a:ext uri="{FF2B5EF4-FFF2-40B4-BE49-F238E27FC236}">
                <a16:creationId xmlns:a16="http://schemas.microsoft.com/office/drawing/2014/main" id="{83B7F419-3B91-4B81-A3AD-EBC09AC8D5B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7" t="7376" r="-177"/>
          <a:stretch/>
        </p:blipFill>
        <p:spPr bwMode="auto">
          <a:xfrm>
            <a:off x="6441797" y="2791776"/>
            <a:ext cx="4917795" cy="34163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523103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3BB308-560B-4BAC-B6CE-C80E9C985CC0}"/>
              </a:ext>
            </a:extLst>
          </p:cNvPr>
          <p:cNvSpPr>
            <a:spLocks noGrp="1"/>
          </p:cNvSpPr>
          <p:nvPr>
            <p:ph type="title"/>
          </p:nvPr>
        </p:nvSpPr>
        <p:spPr/>
        <p:txBody>
          <a:bodyPr/>
          <a:lstStyle/>
          <a:p>
            <a:pPr algn="ctr"/>
            <a:r>
              <a:rPr lang="ru-RU" sz="4400" dirty="0">
                <a:latin typeface="Arial Black" panose="020B0A04020102020204" pitchFamily="34" charset="0"/>
              </a:rPr>
              <a:t>Блокадный хлеб</a:t>
            </a:r>
          </a:p>
        </p:txBody>
      </p:sp>
      <p:sp>
        <p:nvSpPr>
          <p:cNvPr id="3" name="Объект 2">
            <a:extLst>
              <a:ext uri="{FF2B5EF4-FFF2-40B4-BE49-F238E27FC236}">
                <a16:creationId xmlns:a16="http://schemas.microsoft.com/office/drawing/2014/main" id="{B979A8FA-6098-4243-8F32-AA8144797EE0}"/>
              </a:ext>
            </a:extLst>
          </p:cNvPr>
          <p:cNvSpPr>
            <a:spLocks noGrp="1"/>
          </p:cNvSpPr>
          <p:nvPr>
            <p:ph idx="1"/>
          </p:nvPr>
        </p:nvSpPr>
        <p:spPr>
          <a:xfrm>
            <a:off x="391475" y="2690481"/>
            <a:ext cx="6275655" cy="3735156"/>
          </a:xfrm>
        </p:spPr>
        <p:txBody>
          <a:bodyPr>
            <a:normAutofit lnSpcReduction="10000"/>
          </a:bodyPr>
          <a:lstStyle/>
          <a:p>
            <a:r>
              <a:rPr lang="ru-RU" sz="2400" dirty="0">
                <a:solidFill>
                  <a:schemeClr val="tx1"/>
                </a:solidFill>
                <a:latin typeface="Times New Roman" panose="02020603050405020304" pitchFamily="18" charset="0"/>
                <a:cs typeface="Times New Roman" panose="02020603050405020304" pitchFamily="18" charset="0"/>
              </a:rPr>
              <a:t>С хлебом связаны и подвиги, и потери. Например, известна история Даниила Ивановича </a:t>
            </a:r>
            <a:r>
              <a:rPr lang="ru-RU" sz="2400" dirty="0" err="1">
                <a:solidFill>
                  <a:schemeClr val="tx1"/>
                </a:solidFill>
                <a:latin typeface="Times New Roman" panose="02020603050405020304" pitchFamily="18" charset="0"/>
                <a:cs typeface="Times New Roman" panose="02020603050405020304" pitchFamily="18" charset="0"/>
              </a:rPr>
              <a:t>Кютинена</a:t>
            </a:r>
            <a:r>
              <a:rPr lang="ru-RU" sz="2400" dirty="0">
                <a:solidFill>
                  <a:schemeClr val="tx1"/>
                </a:solidFill>
                <a:latin typeface="Times New Roman" panose="02020603050405020304" pitchFamily="18" charset="0"/>
                <a:cs typeface="Times New Roman" panose="02020603050405020304" pitchFamily="18" charset="0"/>
              </a:rPr>
              <a:t>, ленинградского пекаря. 3 февраля 1942 года, в первую и самую суровую, голодную и холодную зиму, он умер прямо на рабочем месте от истощения. Умер, но не взял ни крохи блокадного хлеба себе. Посмертно Д. </a:t>
            </a:r>
            <a:r>
              <a:rPr lang="ru-RU" sz="2400" dirty="0" err="1">
                <a:solidFill>
                  <a:schemeClr val="tx1"/>
                </a:solidFill>
                <a:latin typeface="Times New Roman" panose="02020603050405020304" pitchFamily="18" charset="0"/>
                <a:cs typeface="Times New Roman" panose="02020603050405020304" pitchFamily="18" charset="0"/>
              </a:rPr>
              <a:t>Кютинен</a:t>
            </a:r>
            <a:r>
              <a:rPr lang="ru-RU" sz="2400" dirty="0">
                <a:solidFill>
                  <a:schemeClr val="tx1"/>
                </a:solidFill>
                <a:latin typeface="Times New Roman" panose="02020603050405020304" pitchFamily="18" charset="0"/>
                <a:cs typeface="Times New Roman" panose="02020603050405020304" pitchFamily="18" charset="0"/>
              </a:rPr>
              <a:t> внесен в книгу памяти блокады Ленинграда. </a:t>
            </a:r>
          </a:p>
        </p:txBody>
      </p:sp>
      <p:pic>
        <p:nvPicPr>
          <p:cNvPr id="6146" name="Picture 2" descr="Блокадный хлеб">
            <a:extLst>
              <a:ext uri="{FF2B5EF4-FFF2-40B4-BE49-F238E27FC236}">
                <a16:creationId xmlns:a16="http://schemas.microsoft.com/office/drawing/2014/main" id="{5255FB2B-ABAB-4741-B03A-7974B7C66E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7130" y="2679807"/>
            <a:ext cx="5008672" cy="37565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36626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4C46233-0116-405A-9E46-70A814F644F7}"/>
              </a:ext>
            </a:extLst>
          </p:cNvPr>
          <p:cNvSpPr>
            <a:spLocks noGrp="1"/>
          </p:cNvSpPr>
          <p:nvPr>
            <p:ph type="title"/>
          </p:nvPr>
        </p:nvSpPr>
        <p:spPr/>
        <p:txBody>
          <a:bodyPr/>
          <a:lstStyle/>
          <a:p>
            <a:pPr algn="ctr"/>
            <a:r>
              <a:rPr lang="ru-RU" sz="4400" dirty="0">
                <a:latin typeface="Arial Black" panose="020B0A04020102020204" pitchFamily="34" charset="0"/>
              </a:rPr>
              <a:t>Блокадный хлеб</a:t>
            </a:r>
            <a:endParaRPr lang="ru-RU" sz="4400" dirty="0"/>
          </a:p>
        </p:txBody>
      </p:sp>
      <p:sp>
        <p:nvSpPr>
          <p:cNvPr id="3" name="Объект 2">
            <a:extLst>
              <a:ext uri="{FF2B5EF4-FFF2-40B4-BE49-F238E27FC236}">
                <a16:creationId xmlns:a16="http://schemas.microsoft.com/office/drawing/2014/main" id="{40D123BA-3E3D-473F-8FE3-5C8B8AF3DB66}"/>
              </a:ext>
            </a:extLst>
          </p:cNvPr>
          <p:cNvSpPr>
            <a:spLocks noGrp="1"/>
          </p:cNvSpPr>
          <p:nvPr>
            <p:ph idx="1"/>
          </p:nvPr>
        </p:nvSpPr>
        <p:spPr>
          <a:xfrm>
            <a:off x="373719" y="2432482"/>
            <a:ext cx="6346677" cy="4186032"/>
          </a:xfrm>
        </p:spPr>
        <p:txBody>
          <a:bodyPr>
            <a:normAutofit/>
          </a:bodyPr>
          <a:lstStyle/>
          <a:p>
            <a:pPr marL="0" indent="0">
              <a:buNone/>
            </a:pPr>
            <a:r>
              <a:rPr lang="ru-RU" sz="2000" dirty="0">
                <a:solidFill>
                  <a:schemeClr val="tx1"/>
                </a:solidFill>
                <a:latin typeface="Times New Roman" panose="02020603050405020304" pitchFamily="18" charset="0"/>
                <a:cs typeface="Times New Roman" panose="02020603050405020304" pitchFamily="18" charset="0"/>
              </a:rPr>
              <a:t>Говорят, что у блокадного хлеба не было ни вкуса, ни запаха. Вокруг пекарен не распространялся такой хорошо знакомый нам аромат от теплой свежеиспеченной буханки хлеба. Но у блокадников другое мнение:</a:t>
            </a:r>
          </a:p>
          <a:p>
            <a:pPr marL="0" indent="0">
              <a:buNone/>
            </a:pPr>
            <a:r>
              <a:rPr lang="ru-RU" u="sng" dirty="0">
                <a:solidFill>
                  <a:schemeClr val="tx1"/>
                </a:solidFill>
                <a:latin typeface="Times New Roman" panose="02020603050405020304" pitchFamily="18" charset="0"/>
                <a:cs typeface="Times New Roman" panose="02020603050405020304" pitchFamily="18" charset="0"/>
              </a:rPr>
              <a:t>«До сих пор помню этот маленький, толщиной не более 3 см, черный, липкий кусочек. С удивительным запахом, от которого не оторваться и очень вкусный! Хотя знаю, муки в нем было мало, в основном разные примеси. Мне и сегодня не забыть тот волнующий запах». </a:t>
            </a:r>
            <a:br>
              <a:rPr lang="ru-RU" u="sng"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Зинаида Павловна Овчаренко, жительница Ленинграда, пережившая блокаду. </a:t>
            </a:r>
          </a:p>
        </p:txBody>
      </p:sp>
      <p:pic>
        <p:nvPicPr>
          <p:cNvPr id="7172" name="Picture 4" descr="ЗИГ-ЗАГ». Как «борцы с режимом» убивали жителей блокадного Ленинграда |  История | Общество | Аргументы и Факты">
            <a:extLst>
              <a:ext uri="{FF2B5EF4-FFF2-40B4-BE49-F238E27FC236}">
                <a16:creationId xmlns:a16="http://schemas.microsoft.com/office/drawing/2014/main" id="{DF74EE1B-785B-41EA-9187-D7D93B783D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9031" y="2849757"/>
            <a:ext cx="4856085" cy="32247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053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Доставка хлеба в блокадном Ленинграде — военное фото">
            <a:extLst>
              <a:ext uri="{FF2B5EF4-FFF2-40B4-BE49-F238E27FC236}">
                <a16:creationId xmlns:a16="http://schemas.microsoft.com/office/drawing/2014/main" id="{0561CD18-BFEE-45DE-A9C0-AA6BF553BD7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369"/>
          <a:stretch/>
        </p:blipFill>
        <p:spPr bwMode="auto">
          <a:xfrm>
            <a:off x="1137283" y="253259"/>
            <a:ext cx="4592305" cy="30475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 name="Picture 4" descr="Как спасал хлеб людей в блокаде ленинграда. Блокадный Ленинград, паёк  блокадников. «Кофе из земли»">
            <a:extLst>
              <a:ext uri="{FF2B5EF4-FFF2-40B4-BE49-F238E27FC236}">
                <a16:creationId xmlns:a16="http://schemas.microsoft.com/office/drawing/2014/main" id="{854E0D8F-8317-497D-87B7-56B10ADFDE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7283" y="3506366"/>
            <a:ext cx="4523288" cy="318568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6" descr="125 блокадных грамм. В Ленинграде пекли хлеб под бомбежками | Ленинград: 70  мгновений | АиФ Санкт-Петербург">
            <a:extLst>
              <a:ext uri="{FF2B5EF4-FFF2-40B4-BE49-F238E27FC236}">
                <a16:creationId xmlns:a16="http://schemas.microsoft.com/office/drawing/2014/main" id="{F8CD1556-6D62-4E77-802D-8FF82DEE4CA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6526"/>
          <a:stretch/>
        </p:blipFill>
        <p:spPr bwMode="auto">
          <a:xfrm>
            <a:off x="6464343" y="3506366"/>
            <a:ext cx="4523288" cy="32134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3316" name="Picture 4" descr="У Музея обороны и блокады Ленинграда появится филиал на заводе «Каравай» |  ДВОРЦЫ, САДЫ, ПАРКИ /12+/">
            <a:extLst>
              <a:ext uri="{FF2B5EF4-FFF2-40B4-BE49-F238E27FC236}">
                <a16:creationId xmlns:a16="http://schemas.microsoft.com/office/drawing/2014/main" id="{12FED50B-5552-4AF4-AABF-2E9551A44A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62413" y="138172"/>
            <a:ext cx="4525218" cy="31626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449480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F3FF583-9095-45E8-A952-EDB40CC043CD}"/>
              </a:ext>
            </a:extLst>
          </p:cNvPr>
          <p:cNvSpPr>
            <a:spLocks noGrp="1"/>
          </p:cNvSpPr>
          <p:nvPr>
            <p:ph type="title"/>
          </p:nvPr>
        </p:nvSpPr>
        <p:spPr/>
        <p:txBody>
          <a:bodyPr/>
          <a:lstStyle/>
          <a:p>
            <a:pPr algn="ctr"/>
            <a:r>
              <a:rPr lang="ru-RU" sz="4400" dirty="0">
                <a:latin typeface="Arial Black" panose="020B0A04020102020204" pitchFamily="34" charset="0"/>
              </a:rPr>
              <a:t>Блокада Ленинграда </a:t>
            </a:r>
          </a:p>
        </p:txBody>
      </p:sp>
      <p:sp>
        <p:nvSpPr>
          <p:cNvPr id="3" name="Объект 2">
            <a:extLst>
              <a:ext uri="{FF2B5EF4-FFF2-40B4-BE49-F238E27FC236}">
                <a16:creationId xmlns:a16="http://schemas.microsoft.com/office/drawing/2014/main" id="{56BBC0F3-0C9D-4BB0-9D5F-1D86F61245CE}"/>
              </a:ext>
            </a:extLst>
          </p:cNvPr>
          <p:cNvSpPr>
            <a:spLocks noGrp="1"/>
          </p:cNvSpPr>
          <p:nvPr>
            <p:ph idx="1"/>
          </p:nvPr>
        </p:nvSpPr>
        <p:spPr>
          <a:xfrm>
            <a:off x="275207" y="2463553"/>
            <a:ext cx="11461072" cy="4394447"/>
          </a:xfrm>
        </p:spPr>
        <p:txBody>
          <a:bodyPr>
            <a:normAutofit/>
          </a:bodyPr>
          <a:lstStyle/>
          <a:p>
            <a:r>
              <a:rPr lang="ru-RU" b="1" u="sng" dirty="0">
                <a:solidFill>
                  <a:schemeClr val="tx1"/>
                </a:solidFill>
                <a:latin typeface="Times New Roman" panose="02020603050405020304" pitchFamily="18" charset="0"/>
                <a:cs typeface="Times New Roman" panose="02020603050405020304" pitchFamily="18" charset="0"/>
              </a:rPr>
              <a:t>Начало блокады Ленинграда</a:t>
            </a:r>
            <a:br>
              <a:rPr lang="ru-RU" b="1" dirty="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Блокада Ленинграда началась 8 сентября 1941 г., когда немецкая армия захватила Шлиссельбург, замкнув кольцо вокруг Ленинграда. С севера блокаду Ленинграда осуществляли финские войска.</a:t>
            </a:r>
            <a:br>
              <a:rPr lang="ru-RU" dirty="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Не все смогли уехать заранее. Когда же немецкая артиллерия начала вести постоянные обстрелы, что произошло уже в первые дни блокады, покинуть город стало практически невозможно. 8 сентября 1941 года немцы разбомбили крупные продовольственные </a:t>
            </a:r>
            <a:r>
              <a:rPr lang="ru-RU" dirty="0" err="1">
                <a:solidFill>
                  <a:schemeClr val="tx1"/>
                </a:solidFill>
                <a:latin typeface="Times New Roman" panose="02020603050405020304" pitchFamily="18" charset="0"/>
                <a:cs typeface="Times New Roman" panose="02020603050405020304" pitchFamily="18" charset="0"/>
              </a:rPr>
              <a:t>Бадаевские</a:t>
            </a:r>
            <a:r>
              <a:rPr lang="ru-RU" dirty="0">
                <a:solidFill>
                  <a:schemeClr val="tx1"/>
                </a:solidFill>
                <a:latin typeface="Times New Roman" panose="02020603050405020304" pitchFamily="18" charset="0"/>
                <a:cs typeface="Times New Roman" panose="02020603050405020304" pitchFamily="18" charset="0"/>
              </a:rPr>
              <a:t> склады, и трехмиллионное население города было обречено на голодное вымирание. Ввод продовольственных карточек был сделан сразу – в течение первых дней. Нормы продуктов были рассчитаны исходя из минимума, который не позволил бы человеку просто умереть. Школы продолжали работать, однако детей приходило все меньше. Учились при свечах. Постоянные бомбежки мешали заниматься.</a:t>
            </a:r>
            <a:br>
              <a:rPr lang="ru-RU" dirty="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На 2-е сентября 1941-го рабочие горячих цехов получали 800 гр. хлеба, инженерно-технические специалисты и другие рабочие – 600. Служащие, иждивенцы и дети – 300-400 гр.</a:t>
            </a:r>
            <a:br>
              <a:rPr lang="ru-RU" dirty="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С 1 октября паек был уменьшен вдвое. В декабре появилась возможность доставлять грузы в Ленинград по льду Ладожского озера. С 25-го декабря нормы начали повышаться, но сотни тысяч ленинградцев уже погибли.</a:t>
            </a:r>
          </a:p>
          <a:p>
            <a:endParaRPr lang="ru-RU" dirty="0"/>
          </a:p>
        </p:txBody>
      </p:sp>
    </p:spTree>
    <p:extLst>
      <p:ext uri="{BB962C8B-B14F-4D97-AF65-F5344CB8AC3E}">
        <p14:creationId xmlns:p14="http://schemas.microsoft.com/office/powerpoint/2010/main" val="320514255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6DACB6-8CE4-4369-A062-D0B6E476E1F6}"/>
              </a:ext>
            </a:extLst>
          </p:cNvPr>
          <p:cNvSpPr>
            <a:spLocks noGrp="1"/>
          </p:cNvSpPr>
          <p:nvPr>
            <p:ph type="title"/>
          </p:nvPr>
        </p:nvSpPr>
        <p:spPr/>
        <p:txBody>
          <a:bodyPr/>
          <a:lstStyle/>
          <a:p>
            <a:pPr algn="ctr"/>
            <a:r>
              <a:rPr lang="ru-RU" sz="4400" dirty="0">
                <a:latin typeface="Arial Black" panose="020B0A04020102020204" pitchFamily="34" charset="0"/>
              </a:rPr>
              <a:t>Блокада Ленинграда</a:t>
            </a:r>
          </a:p>
        </p:txBody>
      </p:sp>
      <p:sp>
        <p:nvSpPr>
          <p:cNvPr id="3" name="Объект 2">
            <a:extLst>
              <a:ext uri="{FF2B5EF4-FFF2-40B4-BE49-F238E27FC236}">
                <a16:creationId xmlns:a16="http://schemas.microsoft.com/office/drawing/2014/main" id="{9D1AE1C9-9E70-4E64-A92C-F6B801021237}"/>
              </a:ext>
            </a:extLst>
          </p:cNvPr>
          <p:cNvSpPr>
            <a:spLocks noGrp="1"/>
          </p:cNvSpPr>
          <p:nvPr>
            <p:ph idx="1"/>
          </p:nvPr>
        </p:nvSpPr>
        <p:spPr>
          <a:xfrm>
            <a:off x="373720" y="2423604"/>
            <a:ext cx="6009326" cy="4101483"/>
          </a:xfrm>
        </p:spPr>
        <p:txBody>
          <a:bodyPr>
            <a:normAutofit/>
          </a:bodyPr>
          <a:lstStyle/>
          <a:p>
            <a:r>
              <a:rPr lang="ru-RU" sz="2000" b="1" u="sng" dirty="0">
                <a:solidFill>
                  <a:schemeClr val="tx1"/>
                </a:solidFill>
                <a:latin typeface="Times New Roman" panose="02020603050405020304" pitchFamily="18" charset="0"/>
                <a:cs typeface="Times New Roman" panose="02020603050405020304" pitchFamily="18" charset="0"/>
              </a:rPr>
              <a:t>Снятие блокады Ленинграда</a:t>
            </a:r>
            <a:br>
              <a:rPr lang="ru-RU" sz="2000" b="1"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18 января 1943 года в результате наступательной операции "Искра" была прорвана блокада города Ленинграда, но осада Ленинграда продолжалась до января 1944 года. В январе — феврале 1944 года советские войска провели </a:t>
            </a:r>
            <a:r>
              <a:rPr lang="ru-RU" sz="2000" dirty="0" err="1">
                <a:solidFill>
                  <a:schemeClr val="tx1"/>
                </a:solidFill>
                <a:latin typeface="Times New Roman" panose="02020603050405020304" pitchFamily="18" charset="0"/>
                <a:cs typeface="Times New Roman" panose="02020603050405020304" pitchFamily="18" charset="0"/>
              </a:rPr>
              <a:t>Ленинградско</a:t>
            </a:r>
            <a:r>
              <a:rPr lang="ru-RU" sz="2000" dirty="0">
                <a:solidFill>
                  <a:schemeClr val="tx1"/>
                </a:solidFill>
                <a:latin typeface="Times New Roman" panose="02020603050405020304" pitchFamily="18" charset="0"/>
                <a:cs typeface="Times New Roman" panose="02020603050405020304" pitchFamily="18" charset="0"/>
              </a:rPr>
              <a:t>-Новгородскую операцию, в результате которой противник был отброшен на 220—280 километров от южных рубежей города. 27 января отмечается День полного освобождения Ленинграда от блокады.</a:t>
            </a: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Таким образом, </a:t>
            </a:r>
            <a:r>
              <a:rPr lang="ru-RU" sz="2000" b="1" dirty="0">
                <a:solidFill>
                  <a:schemeClr val="tx1"/>
                </a:solidFill>
                <a:latin typeface="Times New Roman" panose="02020603050405020304" pitchFamily="18" charset="0"/>
                <a:cs typeface="Times New Roman" panose="02020603050405020304" pitchFamily="18" charset="0"/>
              </a:rPr>
              <a:t>блокада Ленинграда длилась — 872 дня</a:t>
            </a:r>
            <a:r>
              <a:rPr lang="ru-RU" sz="2000" dirty="0">
                <a:solidFill>
                  <a:schemeClr val="tx1"/>
                </a:solidFill>
                <a:latin typeface="Times New Roman" panose="02020603050405020304" pitchFamily="18" charset="0"/>
                <a:cs typeface="Times New Roman" panose="02020603050405020304" pitchFamily="18" charset="0"/>
              </a:rPr>
              <a:t> (включительно с днём начала и конца).</a:t>
            </a:r>
          </a:p>
          <a:p>
            <a:endParaRPr lang="ru-RU" dirty="0"/>
          </a:p>
        </p:txBody>
      </p:sp>
      <p:pic>
        <p:nvPicPr>
          <p:cNvPr id="1026" name="Picture 2" descr="75-летие снятия блокады Ленинграда">
            <a:extLst>
              <a:ext uri="{FF2B5EF4-FFF2-40B4-BE49-F238E27FC236}">
                <a16:creationId xmlns:a16="http://schemas.microsoft.com/office/drawing/2014/main" id="{06CD97BE-AE1D-46E9-90D0-8C864D4105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11518" y="2797807"/>
            <a:ext cx="4876800" cy="35528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841860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DFC146-5AB5-44F2-BAF2-53FF411114F1}"/>
              </a:ext>
            </a:extLst>
          </p:cNvPr>
          <p:cNvSpPr>
            <a:spLocks noGrp="1"/>
          </p:cNvSpPr>
          <p:nvPr>
            <p:ph type="title"/>
          </p:nvPr>
        </p:nvSpPr>
        <p:spPr/>
        <p:txBody>
          <a:bodyPr/>
          <a:lstStyle/>
          <a:p>
            <a:pPr algn="ctr"/>
            <a:r>
              <a:rPr lang="ru-RU" sz="4400" dirty="0">
                <a:latin typeface="Arial Black" panose="020B0A04020102020204" pitchFamily="34" charset="0"/>
              </a:rPr>
              <a:t>Блокадный хлеб</a:t>
            </a:r>
          </a:p>
        </p:txBody>
      </p:sp>
      <p:sp>
        <p:nvSpPr>
          <p:cNvPr id="3" name="Объект 2">
            <a:extLst>
              <a:ext uri="{FF2B5EF4-FFF2-40B4-BE49-F238E27FC236}">
                <a16:creationId xmlns:a16="http://schemas.microsoft.com/office/drawing/2014/main" id="{56053F38-70F6-4F1A-A547-642CE150BFC7}"/>
              </a:ext>
            </a:extLst>
          </p:cNvPr>
          <p:cNvSpPr>
            <a:spLocks noGrp="1"/>
          </p:cNvSpPr>
          <p:nvPr>
            <p:ph idx="1"/>
          </p:nvPr>
        </p:nvSpPr>
        <p:spPr>
          <a:xfrm>
            <a:off x="6999419" y="2439199"/>
            <a:ext cx="5041660" cy="4143529"/>
          </a:xfrm>
        </p:spPr>
        <p:txBody>
          <a:bodyPr>
            <a:normAutofit lnSpcReduction="10000"/>
          </a:bodyPr>
          <a:lstStyle/>
          <a:p>
            <a:r>
              <a:rPr lang="ru-RU" sz="2000" dirty="0">
                <a:solidFill>
                  <a:schemeClr val="tx1"/>
                </a:solidFill>
                <a:latin typeface="Times New Roman" panose="02020603050405020304" pitchFamily="18" charset="0"/>
                <a:cs typeface="Times New Roman" panose="02020603050405020304" pitchFamily="18" charset="0"/>
              </a:rPr>
              <a:t>Шестнадцать тысяч матерей</a:t>
            </a: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пайки получат на заре — </a:t>
            </a: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сто двадцать пять блокадных грамм </a:t>
            </a: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с огнем и кровью пополам. </a:t>
            </a: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...О, мы познали в декабре – </a:t>
            </a: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не зря «священным даром» назван </a:t>
            </a: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обычный хлеб. И тяжкий грех – </a:t>
            </a: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хотя бы крошку бросить наземь: </a:t>
            </a: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таким людским страданьем он, </a:t>
            </a: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такой большой любовью братской </a:t>
            </a: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для нас отныне освящен, </a:t>
            </a: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наш хлеб насущный, ленинградский. </a:t>
            </a:r>
            <a:br>
              <a:rPr lang="ru-RU" sz="2000" dirty="0">
                <a:solidFill>
                  <a:schemeClr val="tx1"/>
                </a:solidFill>
                <a:latin typeface="Times New Roman" panose="02020603050405020304" pitchFamily="18" charset="0"/>
                <a:cs typeface="Times New Roman" panose="02020603050405020304" pitchFamily="18" charset="0"/>
              </a:rPr>
            </a:br>
            <a:br>
              <a:rPr lang="ru-RU" sz="2000" dirty="0">
                <a:solidFill>
                  <a:schemeClr val="tx1"/>
                </a:solidFill>
                <a:latin typeface="Times New Roman" panose="02020603050405020304" pitchFamily="18" charset="0"/>
                <a:cs typeface="Times New Roman" panose="02020603050405020304" pitchFamily="18" charset="0"/>
              </a:rPr>
            </a:br>
            <a:r>
              <a:rPr lang="ru-RU" sz="2000" dirty="0">
                <a:solidFill>
                  <a:schemeClr val="tx1"/>
                </a:solidFill>
                <a:latin typeface="Times New Roman" panose="02020603050405020304" pitchFamily="18" charset="0"/>
                <a:cs typeface="Times New Roman" panose="02020603050405020304" pitchFamily="18" charset="0"/>
              </a:rPr>
              <a:t>О. Ф. Берггольц</a:t>
            </a:r>
          </a:p>
        </p:txBody>
      </p:sp>
      <p:pic>
        <p:nvPicPr>
          <p:cNvPr id="7" name="Picture 2" descr="Кора, жмых и мучная пыль: как делали хлеб в блокадном Ленинграде | Статьи |  Известия">
            <a:extLst>
              <a:ext uri="{FF2B5EF4-FFF2-40B4-BE49-F238E27FC236}">
                <a16:creationId xmlns:a16="http://schemas.microsoft.com/office/drawing/2014/main" id="{19B3BE8B-429F-4063-B6E7-9011809004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4842" y="2781152"/>
            <a:ext cx="6150439" cy="345962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557049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C66229-4ED6-4769-B776-C3B7B3FA1D94}"/>
              </a:ext>
            </a:extLst>
          </p:cNvPr>
          <p:cNvSpPr>
            <a:spLocks noGrp="1"/>
          </p:cNvSpPr>
          <p:nvPr>
            <p:ph type="title"/>
          </p:nvPr>
        </p:nvSpPr>
        <p:spPr/>
        <p:txBody>
          <a:bodyPr/>
          <a:lstStyle/>
          <a:p>
            <a:pPr algn="ctr"/>
            <a:r>
              <a:rPr lang="ru-RU" sz="4400" dirty="0">
                <a:latin typeface="Arial Black" panose="020B0A04020102020204" pitchFamily="34" charset="0"/>
              </a:rPr>
              <a:t>Блокадный хлеб</a:t>
            </a:r>
          </a:p>
        </p:txBody>
      </p:sp>
      <p:sp>
        <p:nvSpPr>
          <p:cNvPr id="3" name="Объект 2">
            <a:extLst>
              <a:ext uri="{FF2B5EF4-FFF2-40B4-BE49-F238E27FC236}">
                <a16:creationId xmlns:a16="http://schemas.microsoft.com/office/drawing/2014/main" id="{BD7B0756-2F42-4952-8EC6-A73BBBBAF231}"/>
              </a:ext>
            </a:extLst>
          </p:cNvPr>
          <p:cNvSpPr>
            <a:spLocks noGrp="1"/>
          </p:cNvSpPr>
          <p:nvPr>
            <p:ph idx="1"/>
          </p:nvPr>
        </p:nvSpPr>
        <p:spPr/>
        <p:txBody>
          <a:bodyPr/>
          <a:lstStyle/>
          <a:p>
            <a:endParaRPr lang="ru-RU"/>
          </a:p>
        </p:txBody>
      </p:sp>
      <p:pic>
        <p:nvPicPr>
          <p:cNvPr id="12290" name="Picture 2" descr="Блокада как преступление — Блоги — Эхо Москвы, 28.01.2017">
            <a:extLst>
              <a:ext uri="{FF2B5EF4-FFF2-40B4-BE49-F238E27FC236}">
                <a16:creationId xmlns:a16="http://schemas.microsoft.com/office/drawing/2014/main" id="{2AD0F659-B806-4784-B159-FE8B20A737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427" y="2455454"/>
            <a:ext cx="2806286" cy="416775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2292" name="Picture 4" descr="Блокадный хлеб">
            <a:extLst>
              <a:ext uri="{FF2B5EF4-FFF2-40B4-BE49-F238E27FC236}">
                <a16:creationId xmlns:a16="http://schemas.microsoft.com/office/drawing/2014/main" id="{422FBFD1-51E1-4802-81F6-951C7F845F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13949" y="2455454"/>
            <a:ext cx="2968624" cy="410645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2294" name="Picture 6" descr="Ленинград, 29 декабря 1943: Пищевая промышленность выпускает продукты из  подручного сырья - Северо-Запад - ТАСС">
            <a:extLst>
              <a:ext uri="{FF2B5EF4-FFF2-40B4-BE49-F238E27FC236}">
                <a16:creationId xmlns:a16="http://schemas.microsoft.com/office/drawing/2014/main" id="{C58E8A68-E422-4EAA-872D-89B22EA8B8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4582" y="2858867"/>
            <a:ext cx="4720498" cy="329962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951004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77B6D3-D799-4827-92E0-A459867297D6}"/>
              </a:ext>
            </a:extLst>
          </p:cNvPr>
          <p:cNvSpPr>
            <a:spLocks noGrp="1"/>
          </p:cNvSpPr>
          <p:nvPr>
            <p:ph type="title"/>
          </p:nvPr>
        </p:nvSpPr>
        <p:spPr/>
        <p:txBody>
          <a:bodyPr/>
          <a:lstStyle/>
          <a:p>
            <a:pPr algn="ctr"/>
            <a:r>
              <a:rPr lang="ru-RU" sz="4400" dirty="0">
                <a:latin typeface="Arial Black" panose="020B0A04020102020204" pitchFamily="34" charset="0"/>
              </a:rPr>
              <a:t>Суровая необходимость</a:t>
            </a:r>
          </a:p>
        </p:txBody>
      </p:sp>
      <p:sp>
        <p:nvSpPr>
          <p:cNvPr id="3" name="Объект 2">
            <a:extLst>
              <a:ext uri="{FF2B5EF4-FFF2-40B4-BE49-F238E27FC236}">
                <a16:creationId xmlns:a16="http://schemas.microsoft.com/office/drawing/2014/main" id="{B9824121-D31B-475B-B319-A26EE3A79E43}"/>
              </a:ext>
            </a:extLst>
          </p:cNvPr>
          <p:cNvSpPr>
            <a:spLocks noGrp="1"/>
          </p:cNvSpPr>
          <p:nvPr>
            <p:ph idx="1"/>
          </p:nvPr>
        </p:nvSpPr>
        <p:spPr>
          <a:xfrm>
            <a:off x="243643" y="2361461"/>
            <a:ext cx="6547775" cy="4083728"/>
          </a:xfrm>
        </p:spPr>
        <p:txBody>
          <a:bodyPr>
            <a:noAutofit/>
          </a:bodyPr>
          <a:lstStyle/>
          <a:p>
            <a:r>
              <a:rPr lang="ru-RU" dirty="0">
                <a:solidFill>
                  <a:schemeClr val="tx1"/>
                </a:solidFill>
                <a:latin typeface="Times New Roman" panose="02020603050405020304" pitchFamily="18" charset="0"/>
                <a:cs typeface="Times New Roman" panose="02020603050405020304" pitchFamily="18" charset="0"/>
              </a:rPr>
              <a:t>Перед началом блокады произошло ужасное: немецкая авиация совершила налет на ленинградские </a:t>
            </a:r>
            <a:r>
              <a:rPr lang="ru-RU" dirty="0" err="1">
                <a:solidFill>
                  <a:schemeClr val="tx1"/>
                </a:solidFill>
                <a:latin typeface="Times New Roman" panose="02020603050405020304" pitchFamily="18" charset="0"/>
                <a:cs typeface="Times New Roman" panose="02020603050405020304" pitchFamily="18" charset="0"/>
              </a:rPr>
              <a:t>Бадаевские</a:t>
            </a:r>
            <a:r>
              <a:rPr lang="ru-RU" dirty="0">
                <a:solidFill>
                  <a:schemeClr val="tx1"/>
                </a:solidFill>
                <a:latin typeface="Times New Roman" panose="02020603050405020304" pitchFamily="18" charset="0"/>
                <a:cs typeface="Times New Roman" panose="02020603050405020304" pitchFamily="18" charset="0"/>
              </a:rPr>
              <a:t> склады. 23 немецких бомбардировщика положили бомбы так точно, что в одночасье выгорело свыше 3 тысяч тонн муки. Скорее всего, их на склады навели. Город был окружен, продовольствие брать было неоткуда. Еще с 18 июля в Ленинграде введены карточки. А с 8 сентября – фактического начала блокады – хлебная порция стала систематически снижаться. </a:t>
            </a:r>
            <a:br>
              <a:rPr lang="ru-RU" dirty="0">
                <a:solidFill>
                  <a:schemeClr val="tx1"/>
                </a:solidFill>
                <a:latin typeface="Times New Roman" panose="02020603050405020304" pitchFamily="18" charset="0"/>
                <a:cs typeface="Times New Roman" panose="02020603050405020304" pitchFamily="18" charset="0"/>
              </a:rPr>
            </a:br>
            <a:r>
              <a:rPr lang="ru-RU" dirty="0">
                <a:solidFill>
                  <a:schemeClr val="tx1"/>
                </a:solidFill>
                <a:latin typeface="Times New Roman" panose="02020603050405020304" pitchFamily="18" charset="0"/>
                <a:cs typeface="Times New Roman" panose="02020603050405020304" pitchFamily="18" charset="0"/>
              </a:rPr>
              <a:t>Всего снижений было пять, и с 800 июльских граммов порция упала до 200 граммов хлеба для рабочих и 125 граммов для всех остальных. Сейчас нам сложно это понять, но вы можете вспомнить одну из разрезанных краюшек черного хлеба, которые вам давали в школе к обеду, это даже чуть больше, чем 125 граммов. </a:t>
            </a:r>
          </a:p>
        </p:txBody>
      </p:sp>
      <p:pic>
        <p:nvPicPr>
          <p:cNvPr id="5" name="Picture 2" descr="125 граммов хлеба, в память о жестокой блокаде Ленинграда">
            <a:extLst>
              <a:ext uri="{FF2B5EF4-FFF2-40B4-BE49-F238E27FC236}">
                <a16:creationId xmlns:a16="http://schemas.microsoft.com/office/drawing/2014/main" id="{AB3F44C5-321C-4FBF-AE1F-45E523C997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44924" y="2614475"/>
            <a:ext cx="4770268" cy="357770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800061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BBF6945-AF64-4DC1-9A54-F94073482520}"/>
              </a:ext>
            </a:extLst>
          </p:cNvPr>
          <p:cNvSpPr>
            <a:spLocks noGrp="1"/>
          </p:cNvSpPr>
          <p:nvPr>
            <p:ph type="title"/>
          </p:nvPr>
        </p:nvSpPr>
        <p:spPr/>
        <p:txBody>
          <a:bodyPr/>
          <a:lstStyle/>
          <a:p>
            <a:pPr algn="r"/>
            <a:r>
              <a:rPr lang="ru-RU" sz="4400" dirty="0">
                <a:latin typeface="Arial Black" panose="020B0A04020102020204" pitchFamily="34" charset="0"/>
              </a:rPr>
              <a:t>Суровая необходимость</a:t>
            </a:r>
          </a:p>
        </p:txBody>
      </p:sp>
      <p:sp>
        <p:nvSpPr>
          <p:cNvPr id="3" name="Объект 2">
            <a:extLst>
              <a:ext uri="{FF2B5EF4-FFF2-40B4-BE49-F238E27FC236}">
                <a16:creationId xmlns:a16="http://schemas.microsoft.com/office/drawing/2014/main" id="{883281EE-8BDB-45A8-ADFB-C7655F276E32}"/>
              </a:ext>
            </a:extLst>
          </p:cNvPr>
          <p:cNvSpPr>
            <a:spLocks noGrp="1"/>
          </p:cNvSpPr>
          <p:nvPr>
            <p:ph idx="1"/>
          </p:nvPr>
        </p:nvSpPr>
        <p:spPr/>
        <p:txBody>
          <a:bodyPr/>
          <a:lstStyle/>
          <a:p>
            <a:endParaRPr lang="ru-RU"/>
          </a:p>
        </p:txBody>
      </p:sp>
      <p:pic>
        <p:nvPicPr>
          <p:cNvPr id="11266" name="Picture 2" descr="Ленинград, 3 января 1944: На прилавках магазинов появились мандарины -  Северо-Запад - ТАСС">
            <a:extLst>
              <a:ext uri="{FF2B5EF4-FFF2-40B4-BE49-F238E27FC236}">
                <a16:creationId xmlns:a16="http://schemas.microsoft.com/office/drawing/2014/main" id="{C2EEC0B6-AC50-49A0-AAF7-14E75BD479C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220"/>
          <a:stretch/>
        </p:blipFill>
        <p:spPr bwMode="auto">
          <a:xfrm>
            <a:off x="652575" y="2758985"/>
            <a:ext cx="5151687" cy="3657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1268" name="Picture 4" descr="Музей блокады Ленинграда прокомментировал «норму хлеба» от Полтавченко">
            <a:extLst>
              <a:ext uri="{FF2B5EF4-FFF2-40B4-BE49-F238E27FC236}">
                <a16:creationId xmlns:a16="http://schemas.microsoft.com/office/drawing/2014/main" id="{C288EA93-A425-4D7A-9AA2-B51045745A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5337" y="2758984"/>
            <a:ext cx="5486400" cy="36576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750573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2C4EE0F-934D-43FA-AB29-31628B2A45B6}"/>
              </a:ext>
            </a:extLst>
          </p:cNvPr>
          <p:cNvSpPr>
            <a:spLocks noGrp="1"/>
          </p:cNvSpPr>
          <p:nvPr>
            <p:ph type="title"/>
          </p:nvPr>
        </p:nvSpPr>
        <p:spPr/>
        <p:txBody>
          <a:bodyPr/>
          <a:lstStyle/>
          <a:p>
            <a:pPr algn="ctr"/>
            <a:r>
              <a:rPr lang="ru-RU" sz="4400" dirty="0">
                <a:latin typeface="Arial Black" panose="020B0A04020102020204" pitchFamily="34" charset="0"/>
              </a:rPr>
              <a:t>Блокадный хлеб </a:t>
            </a:r>
          </a:p>
        </p:txBody>
      </p:sp>
      <p:sp>
        <p:nvSpPr>
          <p:cNvPr id="3" name="Объект 2">
            <a:extLst>
              <a:ext uri="{FF2B5EF4-FFF2-40B4-BE49-F238E27FC236}">
                <a16:creationId xmlns:a16="http://schemas.microsoft.com/office/drawing/2014/main" id="{A3551918-1277-4FB0-9BFA-AC4FC6F309AE}"/>
              </a:ext>
            </a:extLst>
          </p:cNvPr>
          <p:cNvSpPr>
            <a:spLocks noGrp="1"/>
          </p:cNvSpPr>
          <p:nvPr>
            <p:ph idx="1"/>
          </p:nvPr>
        </p:nvSpPr>
        <p:spPr>
          <a:xfrm>
            <a:off x="4900473" y="2452578"/>
            <a:ext cx="6882307" cy="4152407"/>
          </a:xfrm>
        </p:spPr>
        <p:txBody>
          <a:bodyPr>
            <a:noAutofit/>
          </a:bodyPr>
          <a:lstStyle/>
          <a:p>
            <a:r>
              <a:rPr lang="ru-RU" sz="1600" dirty="0">
                <a:solidFill>
                  <a:schemeClr val="tx1"/>
                </a:solidFill>
                <a:latin typeface="Times New Roman" panose="02020603050405020304" pitchFamily="18" charset="0"/>
                <a:cs typeface="Times New Roman" panose="02020603050405020304" pitchFamily="18" charset="0"/>
              </a:rPr>
              <a:t>Сам хлеб изначально делался, как и сейчас, но со временем, когда муки становилось все меньше, хлеб приобретал блокадные черты: особый вкус и консистенцию, которая так запала в память всем ленинградцам, пережившим те суровые годы.</a:t>
            </a:r>
          </a:p>
          <a:p>
            <a:r>
              <a:rPr lang="ru-RU" sz="1600" dirty="0">
                <a:solidFill>
                  <a:schemeClr val="tx1"/>
                </a:solidFill>
                <a:latin typeface="Times New Roman" panose="02020603050405020304" pitchFamily="18" charset="0"/>
                <a:cs typeface="Times New Roman" panose="02020603050405020304" pitchFamily="18" charset="0"/>
              </a:rPr>
              <a:t>Состав блокадного хлеба был следующим: ржаная мука (обойная или вообще любая из тех, что были под рукой) – до 75%, целлюлоза пищевая – до 10%, жмых – до 10%, остальное – это обойная пыль, выбойки из мешков или хвоя.</a:t>
            </a:r>
          </a:p>
          <a:p>
            <a:r>
              <a:rPr lang="ru-RU" sz="1600" dirty="0">
                <a:solidFill>
                  <a:schemeClr val="tx1"/>
                </a:solidFill>
                <a:latin typeface="Times New Roman" panose="02020603050405020304" pitchFamily="18" charset="0"/>
                <a:cs typeface="Times New Roman" panose="02020603050405020304" pitchFamily="18" charset="0"/>
              </a:rPr>
              <a:t>Но это лишь один из вариантов. По старой русской традиции в ход могла пойти и лебеда, и древесная </a:t>
            </a:r>
            <a:r>
              <a:rPr lang="ru-RU" sz="1600" dirty="0" err="1">
                <a:solidFill>
                  <a:schemeClr val="tx1"/>
                </a:solidFill>
                <a:latin typeface="Times New Roman" panose="02020603050405020304" pitchFamily="18" charset="0"/>
                <a:cs typeface="Times New Roman" panose="02020603050405020304" pitchFamily="18" charset="0"/>
              </a:rPr>
              <a:t>кора</a:t>
            </a:r>
            <a:r>
              <a:rPr lang="ru-RU" sz="1600" dirty="0">
                <a:solidFill>
                  <a:schemeClr val="tx1"/>
                </a:solidFill>
                <a:latin typeface="Times New Roman" panose="02020603050405020304" pitchFamily="18" charset="0"/>
                <a:cs typeface="Times New Roman" panose="02020603050405020304" pitchFamily="18" charset="0"/>
              </a:rPr>
              <a:t>, и сосновый луб. Добавляли также лузгу, рисовую мучку, соевый шрот или отруби. Мука тоже часто менялась, использовалась любая – от ячменной до кукурузной. В целом рецепт хлеба мог меняться ежедневно. Специалисты Центральной лаборатории Ленинградского треста хлебопечения придумывали самые немыслимые варианты, лишь бы накормить хоть чем-то горожан. </a:t>
            </a:r>
          </a:p>
        </p:txBody>
      </p:sp>
      <p:pic>
        <p:nvPicPr>
          <p:cNvPr id="4098" name="Picture 2" descr="Карточка и хлеб">
            <a:extLst>
              <a:ext uri="{FF2B5EF4-FFF2-40B4-BE49-F238E27FC236}">
                <a16:creationId xmlns:a16="http://schemas.microsoft.com/office/drawing/2014/main" id="{7C45BFD4-09C7-496E-BCC9-CE93F7048D6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92" r="6269"/>
          <a:stretch/>
        </p:blipFill>
        <p:spPr bwMode="auto">
          <a:xfrm>
            <a:off x="514905" y="3014810"/>
            <a:ext cx="4172505" cy="30279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398685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814E7E4-FCCD-4B4E-8774-4388794B9DDD}"/>
              </a:ext>
            </a:extLst>
          </p:cNvPr>
          <p:cNvSpPr>
            <a:spLocks noGrp="1"/>
          </p:cNvSpPr>
          <p:nvPr>
            <p:ph type="title"/>
          </p:nvPr>
        </p:nvSpPr>
        <p:spPr/>
        <p:txBody>
          <a:bodyPr/>
          <a:lstStyle/>
          <a:p>
            <a:pPr algn="ctr"/>
            <a:r>
              <a:rPr lang="ru-RU" sz="4400" dirty="0">
                <a:latin typeface="Arial Black" panose="020B0A04020102020204" pitchFamily="34" charset="0"/>
              </a:rPr>
              <a:t>Блокадный хлеб</a:t>
            </a:r>
          </a:p>
        </p:txBody>
      </p:sp>
      <p:sp>
        <p:nvSpPr>
          <p:cNvPr id="3" name="Объект 2">
            <a:extLst>
              <a:ext uri="{FF2B5EF4-FFF2-40B4-BE49-F238E27FC236}">
                <a16:creationId xmlns:a16="http://schemas.microsoft.com/office/drawing/2014/main" id="{CF8428EF-7603-4455-A321-411637D7DDF0}"/>
              </a:ext>
            </a:extLst>
          </p:cNvPr>
          <p:cNvSpPr>
            <a:spLocks noGrp="1"/>
          </p:cNvSpPr>
          <p:nvPr>
            <p:ph idx="1"/>
          </p:nvPr>
        </p:nvSpPr>
        <p:spPr>
          <a:xfrm>
            <a:off x="346229" y="2459114"/>
            <a:ext cx="5850385" cy="4128117"/>
          </a:xfrm>
        </p:spPr>
        <p:txBody>
          <a:bodyPr>
            <a:normAutofit fontScale="92500" lnSpcReduction="20000"/>
          </a:bodyPr>
          <a:lstStyle/>
          <a:p>
            <a:r>
              <a:rPr lang="ru-RU" sz="2400" dirty="0">
                <a:solidFill>
                  <a:schemeClr val="tx1"/>
                </a:solidFill>
                <a:latin typeface="Times New Roman" panose="02020603050405020304" pitchFamily="18" charset="0"/>
                <a:cs typeface="Times New Roman" panose="02020603050405020304" pitchFamily="18" charset="0"/>
              </a:rPr>
              <a:t>Хлеб даже доставали со дна Ладожского озера – из кузовов утонувших машин и подвод. Мука в центре такого мешка была еще сухая, а мокрую сушили и эту корку перемалывали для производства хлеба. Первые рейсы по Дороге жизни везли муку – такую нужную для блокадного хлеба. Везли из-за тонкого льда сначала на подводах и только позже – на грузовиках. Несмотря на круглосуточную работу Дороги жизни, первая зима в Ленинграде стала самой суровой, в ее ходе блокадный хлеб сохранил жизнь сотням тысяч наших соотечественников, а ведь это были крохи по современным меркам. </a:t>
            </a:r>
          </a:p>
        </p:txBody>
      </p:sp>
      <p:pic>
        <p:nvPicPr>
          <p:cNvPr id="5122" name="Picture 2" descr="Первая партия муки пришедшая по «Дороге жизни»">
            <a:extLst>
              <a:ext uri="{FF2B5EF4-FFF2-40B4-BE49-F238E27FC236}">
                <a16:creationId xmlns:a16="http://schemas.microsoft.com/office/drawing/2014/main" id="{CEF7F997-F79C-4402-8776-6670F03F0C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6513" y="2737801"/>
            <a:ext cx="5363776" cy="35707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407970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вет директоров">
  <a:themeElements>
    <a:clrScheme name="Красный и оранжевый">
      <a:dk1>
        <a:sysClr val="windowText" lastClr="000000"/>
      </a:dk1>
      <a:lt1>
        <a:sysClr val="window" lastClr="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Совет директоров">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овет директоров">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62</TotalTime>
  <Words>532</Words>
  <Application>Microsoft Office PowerPoint</Application>
  <PresentationFormat>Широкоэкранный</PresentationFormat>
  <Paragraphs>24</Paragraphs>
  <Slides>13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Arial</vt:lpstr>
      <vt:lpstr>Arial Black</vt:lpstr>
      <vt:lpstr>Century Gothic</vt:lpstr>
      <vt:lpstr>Times New Roman</vt:lpstr>
      <vt:lpstr>Wingdings 3</vt:lpstr>
      <vt:lpstr>Совет директоров</vt:lpstr>
      <vt:lpstr>Блокадный хлеб</vt:lpstr>
      <vt:lpstr>Блокада Ленинграда </vt:lpstr>
      <vt:lpstr>Блокада Ленинграда</vt:lpstr>
      <vt:lpstr>Блокадный хлеб</vt:lpstr>
      <vt:lpstr>Блокадный хлеб</vt:lpstr>
      <vt:lpstr>Суровая необходимость</vt:lpstr>
      <vt:lpstr>Суровая необходимость</vt:lpstr>
      <vt:lpstr>Блокадный хлеб </vt:lpstr>
      <vt:lpstr>Блокадный хлеб</vt:lpstr>
      <vt:lpstr>Дорога жизни</vt:lpstr>
      <vt:lpstr>Блокадный хлеб</vt:lpstr>
      <vt:lpstr>Блокадный хлеб</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Абдрахметова</dc:creator>
  <cp:lastModifiedBy>Абдрахметова</cp:lastModifiedBy>
  <cp:revision>7</cp:revision>
  <dcterms:created xsi:type="dcterms:W3CDTF">2021-01-23T21:11:47Z</dcterms:created>
  <dcterms:modified xsi:type="dcterms:W3CDTF">2021-01-23T22:13:53Z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523535</vt:lpwstr>
  </property>
  <property fmtid="{D5CDD505-2E9C-101B-9397-08002B2CF9AE}" name="NXPowerLiteSettings" pid="3">
    <vt:lpwstr>C7000400038000</vt:lpwstr>
  </property>
  <property fmtid="{D5CDD505-2E9C-101B-9397-08002B2CF9AE}" name="NXPowerLiteVersion" pid="4">
    <vt:lpwstr>S9.0.3</vt:lpwstr>
  </property>
</Properties>
</file>