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2" r:id="rId3"/>
    <p:sldId id="257" r:id="rId4"/>
    <p:sldId id="261" r:id="rId5"/>
    <p:sldId id="271" r:id="rId6"/>
    <p:sldId id="259" r:id="rId7"/>
    <p:sldId id="268" r:id="rId8"/>
    <p:sldId id="263" r:id="rId9"/>
    <p:sldId id="280" r:id="rId10"/>
    <p:sldId id="270" r:id="rId11"/>
    <p:sldId id="272" r:id="rId12"/>
    <p:sldId id="264" r:id="rId13"/>
    <p:sldId id="265" r:id="rId14"/>
    <p:sldId id="273" r:id="rId15"/>
    <p:sldId id="274" r:id="rId16"/>
    <p:sldId id="275" r:id="rId17"/>
    <p:sldId id="277" r:id="rId18"/>
    <p:sldId id="278" r:id="rId19"/>
    <p:sldId id="276" r:id="rId20"/>
    <p:sldId id="279" r:id="rId21"/>
    <p:sldId id="282" r:id="rId22"/>
    <p:sldId id="267" r:id="rId23"/>
    <p:sldId id="281" r:id="rId24"/>
    <p:sldId id="258"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AE12"/>
    <a:srgbClr val="08A81B"/>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202CB2-E038-4CE5-8F90-4E10E758BCC3}" type="datetimeFigureOut">
              <a:rPr lang="ru-RU" smtClean="0"/>
              <a:pPr/>
              <a:t>28.04.2020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893DFF-A5EC-42A3-80FD-92601AAC72E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6893DFF-A5EC-42A3-80FD-92601AAC72E3}" type="slidenum">
              <a:rPr lang="ru-RU" smtClean="0"/>
              <a:pPr/>
              <a:t>18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5.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5.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pdb/992060/19b0a3f5-6896-41ea-b56a-fb1f97243cde/s1200?webp=false"/>
          <p:cNvPicPr>
            <a:picLocks noChangeAspect="1" noChangeArrowheads="1"/>
          </p:cNvPicPr>
          <p:nvPr/>
        </p:nvPicPr>
        <p:blipFill>
          <a:blip r:embed="rId2" cstate="email"/>
          <a:srcRect/>
          <a:stretch>
            <a:fillRect/>
          </a:stretch>
        </p:blipFill>
        <p:spPr bwMode="auto">
          <a:xfrm>
            <a:off x="0" y="240512"/>
            <a:ext cx="8892480" cy="6617488"/>
          </a:xfrm>
          <a:prstGeom prst="rect">
            <a:avLst/>
          </a:prstGeom>
          <a:noFill/>
        </p:spPr>
      </p:pic>
      <p:sp>
        <p:nvSpPr>
          <p:cNvPr id="2" name="Заголовок 1"/>
          <p:cNvSpPr>
            <a:spLocks noGrp="1"/>
          </p:cNvSpPr>
          <p:nvPr>
            <p:ph type="title"/>
          </p:nvPr>
        </p:nvSpPr>
        <p:spPr>
          <a:xfrm>
            <a:off x="914400" y="3068960"/>
            <a:ext cx="7474024" cy="1863080"/>
          </a:xfrm>
        </p:spPr>
        <p:txBody>
          <a:bodyPr>
            <a:normAutofit fontScale="90000"/>
          </a:bodyPr>
          <a:lstStyle/>
          <a:p>
            <a:r>
              <a:rPr lang="ru-RU" dirty="0" smtClean="0"/>
              <a:t>Интерактивные формы взаимодействия с родителями</a:t>
            </a:r>
            <a:endParaRPr lang="ru-RU" dirty="0"/>
          </a:p>
        </p:txBody>
      </p:sp>
      <p:sp>
        <p:nvSpPr>
          <p:cNvPr id="3" name="Подзаголовок 2"/>
          <p:cNvSpPr>
            <a:spLocks noGrp="1"/>
          </p:cNvSpPr>
          <p:nvPr>
            <p:ph sz="half" idx="1"/>
          </p:nvPr>
        </p:nvSpPr>
        <p:spPr>
          <a:xfrm>
            <a:off x="3851920" y="4797152"/>
            <a:ext cx="4330824" cy="892696"/>
          </a:xfrm>
        </p:spPr>
        <p:txBody>
          <a:bodyPr>
            <a:noAutofit/>
          </a:bodyPr>
          <a:lstStyle/>
          <a:p>
            <a:pPr marL="45720" algn="r">
              <a:buNone/>
            </a:pP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Выполнили: воспитатель: </a:t>
            </a:r>
            <a:r>
              <a:rPr lang="ru-RU" sz="1800" dirty="0" err="1" smtClean="0">
                <a:solidFill>
                  <a:schemeClr val="tx1">
                    <a:lumMod val="95000"/>
                    <a:lumOff val="5000"/>
                  </a:schemeClr>
                </a:solidFill>
                <a:latin typeface="Times New Roman" panose="02020603050405020304" pitchFamily="18" charset="0"/>
                <a:cs typeface="Times New Roman" panose="02020603050405020304" pitchFamily="18" charset="0"/>
              </a:rPr>
              <a:t>Колпакова</a:t>
            </a: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 Е.С. воспитатель: </a:t>
            </a:r>
            <a:r>
              <a:rPr lang="ru-RU" sz="1800" dirty="0" err="1" smtClean="0">
                <a:solidFill>
                  <a:schemeClr val="tx1">
                    <a:lumMod val="95000"/>
                    <a:lumOff val="5000"/>
                  </a:schemeClr>
                </a:solidFill>
                <a:latin typeface="Times New Roman" panose="02020603050405020304" pitchFamily="18" charset="0"/>
                <a:cs typeface="Times New Roman" panose="02020603050405020304" pitchFamily="18" charset="0"/>
              </a:rPr>
              <a:t>Зыбарева</a:t>
            </a: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 Н.В,</a:t>
            </a:r>
          </a:p>
          <a:p>
            <a:pPr marL="45720" algn="r">
              <a:buNone/>
            </a:pP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Группа № 10</a:t>
            </a:r>
          </a:p>
          <a:p>
            <a:endParaRPr lang="ru-RU" sz="1800" dirty="0"/>
          </a:p>
        </p:txBody>
      </p:sp>
      <p:sp>
        <p:nvSpPr>
          <p:cNvPr id="5" name="Содержимое 4"/>
          <p:cNvSpPr>
            <a:spLocks noGrp="1"/>
          </p:cNvSpPr>
          <p:nvPr>
            <p:ph sz="half" idx="2"/>
          </p:nvPr>
        </p:nvSpPr>
        <p:spPr>
          <a:xfrm>
            <a:off x="3995936" y="260648"/>
            <a:ext cx="4932040" cy="1152128"/>
          </a:xfrm>
        </p:spPr>
        <p:txBody>
          <a:bodyPr>
            <a:normAutofit fontScale="85000" lnSpcReduction="10000"/>
          </a:bodyPr>
          <a:lstStyle/>
          <a:p>
            <a:pPr algn="ctr">
              <a:buNone/>
            </a:pPr>
            <a:r>
              <a:rPr lang="ru-RU" sz="2000" dirty="0" smtClean="0">
                <a:latin typeface="Times New Roman" pitchFamily="18" charset="0"/>
                <a:cs typeface="Times New Roman" pitchFamily="18" charset="0"/>
              </a:rPr>
              <a:t>Муниципальное бюджетное дошкольное образовательное учреждение детский сад №26 «Сказка» комбинированного вида </a:t>
            </a:r>
          </a:p>
          <a:p>
            <a:pPr algn="ctr">
              <a:buNone/>
            </a:pPr>
            <a:r>
              <a:rPr lang="ru-RU" sz="2000" dirty="0" smtClean="0">
                <a:latin typeface="Times New Roman" pitchFamily="18" charset="0"/>
                <a:cs typeface="Times New Roman" pitchFamily="18" charset="0"/>
              </a:rPr>
              <a:t>г. </a:t>
            </a:r>
            <a:r>
              <a:rPr lang="ru-RU" sz="2000" dirty="0" err="1" smtClean="0">
                <a:latin typeface="Times New Roman" pitchFamily="18" charset="0"/>
                <a:cs typeface="Times New Roman" pitchFamily="18" charset="0"/>
              </a:rPr>
              <a:t>Искитима</a:t>
            </a:r>
            <a:r>
              <a:rPr lang="ru-RU" sz="2000" dirty="0" smtClean="0">
                <a:latin typeface="Times New Roman" pitchFamily="18" charset="0"/>
                <a:cs typeface="Times New Roman" pitchFamily="18" charset="0"/>
              </a:rPr>
              <a:t> Новосибирской области</a:t>
            </a:r>
            <a:endParaRPr lang="ru-RU" sz="2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Заголовок 17"/>
          <p:cNvSpPr>
            <a:spLocks noGrp="1"/>
          </p:cNvSpPr>
          <p:nvPr>
            <p:ph type="ctrTitle"/>
          </p:nvPr>
        </p:nvSpPr>
        <p:spPr>
          <a:xfrm>
            <a:off x="4537720" y="188640"/>
            <a:ext cx="3490664" cy="558874"/>
          </a:xfrm>
        </p:spPr>
        <p:txBody>
          <a:bodyPr>
            <a:normAutofit/>
          </a:bodyPr>
          <a:lstStyle/>
          <a:p>
            <a:r>
              <a:rPr lang="ru-RU" sz="2000" b="1" dirty="0" smtClean="0">
                <a:latin typeface="Times New Roman" pitchFamily="18" charset="0"/>
                <a:cs typeface="Times New Roman" pitchFamily="18" charset="0"/>
              </a:rPr>
              <a:t>День открытых дверей</a:t>
            </a:r>
            <a:endParaRPr lang="ru-RU" sz="2000" b="1" dirty="0">
              <a:latin typeface="Times New Roman" pitchFamily="18" charset="0"/>
              <a:cs typeface="Times New Roman" pitchFamily="18" charset="0"/>
            </a:endParaRPr>
          </a:p>
        </p:txBody>
      </p:sp>
      <p:pic>
        <p:nvPicPr>
          <p:cNvPr id="21506" name="Picture 2" descr="E:\Итерактивные формы взаимодействия с родителяти\img_20190927_102030.jpg"/>
          <p:cNvPicPr>
            <a:picLocks noGrp="1" noChangeAspect="1" noChangeArrowheads="1"/>
          </p:cNvPicPr>
          <p:nvPr>
            <p:ph sz="half" idx="4294967295"/>
          </p:nvPr>
        </p:nvPicPr>
        <p:blipFill>
          <a:blip r:embed="rId2" cstate="email"/>
          <a:srcRect/>
          <a:stretch>
            <a:fillRect/>
          </a:stretch>
        </p:blipFill>
        <p:spPr bwMode="auto">
          <a:xfrm>
            <a:off x="971600" y="476672"/>
            <a:ext cx="3889375" cy="2916237"/>
          </a:xfrm>
          <a:prstGeom prst="rect">
            <a:avLst/>
          </a:prstGeom>
          <a:noFill/>
        </p:spPr>
      </p:pic>
      <p:pic>
        <p:nvPicPr>
          <p:cNvPr id="21507" name="Picture 3" descr="E:\Итерактивные формы взаимодействия с родителяти\img-20190927-wa0017.jpg"/>
          <p:cNvPicPr>
            <a:picLocks noGrp="1" noChangeAspect="1" noChangeArrowheads="1"/>
          </p:cNvPicPr>
          <p:nvPr>
            <p:ph sz="quarter" idx="4294967295"/>
          </p:nvPr>
        </p:nvPicPr>
        <p:blipFill>
          <a:blip r:embed="rId3" cstate="email"/>
          <a:srcRect/>
          <a:stretch>
            <a:fillRect/>
          </a:stretch>
        </p:blipFill>
        <p:spPr bwMode="auto">
          <a:xfrm>
            <a:off x="5724128" y="908720"/>
            <a:ext cx="2808287" cy="4679950"/>
          </a:xfrm>
          <a:prstGeom prst="rect">
            <a:avLst/>
          </a:prstGeom>
          <a:noFill/>
        </p:spPr>
      </p:pic>
      <p:pic>
        <p:nvPicPr>
          <p:cNvPr id="21509" name="Picture 5" descr="E:\Итерактивные формы взаимодействия с родителяти\img-20190927-wa0042.jpg"/>
          <p:cNvPicPr>
            <a:picLocks noChangeAspect="1" noChangeArrowheads="1"/>
          </p:cNvPicPr>
          <p:nvPr/>
        </p:nvPicPr>
        <p:blipFill>
          <a:blip r:embed="rId4" cstate="email"/>
          <a:srcRect/>
          <a:stretch>
            <a:fillRect/>
          </a:stretch>
        </p:blipFill>
        <p:spPr bwMode="auto">
          <a:xfrm>
            <a:off x="1259632" y="3645024"/>
            <a:ext cx="3828395" cy="283939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5" name="Заголовок 4"/>
          <p:cNvSpPr>
            <a:spLocks noGrp="1"/>
          </p:cNvSpPr>
          <p:nvPr>
            <p:ph type="title"/>
          </p:nvPr>
        </p:nvSpPr>
        <p:spPr/>
        <p:txBody>
          <a:bodyPr/>
          <a:lstStyle/>
          <a:p>
            <a:r>
              <a:rPr lang="ru-RU" dirty="0" smtClean="0"/>
              <a:t>Мастер -классы</a:t>
            </a:r>
            <a:endParaRPr lang="ru-RU" dirty="0"/>
          </a:p>
        </p:txBody>
      </p:sp>
      <p:sp>
        <p:nvSpPr>
          <p:cNvPr id="10" name="Текст 9"/>
          <p:cNvSpPr>
            <a:spLocks noGrp="1"/>
          </p:cNvSpPr>
          <p:nvPr>
            <p:ph type="body" idx="1"/>
          </p:nvPr>
        </p:nvSpPr>
        <p:spPr/>
        <p:txBody>
          <a:bodyPr/>
          <a:lstStyle/>
          <a:p>
            <a:pPr algn="ctr"/>
            <a:r>
              <a:rPr lang="ru-RU" dirty="0" smtClean="0"/>
              <a:t>«Техника </a:t>
            </a:r>
            <a:r>
              <a:rPr lang="ru-RU" dirty="0" err="1" smtClean="0"/>
              <a:t>квиллинг</a:t>
            </a:r>
            <a:r>
              <a:rPr lang="ru-RU" dirty="0" smtClean="0"/>
              <a:t>»</a:t>
            </a:r>
            <a:endParaRPr lang="ru-RU" dirty="0"/>
          </a:p>
        </p:txBody>
      </p:sp>
      <p:pic>
        <p:nvPicPr>
          <p:cNvPr id="1026" name="Picture 2" descr="E:\Итерактивные формы взаимодействия с родителяти\detsad-354192-1481394337.jpg"/>
          <p:cNvPicPr>
            <a:picLocks noGrp="1" noChangeAspect="1" noChangeArrowheads="1"/>
          </p:cNvPicPr>
          <p:nvPr>
            <p:ph sz="half" idx="2"/>
          </p:nvPr>
        </p:nvPicPr>
        <p:blipFill>
          <a:blip r:embed="rId3" cstate="email"/>
          <a:stretch>
            <a:fillRect/>
          </a:stretch>
        </p:blipFill>
        <p:spPr bwMode="auto">
          <a:xfrm>
            <a:off x="827584" y="2348880"/>
            <a:ext cx="3744416" cy="2736304"/>
          </a:xfrm>
          <a:prstGeom prst="rect">
            <a:avLst/>
          </a:prstGeom>
          <a:noFill/>
          <a:ln w="28575" cmpd="sng">
            <a:solidFill>
              <a:srgbClr val="02AE12"/>
            </a:solidFill>
          </a:ln>
        </p:spPr>
      </p:pic>
      <p:sp>
        <p:nvSpPr>
          <p:cNvPr id="11" name="Текст 10"/>
          <p:cNvSpPr>
            <a:spLocks noGrp="1"/>
          </p:cNvSpPr>
          <p:nvPr>
            <p:ph type="body" sz="quarter" idx="3"/>
          </p:nvPr>
        </p:nvSpPr>
        <p:spPr/>
        <p:txBody>
          <a:bodyPr/>
          <a:lstStyle/>
          <a:p>
            <a:pPr algn="ctr"/>
            <a:r>
              <a:rPr lang="ru-RU" dirty="0" smtClean="0"/>
              <a:t>«Проектная деятельность»</a:t>
            </a:r>
            <a:endParaRPr lang="ru-RU" dirty="0"/>
          </a:p>
        </p:txBody>
      </p:sp>
      <p:pic>
        <p:nvPicPr>
          <p:cNvPr id="8" name="Picture 4" descr="F:\формы и методы по коррекционно-речевому развитию дошкольников\Новая папка\P1040167.JPG"/>
          <p:cNvPicPr>
            <a:picLocks noGrp="1" noChangeAspect="1" noChangeArrowheads="1"/>
          </p:cNvPicPr>
          <p:nvPr>
            <p:ph sz="quarter" idx="4"/>
          </p:nvPr>
        </p:nvPicPr>
        <p:blipFill>
          <a:blip r:embed="rId4" cstate="email"/>
          <a:stretch>
            <a:fillRect/>
          </a:stretch>
        </p:blipFill>
        <p:spPr bwMode="auto">
          <a:xfrm>
            <a:off x="5004048" y="2348880"/>
            <a:ext cx="3743399" cy="2806593"/>
          </a:xfrm>
          <a:prstGeom prst="rect">
            <a:avLst/>
          </a:prstGeom>
          <a:noFill/>
          <a:ln w="25400">
            <a:solidFill>
              <a:srgbClr val="00CC00"/>
            </a:solid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5" name="Прямоугольник 4"/>
          <p:cNvSpPr/>
          <p:nvPr/>
        </p:nvSpPr>
        <p:spPr>
          <a:xfrm>
            <a:off x="395536" y="260648"/>
            <a:ext cx="8478688" cy="707886"/>
          </a:xfrm>
          <a:prstGeom prst="rect">
            <a:avLst/>
          </a:prstGeom>
        </p:spPr>
        <p:txBody>
          <a:bodyPr wrap="square">
            <a:spAutoFit/>
          </a:bodyPr>
          <a:lstStyle/>
          <a:p>
            <a:pPr algn="ctr"/>
            <a:r>
              <a:rPr lang="ru-RU" sz="2000" b="1" dirty="0" smtClean="0">
                <a:latin typeface="Times New Roman" pitchFamily="18" charset="0"/>
                <a:cs typeface="Times New Roman" pitchFamily="18" charset="0"/>
              </a:rPr>
              <a:t>Праздники, досуги, экскурсии, традиции «Встречи с интересными людьми»</a:t>
            </a:r>
            <a:endParaRPr lang="ru-RU" sz="2000" dirty="0">
              <a:latin typeface="Times New Roman" pitchFamily="18" charset="0"/>
              <a:cs typeface="Times New Roman" pitchFamily="18" charset="0"/>
            </a:endParaRPr>
          </a:p>
        </p:txBody>
      </p:sp>
      <p:pic>
        <p:nvPicPr>
          <p:cNvPr id="20485" name="Picture 5"/>
          <p:cNvPicPr>
            <a:picLocks noGrp="1" noChangeAspect="1" noChangeArrowheads="1"/>
          </p:cNvPicPr>
          <p:nvPr>
            <p:ph sz="quarter" idx="4"/>
          </p:nvPr>
        </p:nvPicPr>
        <p:blipFill>
          <a:blip r:embed="rId3" cstate="email"/>
          <a:stretch>
            <a:fillRect/>
          </a:stretch>
        </p:blipFill>
        <p:spPr bwMode="auto">
          <a:xfrm>
            <a:off x="251520" y="1484784"/>
            <a:ext cx="4041775" cy="3031331"/>
          </a:xfrm>
          <a:prstGeom prst="rect">
            <a:avLst/>
          </a:prstGeom>
          <a:noFill/>
          <a:ln w="9525">
            <a:noFill/>
            <a:miter lim="800000"/>
            <a:headEnd/>
            <a:tailEnd/>
          </a:ln>
        </p:spPr>
      </p:pic>
      <p:pic>
        <p:nvPicPr>
          <p:cNvPr id="3074" name="Picture 2" descr="E:\Итерактивные формы взаимодействия с родителяти\IMG_3532.jpg"/>
          <p:cNvPicPr>
            <a:picLocks noGrp="1" noChangeAspect="1" noChangeArrowheads="1"/>
          </p:cNvPicPr>
          <p:nvPr>
            <p:ph sz="half" idx="2"/>
          </p:nvPr>
        </p:nvPicPr>
        <p:blipFill>
          <a:blip r:embed="rId4" cstate="email"/>
          <a:srcRect/>
          <a:stretch>
            <a:fillRect/>
          </a:stretch>
        </p:blipFill>
        <p:spPr bwMode="auto">
          <a:xfrm>
            <a:off x="4716016" y="1484784"/>
            <a:ext cx="4040188" cy="303014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pic>
        <p:nvPicPr>
          <p:cNvPr id="3" name="Picture 6"/>
          <p:cNvPicPr>
            <a:picLocks noChangeAspect="1" noChangeArrowheads="1"/>
          </p:cNvPicPr>
          <p:nvPr/>
        </p:nvPicPr>
        <p:blipFill>
          <a:blip r:embed="rId3" cstate="email"/>
          <a:srcRect/>
          <a:stretch>
            <a:fillRect/>
          </a:stretch>
        </p:blipFill>
        <p:spPr bwMode="auto">
          <a:xfrm>
            <a:off x="395536" y="188640"/>
            <a:ext cx="3564396" cy="4752528"/>
          </a:xfrm>
          <a:prstGeom prst="rect">
            <a:avLst/>
          </a:prstGeom>
          <a:noFill/>
          <a:ln w="9525">
            <a:noFill/>
            <a:miter lim="800000"/>
            <a:headEnd/>
            <a:tailEnd/>
          </a:ln>
        </p:spPr>
      </p:pic>
      <p:pic>
        <p:nvPicPr>
          <p:cNvPr id="2051" name="Picture 3" descr="E:\Итерактивные формы взаимодействия с родителяти\IMG_20190221_103618.jpg"/>
          <p:cNvPicPr>
            <a:picLocks noGrp="1" noChangeAspect="1" noChangeArrowheads="1"/>
          </p:cNvPicPr>
          <p:nvPr>
            <p:ph sz="quarter" idx="4"/>
          </p:nvPr>
        </p:nvPicPr>
        <p:blipFill>
          <a:blip r:embed="rId4" cstate="email"/>
          <a:srcRect/>
          <a:stretch>
            <a:fillRect/>
          </a:stretch>
        </p:blipFill>
        <p:spPr bwMode="auto">
          <a:xfrm>
            <a:off x="4139952" y="692696"/>
            <a:ext cx="4615094" cy="346132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835696" y="188640"/>
            <a:ext cx="4798717" cy="461665"/>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Проектная деятельность </a:t>
            </a:r>
            <a:endParaRPr lang="ru-RU" sz="2400" dirty="0"/>
          </a:p>
        </p:txBody>
      </p:sp>
      <p:pic>
        <p:nvPicPr>
          <p:cNvPr id="4100" name="Picture 4" descr="E:\Итерактивные формы взаимодействия с родителяти\IMG_20190311_084205.jpg"/>
          <p:cNvPicPr>
            <a:picLocks noChangeAspect="1" noChangeArrowheads="1"/>
          </p:cNvPicPr>
          <p:nvPr/>
        </p:nvPicPr>
        <p:blipFill>
          <a:blip r:embed="rId2" cstate="email"/>
          <a:srcRect/>
          <a:stretch>
            <a:fillRect/>
          </a:stretch>
        </p:blipFill>
        <p:spPr bwMode="auto">
          <a:xfrm>
            <a:off x="899592" y="3717032"/>
            <a:ext cx="3851920" cy="2888940"/>
          </a:xfrm>
          <a:prstGeom prst="rect">
            <a:avLst/>
          </a:prstGeom>
          <a:noFill/>
        </p:spPr>
      </p:pic>
      <p:pic>
        <p:nvPicPr>
          <p:cNvPr id="4098" name="Picture 2" descr="E:\Итерактивные формы взаимодействия с родителяти\IMG_20180117_171829.jpg"/>
          <p:cNvPicPr>
            <a:picLocks noGrp="1" noChangeAspect="1" noChangeArrowheads="1"/>
          </p:cNvPicPr>
          <p:nvPr>
            <p:ph sz="half" idx="1"/>
          </p:nvPr>
        </p:nvPicPr>
        <p:blipFill>
          <a:blip r:embed="rId3" cstate="email"/>
          <a:stretch>
            <a:fillRect/>
          </a:stretch>
        </p:blipFill>
        <p:spPr bwMode="auto">
          <a:xfrm rot="5400000">
            <a:off x="755576" y="116632"/>
            <a:ext cx="3024336" cy="4032448"/>
          </a:xfrm>
          <a:prstGeom prst="rect">
            <a:avLst/>
          </a:prstGeom>
          <a:noFill/>
        </p:spPr>
      </p:pic>
      <p:pic>
        <p:nvPicPr>
          <p:cNvPr id="4099" name="Picture 3" descr="E:\Итерактивные формы взаимодействия с родителяти\IMG_20190211_095128.jpg"/>
          <p:cNvPicPr>
            <a:picLocks noGrp="1" noChangeAspect="1" noChangeArrowheads="1"/>
          </p:cNvPicPr>
          <p:nvPr>
            <p:ph sz="half" idx="2"/>
          </p:nvPr>
        </p:nvPicPr>
        <p:blipFill>
          <a:blip r:embed="rId4" cstate="email"/>
          <a:stretch>
            <a:fillRect/>
          </a:stretch>
        </p:blipFill>
        <p:spPr bwMode="auto">
          <a:xfrm>
            <a:off x="5148064" y="1196752"/>
            <a:ext cx="3394472" cy="452596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3" name="Заголовок 2"/>
          <p:cNvSpPr>
            <a:spLocks noGrp="1"/>
          </p:cNvSpPr>
          <p:nvPr>
            <p:ph type="title"/>
          </p:nvPr>
        </p:nvSpPr>
        <p:spPr/>
        <p:txBody>
          <a:bodyPr>
            <a:normAutofit fontScale="90000"/>
          </a:bodyPr>
          <a:lstStyle/>
          <a:p>
            <a:r>
              <a:rPr lang="ru-RU" b="1" dirty="0" smtClean="0">
                <a:latin typeface="Times New Roman" panose="02020603050405020304" pitchFamily="18" charset="0"/>
                <a:cs typeface="Times New Roman" panose="02020603050405020304" pitchFamily="18" charset="0"/>
              </a:rPr>
              <a:t>Акции «Добра»</a:t>
            </a:r>
            <a:br>
              <a:rPr lang="ru-RU" b="1" dirty="0" smtClean="0">
                <a:latin typeface="Times New Roman" panose="02020603050405020304" pitchFamily="18" charset="0"/>
                <a:cs typeface="Times New Roman" panose="02020603050405020304" pitchFamily="18" charset="0"/>
              </a:rPr>
            </a:br>
            <a:endParaRPr lang="ru-RU" dirty="0"/>
          </a:p>
        </p:txBody>
      </p:sp>
      <p:sp>
        <p:nvSpPr>
          <p:cNvPr id="8" name="Текст 7"/>
          <p:cNvSpPr>
            <a:spLocks noGrp="1"/>
          </p:cNvSpPr>
          <p:nvPr>
            <p:ph type="body" idx="1"/>
          </p:nvPr>
        </p:nvSpPr>
        <p:spPr>
          <a:xfrm>
            <a:off x="467544" y="980728"/>
            <a:ext cx="4040188" cy="639762"/>
          </a:xfrm>
        </p:spPr>
        <p:txBody>
          <a:bodyPr/>
          <a:lstStyle/>
          <a:p>
            <a:pPr algn="ctr"/>
            <a:r>
              <a:rPr lang="ru-RU" dirty="0" smtClean="0"/>
              <a:t>«Подари детям книгу»</a:t>
            </a:r>
            <a:endParaRPr lang="ru-RU" dirty="0"/>
          </a:p>
        </p:txBody>
      </p:sp>
      <p:pic>
        <p:nvPicPr>
          <p:cNvPr id="5122" name="Picture 2" descr="E:\Итерактивные формы взаимодействия с родителяти\IMG_5431.jpg"/>
          <p:cNvPicPr>
            <a:picLocks noGrp="1" noChangeAspect="1" noChangeArrowheads="1"/>
          </p:cNvPicPr>
          <p:nvPr>
            <p:ph sz="half" idx="2"/>
          </p:nvPr>
        </p:nvPicPr>
        <p:blipFill>
          <a:blip r:embed="rId3" cstate="email"/>
          <a:stretch>
            <a:fillRect/>
          </a:stretch>
        </p:blipFill>
        <p:spPr bwMode="auto">
          <a:xfrm>
            <a:off x="467544" y="1916832"/>
            <a:ext cx="4040188" cy="3030141"/>
          </a:xfrm>
          <a:prstGeom prst="rect">
            <a:avLst/>
          </a:prstGeom>
          <a:noFill/>
        </p:spPr>
      </p:pic>
      <p:sp>
        <p:nvSpPr>
          <p:cNvPr id="9" name="Текст 8"/>
          <p:cNvSpPr>
            <a:spLocks noGrp="1"/>
          </p:cNvSpPr>
          <p:nvPr>
            <p:ph type="body" sz="quarter" idx="3"/>
          </p:nvPr>
        </p:nvSpPr>
        <p:spPr>
          <a:xfrm>
            <a:off x="4644008" y="980728"/>
            <a:ext cx="4041775" cy="639762"/>
          </a:xfrm>
        </p:spPr>
        <p:txBody>
          <a:bodyPr/>
          <a:lstStyle/>
          <a:p>
            <a:pPr algn="ctr"/>
            <a:r>
              <a:rPr lang="ru-RU" dirty="0" smtClean="0"/>
              <a:t>«Кормушка для птиц»</a:t>
            </a:r>
            <a:endParaRPr lang="ru-RU" dirty="0"/>
          </a:p>
        </p:txBody>
      </p:sp>
      <p:pic>
        <p:nvPicPr>
          <p:cNvPr id="5123" name="Picture 3" descr="E:\Итерактивные формы взаимодействия с родителяти\13454.jpg"/>
          <p:cNvPicPr>
            <a:picLocks noGrp="1" noChangeAspect="1" noChangeArrowheads="1"/>
          </p:cNvPicPr>
          <p:nvPr>
            <p:ph sz="quarter" idx="4"/>
          </p:nvPr>
        </p:nvPicPr>
        <p:blipFill>
          <a:blip r:embed="rId4" cstate="email"/>
          <a:stretch>
            <a:fillRect/>
          </a:stretch>
        </p:blipFill>
        <p:spPr bwMode="auto">
          <a:xfrm>
            <a:off x="4716016" y="1916832"/>
            <a:ext cx="4041775" cy="3031331"/>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latin typeface="Times New Roman" panose="02020603050405020304" pitchFamily="18" charset="0"/>
                <a:cs typeface="Times New Roman" panose="02020603050405020304" pitchFamily="18" charset="0"/>
              </a:rPr>
              <a:t>Совместная трудовая деятельность </a:t>
            </a:r>
            <a:endParaRPr lang="ru-RU" dirty="0"/>
          </a:p>
        </p:txBody>
      </p:sp>
      <p:pic>
        <p:nvPicPr>
          <p:cNvPr id="6147" name="Picture 3" descr="E:\Итерактивные формы взаимодействия с родителяти\IMG_20191014_111742.jpg"/>
          <p:cNvPicPr>
            <a:picLocks noGrp="1" noChangeAspect="1" noChangeArrowheads="1"/>
          </p:cNvPicPr>
          <p:nvPr>
            <p:ph sz="half" idx="2"/>
          </p:nvPr>
        </p:nvPicPr>
        <p:blipFill>
          <a:blip r:embed="rId3" cstate="email"/>
          <a:srcRect/>
          <a:stretch>
            <a:fillRect/>
          </a:stretch>
        </p:blipFill>
        <p:spPr bwMode="auto">
          <a:xfrm>
            <a:off x="827584" y="1484784"/>
            <a:ext cx="2963466" cy="3951288"/>
          </a:xfrm>
          <a:prstGeom prst="rect">
            <a:avLst/>
          </a:prstGeom>
          <a:noFill/>
        </p:spPr>
      </p:pic>
      <p:pic>
        <p:nvPicPr>
          <p:cNvPr id="6148" name="Picture 4" descr="E:\Итерактивные формы взаимодействия с родителяти\уборка.jpg"/>
          <p:cNvPicPr>
            <a:picLocks noGrp="1" noChangeAspect="1" noChangeArrowheads="1"/>
          </p:cNvPicPr>
          <p:nvPr>
            <p:ph sz="quarter" idx="4"/>
          </p:nvPr>
        </p:nvPicPr>
        <p:blipFill>
          <a:blip r:embed="rId4" cstate="email"/>
          <a:srcRect/>
          <a:stretch>
            <a:fillRect/>
          </a:stretch>
        </p:blipFill>
        <p:spPr bwMode="auto">
          <a:xfrm>
            <a:off x="5148064" y="1412776"/>
            <a:ext cx="2963466" cy="39512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p:txBody>
          <a:bodyPr/>
          <a:lstStyle/>
          <a:p>
            <a:r>
              <a:rPr lang="ru-RU" b="1" dirty="0" smtClean="0">
                <a:latin typeface="Times New Roman" panose="02020603050405020304" pitchFamily="18" charset="0"/>
                <a:cs typeface="Times New Roman" panose="02020603050405020304" pitchFamily="18" charset="0"/>
              </a:rPr>
              <a:t>Фотовыставки, газеты </a:t>
            </a:r>
            <a:endParaRPr lang="ru-RU" dirty="0"/>
          </a:p>
        </p:txBody>
      </p:sp>
      <p:pic>
        <p:nvPicPr>
          <p:cNvPr id="8194" name="Picture 2" descr="E:\Итерактивные формы взаимодействия с родителяти\IMG_20190222_170553.jpg"/>
          <p:cNvPicPr>
            <a:picLocks noGrp="1" noChangeAspect="1" noChangeArrowheads="1"/>
          </p:cNvPicPr>
          <p:nvPr>
            <p:ph sz="half" idx="2"/>
          </p:nvPr>
        </p:nvPicPr>
        <p:blipFill>
          <a:blip r:embed="rId3" cstate="email"/>
          <a:srcRect/>
          <a:stretch>
            <a:fillRect/>
          </a:stretch>
        </p:blipFill>
        <p:spPr bwMode="auto">
          <a:xfrm>
            <a:off x="467544" y="1340768"/>
            <a:ext cx="4040188" cy="3030141"/>
          </a:xfrm>
          <a:prstGeom prst="rect">
            <a:avLst/>
          </a:prstGeom>
          <a:noFill/>
        </p:spPr>
      </p:pic>
      <p:pic>
        <p:nvPicPr>
          <p:cNvPr id="8195" name="Picture 3" descr="E:\Итерактивные формы взаимодействия с родителяти\IMG_20190222_170604.jpg"/>
          <p:cNvPicPr>
            <a:picLocks noGrp="1" noChangeAspect="1" noChangeArrowheads="1"/>
          </p:cNvPicPr>
          <p:nvPr>
            <p:ph sz="quarter" idx="4"/>
          </p:nvPr>
        </p:nvPicPr>
        <p:blipFill>
          <a:blip r:embed="rId4" cstate="email"/>
          <a:srcRect/>
          <a:stretch>
            <a:fillRect/>
          </a:stretch>
        </p:blipFill>
        <p:spPr bwMode="auto">
          <a:xfrm>
            <a:off x="4716016" y="1844824"/>
            <a:ext cx="4041775" cy="303133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E:\Итерактивные формы взаимодействия с родителяти\IMG_20190222_170611.jpg"/>
          <p:cNvPicPr>
            <a:picLocks noGrp="1" noChangeAspect="1" noChangeArrowheads="1"/>
          </p:cNvPicPr>
          <p:nvPr>
            <p:ph sz="half" idx="2"/>
          </p:nvPr>
        </p:nvPicPr>
        <p:blipFill>
          <a:blip r:embed="rId3" cstate="email"/>
          <a:srcRect/>
          <a:stretch>
            <a:fillRect/>
          </a:stretch>
        </p:blipFill>
        <p:spPr bwMode="auto">
          <a:xfrm>
            <a:off x="251520" y="188640"/>
            <a:ext cx="4032448" cy="3024336"/>
          </a:xfrm>
          <a:prstGeom prst="rect">
            <a:avLst/>
          </a:prstGeom>
          <a:noFill/>
        </p:spPr>
      </p:pic>
      <p:pic>
        <p:nvPicPr>
          <p:cNvPr id="9220" name="Picture 4" descr="https://nsportal.ru/sites/default/files/styles/media_gallery_large/public/gallery/2019/10/29/img_20190425_124300.jpg?itok=NPiQbR3A"/>
          <p:cNvPicPr>
            <a:picLocks noGrp="1" noChangeAspect="1" noChangeArrowheads="1"/>
          </p:cNvPicPr>
          <p:nvPr>
            <p:ph sz="quarter" idx="4"/>
          </p:nvPr>
        </p:nvPicPr>
        <p:blipFill>
          <a:blip r:embed="rId4" cstate="email"/>
          <a:srcRect/>
          <a:stretch>
            <a:fillRect/>
          </a:stretch>
        </p:blipFill>
        <p:spPr bwMode="auto">
          <a:xfrm>
            <a:off x="323528" y="3501008"/>
            <a:ext cx="4041775" cy="3031331"/>
          </a:xfrm>
          <a:prstGeom prst="rect">
            <a:avLst/>
          </a:prstGeom>
          <a:noFill/>
        </p:spPr>
      </p:pic>
      <p:pic>
        <p:nvPicPr>
          <p:cNvPr id="9222" name="Picture 6" descr="https://nsportal.ru/sites/default/files/styles/media_gallery_large/public/gallery/2019/11/18/img_20191031_173622.jpg?itok=wklGK7DG"/>
          <p:cNvPicPr>
            <a:picLocks noChangeAspect="1" noChangeArrowheads="1"/>
          </p:cNvPicPr>
          <p:nvPr/>
        </p:nvPicPr>
        <p:blipFill>
          <a:blip r:embed="rId5" cstate="email"/>
          <a:srcRect/>
          <a:stretch>
            <a:fillRect/>
          </a:stretch>
        </p:blipFill>
        <p:spPr bwMode="auto">
          <a:xfrm>
            <a:off x="4644008" y="332656"/>
            <a:ext cx="3707904" cy="494387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57200" y="764704"/>
            <a:ext cx="8229600" cy="652934"/>
          </a:xfrm>
        </p:spPr>
        <p:txBody>
          <a:bodyPr>
            <a:normAutofit fontScale="90000"/>
          </a:bodyPr>
          <a:lstStyle/>
          <a:p>
            <a:r>
              <a:rPr lang="ru-RU" dirty="0" smtClean="0">
                <a:latin typeface="Times New Roman" panose="02020603050405020304" pitchFamily="18" charset="0"/>
                <a:cs typeface="Times New Roman" panose="02020603050405020304" pitchFamily="18" charset="0"/>
              </a:rPr>
              <a:t>Совместные выставки</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родителей и детей</a:t>
            </a:r>
            <a:r>
              <a:rPr lang="ru-RU" dirty="0" smtClean="0"/>
              <a:t/>
            </a:r>
            <a:br>
              <a:rPr lang="ru-RU" dirty="0" smtClean="0"/>
            </a:br>
            <a:endParaRPr lang="ru-RU" dirty="0"/>
          </a:p>
        </p:txBody>
      </p:sp>
      <p:pic>
        <p:nvPicPr>
          <p:cNvPr id="7170" name="Picture 2" descr="E:\Итерактивные формы взаимодействия с родителяти\img_20200303_084144-768x576.jpg"/>
          <p:cNvPicPr>
            <a:picLocks noGrp="1" noChangeAspect="1" noChangeArrowheads="1"/>
          </p:cNvPicPr>
          <p:nvPr>
            <p:ph sz="half" idx="2"/>
          </p:nvPr>
        </p:nvPicPr>
        <p:blipFill>
          <a:blip r:embed="rId3" cstate="email"/>
          <a:srcRect/>
          <a:stretch>
            <a:fillRect/>
          </a:stretch>
        </p:blipFill>
        <p:spPr bwMode="auto">
          <a:xfrm>
            <a:off x="467544" y="1772816"/>
            <a:ext cx="4040188" cy="3030141"/>
          </a:xfrm>
          <a:prstGeom prst="rect">
            <a:avLst/>
          </a:prstGeom>
          <a:noFill/>
        </p:spPr>
      </p:pic>
      <p:pic>
        <p:nvPicPr>
          <p:cNvPr id="7171" name="Picture 3" descr="E:\Итерактивные формы взаимодействия с родителяти\IMG_20190222_170630.jpg"/>
          <p:cNvPicPr>
            <a:picLocks noGrp="1" noChangeAspect="1" noChangeArrowheads="1"/>
          </p:cNvPicPr>
          <p:nvPr>
            <p:ph sz="quarter" idx="4"/>
          </p:nvPr>
        </p:nvPicPr>
        <p:blipFill>
          <a:blip r:embed="rId4" cstate="email"/>
          <a:srcRect/>
          <a:stretch>
            <a:fillRect/>
          </a:stretch>
        </p:blipFill>
        <p:spPr bwMode="auto">
          <a:xfrm>
            <a:off x="4788024" y="1700808"/>
            <a:ext cx="4041775" cy="303133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pic>
        <p:nvPicPr>
          <p:cNvPr id="5"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6" name="Прямоугольник 5"/>
          <p:cNvSpPr/>
          <p:nvPr/>
        </p:nvSpPr>
        <p:spPr>
          <a:xfrm>
            <a:off x="323528" y="188640"/>
            <a:ext cx="8406680" cy="4801314"/>
          </a:xfrm>
          <a:prstGeom prst="rect">
            <a:avLst/>
          </a:prstGeom>
        </p:spPr>
        <p:txBody>
          <a:bodyPr wrap="square">
            <a:spAutoFit/>
          </a:bodyPr>
          <a:lstStyle/>
          <a:p>
            <a:pPr indent="457200" algn="just"/>
            <a:r>
              <a:rPr lang="ru-RU" b="1" dirty="0" smtClean="0">
                <a:latin typeface="Times New Roman" pitchFamily="18" charset="0"/>
                <a:cs typeface="Times New Roman" pitchFamily="18" charset="0"/>
              </a:rPr>
              <a:t>В настоящее время проблема процесса взаимодействия педагогов и родителей в воспитательно-образовательном процессе, может быть успешно решена на основе единых подходов к планированию совместной деятельности, выбору показателей результативности работы, единой методологической, организационно-структурной и методической основы.</a:t>
            </a:r>
            <a:endParaRPr lang="ru-RU" dirty="0" smtClean="0">
              <a:latin typeface="Times New Roman" pitchFamily="18" charset="0"/>
              <a:cs typeface="Times New Roman" pitchFamily="18" charset="0"/>
            </a:endParaRPr>
          </a:p>
          <a:p>
            <a:pPr indent="457200" algn="just"/>
            <a:r>
              <a:rPr lang="ru-RU" dirty="0" smtClean="0">
                <a:latin typeface="Times New Roman" pitchFamily="18" charset="0"/>
                <a:cs typeface="Times New Roman" pitchFamily="18" charset="0"/>
              </a:rPr>
              <a:t>Вместе с тем, необходимо подчеркнуть, что в настоящий момент все большее внимание начинает уделяться взаимодействию детского сада и семьи. Практические работники стараются наиболее полно использовать весь педагогический потенциал традиционных форм взаимодействия с семьей и ищут новые, интерактивные формы сотрудничества с родителями в соответствии с изменением социально-политических и экономических условий развития нашей страны.</a:t>
            </a:r>
          </a:p>
          <a:p>
            <a:pPr indent="457200" algn="just"/>
            <a:r>
              <a:rPr lang="ru-RU" dirty="0" smtClean="0">
                <a:latin typeface="Times New Roman" pitchFamily="18" charset="0"/>
                <a:cs typeface="Times New Roman" pitchFamily="18" charset="0"/>
              </a:rPr>
              <a:t>Поэтому не случайно в последние годы начала развиваться и внедряться новая философия взаимодействия семьи и дошкольного учреждения. </a:t>
            </a:r>
            <a:r>
              <a:rPr lang="ru-RU" b="1" dirty="0" smtClean="0">
                <a:latin typeface="Times New Roman" pitchFamily="18" charset="0"/>
                <a:cs typeface="Times New Roman" pitchFamily="18" charset="0"/>
              </a:rPr>
              <a:t>В основе ее лежит идея о том, что за воспитание детей несут ответственность родители, а все остальные социальные институты призваны поддерживать и дополнять их воспитательную деятельность.</a:t>
            </a:r>
            <a:endParaRPr lang="ru-RU"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229600" cy="648072"/>
          </a:xfrm>
        </p:spPr>
        <p:txBody>
          <a:bodyPr>
            <a:normAutofit fontScale="90000"/>
          </a:bodyPr>
          <a:lstStyle/>
          <a:p>
            <a:r>
              <a:rPr lang="en-US" b="1" dirty="0" err="1" smtClean="0">
                <a:latin typeface="Times New Roman" panose="02020603050405020304" pitchFamily="18" charset="0"/>
                <a:cs typeface="Times New Roman" panose="02020603050405020304" pitchFamily="18" charset="0"/>
              </a:rPr>
              <a:t>Whatsapp</a:t>
            </a:r>
            <a:r>
              <a:rPr lang="ru-RU" b="1" dirty="0" smtClean="0">
                <a:latin typeface="Times New Roman" panose="02020603050405020304" pitchFamily="18" charset="0"/>
                <a:cs typeface="Times New Roman" panose="02020603050405020304" pitchFamily="18" charset="0"/>
              </a:rPr>
              <a:t> группы «Ежата»</a:t>
            </a:r>
            <a:r>
              <a:rPr lang="ru-RU" b="1" dirty="0" smtClean="0">
                <a:solidFill>
                  <a:schemeClr val="tx2"/>
                </a:solidFill>
                <a:latin typeface="Times New Roman" panose="02020603050405020304" pitchFamily="18" charset="0"/>
                <a:cs typeface="Times New Roman" panose="02020603050405020304" pitchFamily="18" charset="0"/>
              </a:rPr>
              <a:t/>
            </a:r>
            <a:br>
              <a:rPr lang="ru-RU" b="1" dirty="0" smtClean="0">
                <a:solidFill>
                  <a:schemeClr val="tx2"/>
                </a:solidFill>
                <a:latin typeface="Times New Roman" panose="02020603050405020304" pitchFamily="18" charset="0"/>
                <a:cs typeface="Times New Roman" panose="02020603050405020304" pitchFamily="18" charset="0"/>
              </a:rPr>
            </a:br>
            <a:endParaRPr lang="ru-RU" dirty="0"/>
          </a:p>
        </p:txBody>
      </p:sp>
      <p:pic>
        <p:nvPicPr>
          <p:cNvPr id="2050" name="Picture 2" descr="E:\Итерактивные формы взаимодействия с родителяти\3be02ff2-f59e-49cf-992b-87d66f9df3d2 (1).jpg"/>
          <p:cNvPicPr>
            <a:picLocks noGrp="1" noChangeAspect="1" noChangeArrowheads="1"/>
          </p:cNvPicPr>
          <p:nvPr>
            <p:ph sz="half" idx="2"/>
          </p:nvPr>
        </p:nvPicPr>
        <p:blipFill>
          <a:blip r:embed="rId2" cstate="email"/>
          <a:srcRect/>
          <a:stretch>
            <a:fillRect/>
          </a:stretch>
        </p:blipFill>
        <p:spPr bwMode="auto">
          <a:xfrm>
            <a:off x="1043608" y="764704"/>
            <a:ext cx="3159352" cy="5616624"/>
          </a:xfrm>
          <a:prstGeom prst="rect">
            <a:avLst/>
          </a:prstGeom>
          <a:noFill/>
        </p:spPr>
      </p:pic>
      <p:pic>
        <p:nvPicPr>
          <p:cNvPr id="2052" name="Picture 4" descr="E:\Итерактивные формы взаимодействия с родителяти\3ec2e473-90bc-42d8-a340-416117cbf15e.jpg"/>
          <p:cNvPicPr>
            <a:picLocks noGrp="1" noChangeAspect="1" noChangeArrowheads="1"/>
          </p:cNvPicPr>
          <p:nvPr>
            <p:ph sz="quarter" idx="4"/>
          </p:nvPr>
        </p:nvPicPr>
        <p:blipFill>
          <a:blip r:embed="rId3" cstate="email"/>
          <a:srcRect/>
          <a:stretch>
            <a:fillRect/>
          </a:stretch>
        </p:blipFill>
        <p:spPr bwMode="auto">
          <a:xfrm>
            <a:off x="4644008" y="764703"/>
            <a:ext cx="3312368" cy="588865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dirty="0" smtClean="0"/>
              <a:t>«Встреча с интересными людьми»</a:t>
            </a:r>
            <a:endParaRPr lang="ru-RU" dirty="0"/>
          </a:p>
        </p:txBody>
      </p:sp>
      <p:pic>
        <p:nvPicPr>
          <p:cNvPr id="1026" name="Picture 2" descr="D:\IMG_20200130_094529.jpg"/>
          <p:cNvPicPr>
            <a:picLocks noGrp="1" noChangeAspect="1" noChangeArrowheads="1"/>
          </p:cNvPicPr>
          <p:nvPr>
            <p:ph sz="half" idx="2"/>
          </p:nvPr>
        </p:nvPicPr>
        <p:blipFill>
          <a:blip r:embed="rId2" cstate="email"/>
          <a:srcRect/>
          <a:stretch>
            <a:fillRect/>
          </a:stretch>
        </p:blipFill>
        <p:spPr bwMode="auto">
          <a:xfrm>
            <a:off x="899592" y="1844824"/>
            <a:ext cx="2963466" cy="3951288"/>
          </a:xfrm>
          <a:prstGeom prst="rect">
            <a:avLst/>
          </a:prstGeom>
          <a:noFill/>
        </p:spPr>
      </p:pic>
      <p:pic>
        <p:nvPicPr>
          <p:cNvPr id="1027" name="Picture 3" descr="D:\фото 1\IMG_20200130_095918.jpg"/>
          <p:cNvPicPr>
            <a:picLocks noGrp="1" noChangeAspect="1" noChangeArrowheads="1"/>
          </p:cNvPicPr>
          <p:nvPr>
            <p:ph sz="quarter" idx="4"/>
          </p:nvPr>
        </p:nvPicPr>
        <p:blipFill>
          <a:blip r:embed="rId3" cstate="email"/>
          <a:srcRect/>
          <a:stretch>
            <a:fillRect/>
          </a:stretch>
        </p:blipFill>
        <p:spPr bwMode="auto">
          <a:xfrm>
            <a:off x="4427984" y="3429000"/>
            <a:ext cx="4041775" cy="3031331"/>
          </a:xfrm>
          <a:prstGeom prst="rect">
            <a:avLst/>
          </a:prstGeom>
          <a:noFill/>
        </p:spPr>
      </p:pic>
      <p:pic>
        <p:nvPicPr>
          <p:cNvPr id="10" name="Рисунок 9" descr="https://nsportal.ru/sites/default/files/styles/media_gallery_large/public/gallery/2019/10/22/img_20190927_091146.jpg?itok=URTqaoHo"/>
          <p:cNvPicPr/>
          <p:nvPr/>
        </p:nvPicPr>
        <p:blipFill>
          <a:blip r:embed="rId4" cstate="email">
            <a:extLst>
              <a:ext uri="{28A0092B-C50C-407E-A947-70E740481C1C}">
                <a14:useLocalDpi xmlns="" xmlns:a14="http://schemas.microsoft.com/office/drawing/2010/main"/>
              </a:ext>
            </a:extLst>
          </a:blip>
          <a:srcRect/>
          <a:stretch>
            <a:fillRect/>
          </a:stretch>
        </p:blipFill>
        <p:spPr bwMode="auto">
          <a:xfrm>
            <a:off x="4788024" y="1124744"/>
            <a:ext cx="3240360" cy="211283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7" name="Прямоугольник 6"/>
          <p:cNvSpPr/>
          <p:nvPr/>
        </p:nvSpPr>
        <p:spPr>
          <a:xfrm>
            <a:off x="539552" y="260648"/>
            <a:ext cx="8280920" cy="5539978"/>
          </a:xfrm>
          <a:prstGeom prst="rect">
            <a:avLst/>
          </a:prstGeom>
        </p:spPr>
        <p:txBody>
          <a:bodyPr wrap="square">
            <a:spAutoFit/>
          </a:bodyPr>
          <a:lstStyle/>
          <a:p>
            <a:pPr indent="457200" algn="just" fontAlgn="base"/>
            <a:r>
              <a:rPr lang="ru-RU" sz="2000" dirty="0" smtClean="0">
                <a:latin typeface="Times New Roman" pitchFamily="18" charset="0"/>
                <a:cs typeface="Times New Roman" pitchFamily="18" charset="0"/>
              </a:rPr>
              <a:t>Таким образом, взаимодействие семьи и детского сада — это длительный процесс, долгий и кропотливый труд, требующий от педагогов и родителей терпения, творчества и взаимопонимания. В новых формах взаимодействия с родителями реализуются принцип партнерства, диалога. Разнообразие форм взаимодействия с родителями, позволяют нам значительно улучшить отношения с семьями, повысить педагогическую культуру родителей, расширить представления детей по различным образовательным областям. Изменился характер взаимодействия педагогов с родителями, многие из них стали активными участниками нашей группы детского сада незаменимыми помощниками воспитателей. Всей своей работой мы как педагоги, доказываем родителям, что их вовлечение в педагогическую деятельность, заинтересованное участие в </a:t>
            </a:r>
            <a:r>
              <a:rPr lang="ru-RU" sz="2000" dirty="0" err="1" smtClean="0">
                <a:latin typeface="Times New Roman" pitchFamily="18" charset="0"/>
                <a:cs typeface="Times New Roman" pitchFamily="18" charset="0"/>
              </a:rPr>
              <a:t>воспитательно</a:t>
            </a:r>
            <a:r>
              <a:rPr lang="ru-RU" sz="2000" dirty="0" smtClean="0">
                <a:latin typeface="Times New Roman" pitchFamily="18" charset="0"/>
                <a:cs typeface="Times New Roman" pitchFamily="18" charset="0"/>
              </a:rPr>
              <a:t> — образовательном процессе важно не потому, что этого хочет воспитатель, а потому, что это необходимо для развития их собственного ребенка.</a:t>
            </a:r>
          </a:p>
          <a:p>
            <a:pPr fontAlgn="base"/>
            <a:r>
              <a:rPr lang="ru-RU" dirty="0" smtClean="0"/>
              <a:t> </a:t>
            </a:r>
          </a:p>
          <a:p>
            <a:endParaRPr lang="ru-RU" b="1" dirty="0" smtClean="0">
              <a:solidFill>
                <a:schemeClr val="tx2"/>
              </a:solidFill>
            </a:endParaRP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4" name="Прямоугольник 3"/>
          <p:cNvSpPr/>
          <p:nvPr/>
        </p:nvSpPr>
        <p:spPr>
          <a:xfrm>
            <a:off x="395536" y="404664"/>
            <a:ext cx="8424936" cy="1938992"/>
          </a:xfrm>
          <a:prstGeom prst="rect">
            <a:avLst/>
          </a:prstGeom>
        </p:spPr>
        <p:txBody>
          <a:bodyPr wrap="square">
            <a:spAutoFit/>
          </a:bodyPr>
          <a:lstStyle/>
          <a:p>
            <a:pPr indent="457200" algn="just"/>
            <a:r>
              <a:rPr lang="ru-RU" sz="2000" dirty="0" smtClean="0">
                <a:latin typeface="Times New Roman" pitchFamily="18" charset="0"/>
                <a:cs typeface="Times New Roman" pitchFamily="18" charset="0"/>
              </a:rPr>
              <a:t>Таким образом, очевидно, что сложившаяся система работы в данном направлении способствует объединению педагогов, родителей и детей на основе общих интересов, привлекает взрослых к проблемам детей, тем самым, способствуя повышению качества образовательного процесса. Применение интерактивных форм позволяет значительно углубить воздействие педагога на родителей.</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s://189131.selcdn.ru/leonardo/uploadsForSiteId/4856/texteditor/2c9ff0a4-e144-495c-b02a-13ac5e63678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avatars.mds.yandex.net/get-pdb/1707109/d8ae7487-329e-4a7b-b0ff-dc13d4f3734f/s1200?webp=false"/>
          <p:cNvPicPr>
            <a:picLocks noChangeAspect="1" noChangeArrowheads="1"/>
          </p:cNvPicPr>
          <p:nvPr/>
        </p:nvPicPr>
        <p:blipFill>
          <a:blip r:embed="rId2" cstate="email"/>
          <a:srcRect/>
          <a:stretch>
            <a:fillRect/>
          </a:stretch>
        </p:blipFill>
        <p:spPr bwMode="auto">
          <a:xfrm>
            <a:off x="-141241" y="0"/>
            <a:ext cx="9285241" cy="7056784"/>
          </a:xfrm>
          <a:prstGeom prst="rect">
            <a:avLst/>
          </a:prstGeom>
          <a:noFill/>
        </p:spPr>
      </p:pic>
      <p:sp>
        <p:nvSpPr>
          <p:cNvPr id="2" name="Заголовок 1"/>
          <p:cNvSpPr>
            <a:spLocks noGrp="1"/>
          </p:cNvSpPr>
          <p:nvPr>
            <p:ph type="title"/>
          </p:nvPr>
        </p:nvSpPr>
        <p:spPr>
          <a:xfrm>
            <a:off x="2123728" y="274638"/>
            <a:ext cx="6563072" cy="1143000"/>
          </a:xfrm>
        </p:spPr>
        <p:txBody>
          <a:bodyPr>
            <a:normAutofit/>
          </a:bodyPr>
          <a:lstStyle/>
          <a:p>
            <a:pPr algn="just"/>
            <a:r>
              <a:rPr lang="ru-RU" sz="2000" b="1" dirty="0" smtClean="0">
                <a:solidFill>
                  <a:schemeClr val="tx2"/>
                </a:solidFill>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Цель: установление партнерских отношений участников педагогического процесса, приобщение родителей к жизни детского сада.</a:t>
            </a:r>
            <a:endParaRPr lang="ru-RU" dirty="0"/>
          </a:p>
        </p:txBody>
      </p:sp>
      <p:sp>
        <p:nvSpPr>
          <p:cNvPr id="3" name="Содержимое 2"/>
          <p:cNvSpPr>
            <a:spLocks noGrp="1"/>
          </p:cNvSpPr>
          <p:nvPr>
            <p:ph idx="1"/>
          </p:nvPr>
        </p:nvSpPr>
        <p:spPr>
          <a:xfrm>
            <a:off x="1979712" y="1340768"/>
            <a:ext cx="6984776" cy="4785395"/>
          </a:xfrm>
        </p:spPr>
        <p:txBody>
          <a:bodyPr>
            <a:noAutofit/>
          </a:bodyPr>
          <a:lstStyle/>
          <a:p>
            <a:pPr algn="just">
              <a:buNone/>
            </a:pPr>
            <a:r>
              <a:rPr lang="ru-RU" sz="2200" b="1" dirty="0" smtClean="0">
                <a:latin typeface="Times New Roman" panose="02020603050405020304" pitchFamily="18" charset="0"/>
                <a:cs typeface="Times New Roman" panose="02020603050405020304" pitchFamily="18" charset="0"/>
              </a:rPr>
              <a:t>     Задачи:</a:t>
            </a:r>
          </a:p>
          <a:p>
            <a:pPr algn="just">
              <a:buFont typeface="Wingdings" pitchFamily="2" charset="2"/>
              <a:buChar char="ü"/>
            </a:pPr>
            <a:r>
              <a:rPr lang="ru-RU" sz="2000" dirty="0" smtClean="0">
                <a:latin typeface="Times New Roman" panose="02020603050405020304" pitchFamily="18" charset="0"/>
                <a:cs typeface="Times New Roman" panose="02020603050405020304" pitchFamily="18" charset="0"/>
              </a:rPr>
              <a:t>Повышение уровня компетентности родителей и привлечение их к сотрудничеству в вопросах развития детей. </a:t>
            </a:r>
          </a:p>
          <a:p>
            <a:pPr algn="just">
              <a:buFont typeface="Wingdings" pitchFamily="2" charset="2"/>
              <a:buChar char="ü"/>
            </a:pPr>
            <a:r>
              <a:rPr lang="ru-RU" sz="2000" dirty="0" smtClean="0">
                <a:latin typeface="Times New Roman" panose="02020603050405020304" pitchFamily="18" charset="0"/>
                <a:cs typeface="Times New Roman" panose="02020603050405020304" pitchFamily="18" charset="0"/>
              </a:rPr>
              <a:t>Обеспечение информационно – просветительской поддержки выбора родителями направлений в развитии и воспитании по средством выработки компетентной педагогической позиции по отношению к собственному ребенку. </a:t>
            </a:r>
          </a:p>
          <a:p>
            <a:pPr algn="just">
              <a:buFont typeface="Wingdings" pitchFamily="2" charset="2"/>
              <a:buChar char="ü"/>
            </a:pPr>
            <a:r>
              <a:rPr lang="ru-RU" sz="2000" dirty="0" smtClean="0">
                <a:latin typeface="Times New Roman" panose="02020603050405020304" pitchFamily="18" charset="0"/>
                <a:cs typeface="Times New Roman" panose="02020603050405020304" pitchFamily="18" charset="0"/>
              </a:rPr>
              <a:t>Индивидуальная работа с семьями воспитанников, дифференцированный подход к семьям разного типа : установление партнерских отношений участников педагогического процесса, приобщение родителей к жизни детского сада. </a:t>
            </a:r>
          </a:p>
          <a:p>
            <a:pPr algn="just">
              <a:buFont typeface="Wingdings" pitchFamily="2" charset="2"/>
              <a:buChar char="ü"/>
            </a:pPr>
            <a:r>
              <a:rPr lang="ru-RU" sz="2000" dirty="0" smtClean="0">
                <a:latin typeface="Times New Roman" panose="02020603050405020304" pitchFamily="18" charset="0"/>
                <a:cs typeface="Times New Roman" panose="02020603050405020304" pitchFamily="18" charset="0"/>
              </a:rPr>
              <a:t>Приобщение родителей к участию в жизни детского сада через поиск и внедрение наиболее эффективных форм работы</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1"/>
            <a:ext cx="9144000" cy="6858001"/>
          </a:xfrm>
          <a:prstGeom prst="rect">
            <a:avLst/>
          </a:prstGeom>
          <a:noFill/>
        </p:spPr>
      </p:pic>
      <p:sp>
        <p:nvSpPr>
          <p:cNvPr id="6" name="Прямоугольник 5"/>
          <p:cNvSpPr/>
          <p:nvPr/>
        </p:nvSpPr>
        <p:spPr>
          <a:xfrm>
            <a:off x="323528" y="260648"/>
            <a:ext cx="8640960" cy="4924425"/>
          </a:xfrm>
          <a:prstGeom prst="rect">
            <a:avLst/>
          </a:prstGeom>
        </p:spPr>
        <p:txBody>
          <a:bodyPr wrap="square">
            <a:spAutoFit/>
          </a:bodyPr>
          <a:lstStyle/>
          <a:p>
            <a:pPr indent="432000" algn="just"/>
            <a:r>
              <a:rPr lang="ru-RU" sz="2000" dirty="0" smtClean="0">
                <a:latin typeface="Times New Roman" pitchFamily="18" charset="0"/>
                <a:cs typeface="Times New Roman" pitchFamily="18" charset="0"/>
              </a:rPr>
              <a:t>В государственных стандартах к структуре общеобразовательной программы дошкольного образования особую актуальность приобретают интерактивные формы работы с родителями, позволяющие вовлечь их в процесс обучения, развития и познания собственного ребенка. Родители – неотъемлемое звено в образовательном пространстве детского сада.</a:t>
            </a:r>
          </a:p>
          <a:p>
            <a:pPr indent="432000" algn="just"/>
            <a:r>
              <a:rPr lang="ru-RU" sz="2000" b="1" dirty="0" smtClean="0">
                <a:latin typeface="Times New Roman" pitchFamily="18" charset="0"/>
                <a:cs typeface="Times New Roman" pitchFamily="18" charset="0"/>
              </a:rPr>
              <a:t>Интерактивное общение</a:t>
            </a:r>
            <a:r>
              <a:rPr lang="ru-RU" sz="2000" dirty="0" smtClean="0">
                <a:latin typeface="Times New Roman" pitchFamily="18" charset="0"/>
                <a:cs typeface="Times New Roman" pitchFamily="18" charset="0"/>
              </a:rPr>
              <a:t> – выработка тактики и стратегии взаимодействия; организация совместной деятельности людей. Основные виды интеракции – кооперация (объединение усилий участников) и конкуренция (столкновение целей, интересов, позиций, мнений).</a:t>
            </a:r>
          </a:p>
          <a:p>
            <a:pPr indent="432000" algn="just"/>
            <a:r>
              <a:rPr lang="ru-RU" sz="2000" b="1" dirty="0" smtClean="0">
                <a:latin typeface="Times New Roman" panose="02020603050405020304" pitchFamily="18" charset="0"/>
                <a:cs typeface="Times New Roman" panose="02020603050405020304" pitchFamily="18" charset="0"/>
              </a:rPr>
              <a:t>Интерактивные формы взаимодействия с родителями </a:t>
            </a:r>
            <a:r>
              <a:rPr lang="ru-RU" sz="2000" dirty="0" smtClean="0">
                <a:latin typeface="Times New Roman" panose="02020603050405020304" pitchFamily="18" charset="0"/>
                <a:cs typeface="Times New Roman" panose="02020603050405020304" pitchFamily="18" charset="0"/>
              </a:rPr>
              <a:t>- это методы, позволяющие внедрить в процесс эффективное общение, что предполагает вовлечение родителей в качестве активного участника, а не слушателя или наблюдателя.</a:t>
            </a:r>
          </a:p>
          <a:p>
            <a:endParaRPr lang="ru-RU" dirty="0" smtClean="0"/>
          </a:p>
          <a:p>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4" name="Прямоугольник 3"/>
          <p:cNvSpPr/>
          <p:nvPr/>
        </p:nvSpPr>
        <p:spPr>
          <a:xfrm>
            <a:off x="395536" y="188640"/>
            <a:ext cx="8173416" cy="5324535"/>
          </a:xfrm>
          <a:prstGeom prst="rect">
            <a:avLst/>
          </a:prstGeom>
        </p:spPr>
        <p:txBody>
          <a:bodyPr wrap="square">
            <a:spAutoFit/>
          </a:bodyPr>
          <a:lstStyle/>
          <a:p>
            <a:pPr indent="432000" algn="just"/>
            <a:r>
              <a:rPr lang="ru-RU" sz="2000" b="1" dirty="0" smtClean="0">
                <a:latin typeface="Times New Roman" pitchFamily="18" charset="0"/>
                <a:cs typeface="Times New Roman" pitchFamily="18" charset="0"/>
              </a:rPr>
              <a:t>Цели интерактивного взаимодействия:</a:t>
            </a:r>
          </a:p>
          <a:p>
            <a:pPr indent="432000" algn="just">
              <a:buFont typeface="Arial" pitchFamily="34" charset="0"/>
              <a:buChar char="•"/>
            </a:pPr>
            <a:r>
              <a:rPr lang="ru-RU" sz="2000" dirty="0" smtClean="0">
                <a:latin typeface="Times New Roman" pitchFamily="18" charset="0"/>
                <a:cs typeface="Times New Roman" pitchFamily="18" charset="0"/>
              </a:rPr>
              <a:t>обмен опытом</a:t>
            </a:r>
          </a:p>
          <a:p>
            <a:pPr indent="432000" algn="just">
              <a:buFont typeface="Arial" pitchFamily="34" charset="0"/>
              <a:buChar char="•"/>
            </a:pPr>
            <a:r>
              <a:rPr lang="ru-RU" sz="2000" dirty="0" smtClean="0">
                <a:latin typeface="Times New Roman" pitchFamily="18" charset="0"/>
                <a:cs typeface="Times New Roman" pitchFamily="18" charset="0"/>
              </a:rPr>
              <a:t>выработка общего мнения</a:t>
            </a:r>
          </a:p>
          <a:p>
            <a:pPr indent="432000" algn="just">
              <a:buFont typeface="Arial" pitchFamily="34" charset="0"/>
              <a:buChar char="•"/>
            </a:pPr>
            <a:r>
              <a:rPr lang="ru-RU" sz="2000" dirty="0" smtClean="0">
                <a:latin typeface="Times New Roman" pitchFamily="18" charset="0"/>
                <a:cs typeface="Times New Roman" pitchFamily="18" charset="0"/>
              </a:rPr>
              <a:t>формирование умений, навыков</a:t>
            </a:r>
          </a:p>
          <a:p>
            <a:pPr indent="432000" algn="just">
              <a:buFont typeface="Arial" pitchFamily="34" charset="0"/>
              <a:buChar char="•"/>
            </a:pPr>
            <a:r>
              <a:rPr lang="ru-RU" sz="2000" dirty="0" smtClean="0">
                <a:latin typeface="Times New Roman" pitchFamily="18" charset="0"/>
                <a:cs typeface="Times New Roman" pitchFamily="18" charset="0"/>
              </a:rPr>
              <a:t>создание условия для диалога</a:t>
            </a:r>
          </a:p>
          <a:p>
            <a:pPr indent="432000" algn="just">
              <a:buFont typeface="Arial" pitchFamily="34" charset="0"/>
              <a:buChar char="•"/>
            </a:pPr>
            <a:r>
              <a:rPr lang="ru-RU" sz="2000" dirty="0" smtClean="0">
                <a:latin typeface="Times New Roman" pitchFamily="18" charset="0"/>
                <a:cs typeface="Times New Roman" pitchFamily="18" charset="0"/>
              </a:rPr>
              <a:t>группового сплочения</a:t>
            </a:r>
          </a:p>
          <a:p>
            <a:pPr indent="432000" algn="just">
              <a:buFont typeface="Arial" pitchFamily="34" charset="0"/>
              <a:buChar char="•"/>
            </a:pPr>
            <a:r>
              <a:rPr lang="ru-RU" sz="2000" dirty="0" smtClean="0">
                <a:latin typeface="Times New Roman" pitchFamily="18" charset="0"/>
                <a:cs typeface="Times New Roman" pitchFamily="18" charset="0"/>
              </a:rPr>
              <a:t>изменения психологической атмосферы.</a:t>
            </a:r>
          </a:p>
          <a:p>
            <a:pPr indent="457200" algn="just"/>
            <a:r>
              <a:rPr lang="ru-RU" sz="2000" dirty="0" smtClean="0">
                <a:latin typeface="Times New Roman" pitchFamily="18" charset="0"/>
                <a:cs typeface="Times New Roman" pitchFamily="18" charset="0"/>
              </a:rPr>
              <a:t>Самой </a:t>
            </a:r>
            <a:r>
              <a:rPr lang="ru-RU" sz="2000" b="1" i="1" dirty="0" smtClean="0">
                <a:latin typeface="Times New Roman" pitchFamily="18" charset="0"/>
                <a:cs typeface="Times New Roman" pitchFamily="18" charset="0"/>
              </a:rPr>
              <a:t>общей задачей педагога в интерактивной технологии</a:t>
            </a:r>
            <a:r>
              <a:rPr lang="ru-RU" sz="2000" dirty="0" smtClean="0">
                <a:latin typeface="Times New Roman" pitchFamily="18" charset="0"/>
                <a:cs typeface="Times New Roman" pitchFamily="18" charset="0"/>
              </a:rPr>
              <a:t> является </a:t>
            </a:r>
            <a:r>
              <a:rPr lang="ru-RU" sz="2000" b="1" dirty="0" err="1" smtClean="0">
                <a:latin typeface="Times New Roman" pitchFamily="18" charset="0"/>
                <a:cs typeface="Times New Roman" pitchFamily="18" charset="0"/>
              </a:rPr>
              <a:t>фасилитация</a:t>
            </a:r>
            <a:r>
              <a:rPr lang="ru-RU" sz="2000" dirty="0" smtClean="0">
                <a:latin typeface="Times New Roman" pitchFamily="18" charset="0"/>
                <a:cs typeface="Times New Roman" pitchFamily="18" charset="0"/>
              </a:rPr>
              <a:t> (поддержка, облегчение) - направление и помощь процессу обмена информацией:</a:t>
            </a:r>
          </a:p>
          <a:p>
            <a:pPr indent="457200" algn="just"/>
            <a:r>
              <a:rPr lang="ru-RU" sz="2000" dirty="0" smtClean="0">
                <a:latin typeface="Times New Roman" pitchFamily="18" charset="0"/>
                <a:cs typeface="Times New Roman" pitchFamily="18" charset="0"/>
              </a:rPr>
              <a:t>– выявление многообразия точек зрения;</a:t>
            </a:r>
          </a:p>
          <a:p>
            <a:pPr indent="457200" algn="just"/>
            <a:r>
              <a:rPr lang="ru-RU" sz="2000" dirty="0" smtClean="0">
                <a:latin typeface="Times New Roman" pitchFamily="18" charset="0"/>
                <a:cs typeface="Times New Roman" pitchFamily="18" charset="0"/>
              </a:rPr>
              <a:t>– обращение к личному опыту участников;</a:t>
            </a:r>
          </a:p>
          <a:p>
            <a:pPr indent="457200" algn="just"/>
            <a:r>
              <a:rPr lang="ru-RU" sz="2000" dirty="0" smtClean="0">
                <a:latin typeface="Times New Roman" pitchFamily="18" charset="0"/>
                <a:cs typeface="Times New Roman" pitchFamily="18" charset="0"/>
              </a:rPr>
              <a:t>– поддержка активности участников;</a:t>
            </a:r>
          </a:p>
          <a:p>
            <a:pPr indent="457200" algn="just"/>
            <a:r>
              <a:rPr lang="ru-RU" sz="2000" dirty="0" smtClean="0">
                <a:latin typeface="Times New Roman" pitchFamily="18" charset="0"/>
                <a:cs typeface="Times New Roman" pitchFamily="18" charset="0"/>
              </a:rPr>
              <a:t>– соединение теории и практики;</a:t>
            </a:r>
          </a:p>
          <a:p>
            <a:pPr indent="457200" algn="just"/>
            <a:r>
              <a:rPr lang="ru-RU" sz="2000" dirty="0" smtClean="0">
                <a:latin typeface="Times New Roman" pitchFamily="18" charset="0"/>
                <a:cs typeface="Times New Roman" pitchFamily="18" charset="0"/>
              </a:rPr>
              <a:t>– взаимообогащение опыта участников;</a:t>
            </a:r>
          </a:p>
          <a:p>
            <a:pPr indent="457200" algn="just"/>
            <a:r>
              <a:rPr lang="ru-RU" sz="2000" dirty="0" smtClean="0">
                <a:latin typeface="Times New Roman" pitchFamily="18" charset="0"/>
                <a:cs typeface="Times New Roman" pitchFamily="18" charset="0"/>
              </a:rPr>
              <a:t>– облегчение восприятия, усвоения, взаимопонимания участников;</a:t>
            </a:r>
          </a:p>
          <a:p>
            <a:pPr indent="457200" algn="just"/>
            <a:r>
              <a:rPr lang="ru-RU" sz="2000" dirty="0" smtClean="0">
                <a:latin typeface="Times New Roman" pitchFamily="18" charset="0"/>
                <a:cs typeface="Times New Roman" pitchFamily="18" charset="0"/>
              </a:rPr>
              <a:t>– поощрение творчества участников.</a:t>
            </a:r>
            <a:endParaRPr lang="ru-RU"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s://avatars.mds.yandex.net/get-pdb/1707109/d8ae7487-329e-4a7b-b0ff-dc13d4f3734f/s1200?webp=false"/>
          <p:cNvPicPr>
            <a:picLocks noChangeAspect="1" noChangeArrowheads="1"/>
          </p:cNvPicPr>
          <p:nvPr/>
        </p:nvPicPr>
        <p:blipFill>
          <a:blip r:embed="rId2" cstate="email"/>
          <a:srcRect/>
          <a:stretch>
            <a:fillRect/>
          </a:stretch>
        </p:blipFill>
        <p:spPr bwMode="auto">
          <a:xfrm>
            <a:off x="-141241" y="0"/>
            <a:ext cx="9285241" cy="7056784"/>
          </a:xfrm>
          <a:prstGeom prst="rect">
            <a:avLst/>
          </a:prstGeom>
          <a:noFill/>
        </p:spPr>
      </p:pic>
      <p:sp>
        <p:nvSpPr>
          <p:cNvPr id="2" name="Заголовок 1"/>
          <p:cNvSpPr>
            <a:spLocks noGrp="1"/>
          </p:cNvSpPr>
          <p:nvPr>
            <p:ph type="title"/>
          </p:nvPr>
        </p:nvSpPr>
        <p:spPr>
          <a:xfrm>
            <a:off x="2123728" y="548680"/>
            <a:ext cx="6563072" cy="868958"/>
          </a:xfrm>
        </p:spPr>
        <p:txBody>
          <a:bodyPr>
            <a:normAutofit fontScale="90000"/>
          </a:bodyPr>
          <a:lstStyle/>
          <a:p>
            <a:r>
              <a:rPr lang="ru-RU" dirty="0" smtClean="0">
                <a:latin typeface="Times New Roman" pitchFamily="18" charset="0"/>
                <a:cs typeface="Times New Roman" pitchFamily="18" charset="0"/>
              </a:rPr>
              <a:t>Принципы выстраивания взаимоотношений с семьей</a:t>
            </a:r>
            <a:r>
              <a:rPr lang="ru-RU" dirty="0" smtClean="0"/>
              <a:t/>
            </a:r>
            <a:br>
              <a:rPr lang="ru-RU" dirty="0" smtClean="0"/>
            </a:br>
            <a:endParaRPr lang="ru-RU" dirty="0"/>
          </a:p>
        </p:txBody>
      </p:sp>
      <p:pic>
        <p:nvPicPr>
          <p:cNvPr id="18433" name="Picture 1" descr="E:\Итерактивные формы взаимодействия с родителяти\Без имени.png"/>
          <p:cNvPicPr>
            <a:picLocks noGrp="1" noChangeAspect="1" noChangeArrowheads="1"/>
          </p:cNvPicPr>
          <p:nvPr>
            <p:ph idx="1"/>
          </p:nvPr>
        </p:nvPicPr>
        <p:blipFill>
          <a:blip r:embed="rId3" cstate="email"/>
          <a:srcRect/>
          <a:stretch>
            <a:fillRect/>
          </a:stretch>
        </p:blipFill>
        <p:spPr bwMode="auto">
          <a:xfrm>
            <a:off x="2915816" y="1484784"/>
            <a:ext cx="4999368" cy="436901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5" name="Прямоугольник 4"/>
          <p:cNvSpPr/>
          <p:nvPr/>
        </p:nvSpPr>
        <p:spPr>
          <a:xfrm>
            <a:off x="467544" y="548680"/>
            <a:ext cx="8352928" cy="5232202"/>
          </a:xfrm>
          <a:prstGeom prst="rect">
            <a:avLst/>
          </a:prstGeom>
        </p:spPr>
        <p:txBody>
          <a:bodyPr wrap="square">
            <a:spAutoFit/>
          </a:bodyPr>
          <a:lstStyle/>
          <a:p>
            <a:pPr indent="457200" algn="just"/>
            <a:r>
              <a:rPr lang="ru-RU" sz="2000" dirty="0" smtClean="0">
                <a:latin typeface="Times New Roman" pitchFamily="18" charset="0"/>
                <a:cs typeface="Times New Roman" pitchFamily="18" charset="0"/>
              </a:rPr>
              <a:t>В настоящее время мы активно используются нетрадиционные интерактивные формы работы с родителями, основанные на сотрудничестве и взаимодействии педагогов и родителей. В новых формах взаимодействия с родителями реализуется принцип партнерства, диалога. Заранее спланировать противоречивые точки зрения по вопросам воспитания детей (наказания и поощрения, подготовка к школе и т.д.). Положительной стороной подобных форм является то, что участникам не навязывается готовая точка зрения, их вынуждают думать, искать собственный выход из сложившейся ситуации.</a:t>
            </a:r>
          </a:p>
          <a:p>
            <a:pPr indent="457200"/>
            <a:r>
              <a:rPr lang="ru-RU" sz="2000" b="1" dirty="0" smtClean="0">
                <a:latin typeface="Times New Roman" pitchFamily="18" charset="0"/>
                <a:cs typeface="Times New Roman" pitchFamily="18" charset="0"/>
              </a:rPr>
              <a:t>Основных направления взаимодействия с семьями  воспитанников:</a:t>
            </a:r>
            <a:br>
              <a:rPr lang="ru-RU" sz="2000" b="1"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 Мероприятия ДОУ с родителями с целью повышения их компетенции в разных вопросах. Сюда относятся </a:t>
            </a:r>
            <a:r>
              <a:rPr lang="ru-RU" sz="2000" b="1" dirty="0" smtClean="0">
                <a:latin typeface="Times New Roman" pitchFamily="18" charset="0"/>
                <a:cs typeface="Times New Roman" pitchFamily="18" charset="0"/>
              </a:rPr>
              <a:t>дни открытых дверей, мастер-классы</a:t>
            </a:r>
            <a:r>
              <a:rPr lang="ru-RU" sz="2000" dirty="0" smtClean="0">
                <a:latin typeface="Times New Roman" pitchFamily="18" charset="0"/>
                <a:cs typeface="Times New Roman" pitchFamily="18" charset="0"/>
              </a:rPr>
              <a:t> и т.п. </a:t>
            </a:r>
          </a:p>
          <a:p>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avatars.mds.yandex.net/get-pdb/1707109/d8ae7487-329e-4a7b-b0ff-dc13d4f3734f/s1200?webp=false"/>
          <p:cNvPicPr>
            <a:picLocks noChangeAspect="1" noChangeArrowheads="1"/>
          </p:cNvPicPr>
          <p:nvPr/>
        </p:nvPicPr>
        <p:blipFill>
          <a:blip r:embed="rId2" cstate="email"/>
          <a:srcRect/>
          <a:stretch>
            <a:fillRect/>
          </a:stretch>
        </p:blipFill>
        <p:spPr bwMode="auto">
          <a:xfrm>
            <a:off x="-141241" y="0"/>
            <a:ext cx="9285241" cy="7056784"/>
          </a:xfrm>
          <a:prstGeom prst="rect">
            <a:avLst/>
          </a:prstGeom>
          <a:noFill/>
        </p:spPr>
      </p:pic>
      <p:sp>
        <p:nvSpPr>
          <p:cNvPr id="5" name="Прямоугольник 4"/>
          <p:cNvSpPr/>
          <p:nvPr/>
        </p:nvSpPr>
        <p:spPr>
          <a:xfrm>
            <a:off x="2286000" y="188640"/>
            <a:ext cx="6606480" cy="4524315"/>
          </a:xfrm>
          <a:prstGeom prst="rect">
            <a:avLst/>
          </a:prstGeom>
        </p:spPr>
        <p:txBody>
          <a:bodyPr wrap="square">
            <a:spAutoFit/>
          </a:bodyPr>
          <a:lstStyle/>
          <a:p>
            <a:r>
              <a:rPr lang="ru-RU" dirty="0" smtClean="0"/>
              <a:t/>
            </a:r>
            <a:br>
              <a:rPr lang="ru-RU" dirty="0" smtClean="0"/>
            </a:br>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6" name="Прямоугольник 5"/>
          <p:cNvSpPr/>
          <p:nvPr/>
        </p:nvSpPr>
        <p:spPr>
          <a:xfrm>
            <a:off x="2843808" y="332656"/>
            <a:ext cx="5976664" cy="4708981"/>
          </a:xfrm>
          <a:prstGeom prst="rect">
            <a:avLst/>
          </a:prstGeom>
        </p:spPr>
        <p:txBody>
          <a:bodyPr wrap="square">
            <a:spAutoFit/>
          </a:bodyPr>
          <a:lstStyle/>
          <a:p>
            <a:pPr indent="457200" algn="just"/>
            <a:r>
              <a:rPr lang="ru-RU" sz="2000" b="1" dirty="0" smtClean="0">
                <a:latin typeface="Times New Roman" pitchFamily="18" charset="0"/>
                <a:cs typeface="Times New Roman" pitchFamily="18" charset="0"/>
              </a:rPr>
              <a:t>Дни открытых дверей</a:t>
            </a:r>
            <a:r>
              <a:rPr lang="ru-RU" sz="2000" dirty="0" smtClean="0">
                <a:latin typeface="Times New Roman" pitchFamily="18" charset="0"/>
                <a:cs typeface="Times New Roman" pitchFamily="18" charset="0"/>
              </a:rPr>
              <a:t>, дают родителям</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возможность увидеть стиль общения педагогов с детьми, самим </a:t>
            </a:r>
            <a:r>
              <a:rPr lang="ru-RU" sz="2000" i="1" dirty="0" smtClean="0">
                <a:latin typeface="Times New Roman" pitchFamily="18" charset="0"/>
                <a:cs typeface="Times New Roman" pitchFamily="18" charset="0"/>
              </a:rPr>
              <a:t>«включиться»</a:t>
            </a:r>
            <a:r>
              <a:rPr lang="ru-RU" sz="2000" dirty="0" smtClean="0">
                <a:latin typeface="Times New Roman" pitchFamily="18" charset="0"/>
                <a:cs typeface="Times New Roman" pitchFamily="18" charset="0"/>
              </a:rPr>
              <a:t> в общение и деятельность детей и педагогов. </a:t>
            </a:r>
          </a:p>
          <a:p>
            <a:pPr indent="457200" algn="just"/>
            <a:r>
              <a:rPr lang="ru-RU" sz="2000" dirty="0" smtClean="0">
                <a:latin typeface="Times New Roman" pitchFamily="18" charset="0"/>
                <a:cs typeface="Times New Roman" pitchFamily="18" charset="0"/>
              </a:rPr>
              <a:t>В этот день родители, а также другие близкие ребенку люди, принимающие непосредственное участие в его воспитании, имеют возможность свободно посетить дошкольное учреждение; пройти по всем его помещениям, ознакомиться с жизнью ребенка в детском саду, увидеть, как ребенок занимается и отдыхает, пообщаться с его друзьями и воспитателями. Родители, наблюдая деятельность педагога и детей, могут сами поучаствовать в играх, занятиях и т. д. </a:t>
            </a:r>
          </a:p>
          <a:p>
            <a:pPr indent="457200" algn="just"/>
            <a:endParaRPr lang="ru-RU" sz="2000" dirty="0" smtClean="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s://image.jimcdn.com/app/cms/image/transf/none/path/sb49dc7fdfc2883aa/backgroundarea/ia380bbb1604b185a/version/1521176582/image.jpg"/>
          <p:cNvPicPr>
            <a:picLocks noChangeAspect="1" noChangeArrowheads="1"/>
          </p:cNvPicPr>
          <p:nvPr/>
        </p:nvPicPr>
        <p:blipFill>
          <a:blip r:embed="rId2" cstate="email"/>
          <a:srcRect/>
          <a:stretch>
            <a:fillRect/>
          </a:stretch>
        </p:blipFill>
        <p:spPr bwMode="auto">
          <a:xfrm>
            <a:off x="0" y="0"/>
            <a:ext cx="9144000" cy="6858001"/>
          </a:xfrm>
          <a:prstGeom prst="rect">
            <a:avLst/>
          </a:prstGeom>
          <a:noFill/>
        </p:spPr>
      </p:pic>
      <p:sp>
        <p:nvSpPr>
          <p:cNvPr id="5" name="Прямоугольник 4"/>
          <p:cNvSpPr/>
          <p:nvPr/>
        </p:nvSpPr>
        <p:spPr>
          <a:xfrm>
            <a:off x="323528" y="188640"/>
            <a:ext cx="8496944" cy="5878532"/>
          </a:xfrm>
          <a:prstGeom prst="rect">
            <a:avLst/>
          </a:prstGeom>
        </p:spPr>
        <p:txBody>
          <a:bodyPr wrap="square">
            <a:spAutoFit/>
          </a:bodyPr>
          <a:lstStyle/>
          <a:p>
            <a:pPr algn="just"/>
            <a:r>
              <a:rPr lang="ru-RU" sz="2000" dirty="0" smtClean="0">
                <a:latin typeface="Times New Roman" pitchFamily="18" charset="0"/>
                <a:cs typeface="Times New Roman" pitchFamily="18" charset="0"/>
              </a:rPr>
              <a:t>2. Мероприятия ДОУ, объединяющие родителей и детей с целью лучше узнать ребенка, наладить содержательное общение и т.п. Сюда относятся </a:t>
            </a:r>
            <a:r>
              <a:rPr lang="ru-RU" sz="2000" b="1" dirty="0" smtClean="0">
                <a:latin typeface="Times New Roman" pitchFamily="18" charset="0"/>
                <a:cs typeface="Times New Roman" pitchFamily="18" charset="0"/>
              </a:rPr>
              <a:t>праздники, досуги, экскурсии, традиции («Встречи с интересными людьми» </a:t>
            </a:r>
            <a:r>
              <a:rPr lang="ru-RU" sz="2000" dirty="0" smtClean="0">
                <a:latin typeface="Times New Roman" pitchFamily="18" charset="0"/>
                <a:cs typeface="Times New Roman" pitchFamily="18" charset="0"/>
              </a:rPr>
              <a:t>и т.п.) Здесь наиболее полно раскрываются возможности для сотрудничества, проявления творчества. Из опыта работы мы знаем, что родители более охотно идут на контакт, выражают желание сотрудничать, когда речь идет непосредственно об их ребенке. Любое совместное мероприятие позволяет родителям увидеть изнутри проблемы своего ребенка, причины трудностей во взаимоотношениях.</a:t>
            </a:r>
          </a:p>
          <a:p>
            <a:pPr algn="just"/>
            <a:r>
              <a:rPr lang="ru-RU" sz="2000" dirty="0" smtClean="0">
                <a:latin typeface="Times New Roman" pitchFamily="18" charset="0"/>
                <a:cs typeface="Times New Roman" pitchFamily="18" charset="0"/>
              </a:rPr>
              <a:t>3. Мероприятия в семье, используемые в работе ДОУ с целью повышать инициативность и заинтересованность родителей. Сюда относятся </a:t>
            </a:r>
            <a:r>
              <a:rPr lang="ru-RU" sz="2000" b="1" dirty="0" smtClean="0">
                <a:latin typeface="Times New Roman" pitchFamily="18" charset="0"/>
                <a:cs typeface="Times New Roman" pitchFamily="18" charset="0"/>
              </a:rPr>
              <a:t>выставки по увлечениям ребенка, выставки совместных работ родителей и детей по заданной тематике, проектная деятельность, акции «Добра» </a:t>
            </a:r>
            <a:r>
              <a:rPr lang="ru-RU" sz="2000" dirty="0" smtClean="0">
                <a:latin typeface="Times New Roman" pitchFamily="18" charset="0"/>
                <a:cs typeface="Times New Roman" pitchFamily="18" charset="0"/>
              </a:rPr>
              <a:t>и т.п. Такая совместная деятельность не только обогащает семейный круг, но и объединяет детей и взрослых в общих делах, помогает родителям понять простую истину – каким вырастет их ребенок, зависит от отданного ему времени.</a:t>
            </a:r>
          </a:p>
          <a:p>
            <a:pPr algn="just"/>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endParaRPr lang="ru-RU" dirty="0" smtClean="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TotalTime>
  <Words>790</Words>
  <Application>Microsoft Office PowerPoint</Application>
  <PresentationFormat>Экран (4:3)</PresentationFormat>
  <Paragraphs>74</Paragraphs>
  <Slides>24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Интерактивные формы взаимодействия с родителями</vt:lpstr>
      <vt:lpstr>Слайд 2</vt:lpstr>
      <vt:lpstr> Цель: установление партнерских отношений участников педагогического процесса, приобщение родителей к жизни детского сада.</vt:lpstr>
      <vt:lpstr>Слайд 4</vt:lpstr>
      <vt:lpstr>Слайд 5</vt:lpstr>
      <vt:lpstr>Принципы выстраивания взаимоотношений с семьей </vt:lpstr>
      <vt:lpstr>Слайд 7</vt:lpstr>
      <vt:lpstr>Слайд 8</vt:lpstr>
      <vt:lpstr>Слайд 9</vt:lpstr>
      <vt:lpstr>День открытых дверей</vt:lpstr>
      <vt:lpstr>Мастер -классы</vt:lpstr>
      <vt:lpstr>Слайд 12</vt:lpstr>
      <vt:lpstr>Слайд 13</vt:lpstr>
      <vt:lpstr>Слайд 14</vt:lpstr>
      <vt:lpstr>Акции «Добра» </vt:lpstr>
      <vt:lpstr>Совместная трудовая деятельность </vt:lpstr>
      <vt:lpstr>Фотовыставки, газеты </vt:lpstr>
      <vt:lpstr>Слайд 18</vt:lpstr>
      <vt:lpstr>Совместные выставки  родителей и детей </vt:lpstr>
      <vt:lpstr>Whatsapp группы «Ежата» </vt:lpstr>
      <vt:lpstr>«Встреча с интересными людьми»</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Хозяин</dc:creator>
  <cp:lastModifiedBy>Хозяин</cp:lastModifiedBy>
  <cp:revision>51</cp:revision>
  <dcterms:created xsi:type="dcterms:W3CDTF">2020-04-25T04:17:26Z</dcterms:created>
  <dcterms:modified xsi:type="dcterms:W3CDTF">2020-04-27T17:06:05Z</dcterms:modified>
</cp:coreProperties>
</file>