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F486F-F041-4E6D-9654-6EDF7D203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36855-7D0B-4DD4-964E-54D528801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CB2CE-6B70-48C2-BDA1-062436CBE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3125B-DC24-4590-BE4D-410D6EB53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37AE-2CB4-44DA-A485-5E52901D7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2ED3A-1962-4414-8612-B92E3450B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B89F6-B7C9-4699-AD05-2A7BDBDBF292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0F05B-B6FA-4309-AED3-463C73D2DB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his.1september.ru/2003/46/28-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29188" y="2000250"/>
            <a:ext cx="3971925" cy="2428875"/>
          </a:xfrm>
        </p:spPr>
        <p:txBody>
          <a:bodyPr/>
          <a:lstStyle/>
          <a:p>
            <a:pPr eaLnBrk="1" hangingPunct="1"/>
            <a:r>
              <a:rPr lang="ru-RU" b="1" i="1" smtClean="0"/>
              <a:t>Олимпийские игры</a:t>
            </a:r>
          </a:p>
        </p:txBody>
      </p:sp>
      <p:pic>
        <p:nvPicPr>
          <p:cNvPr id="1031" name="Picture 7" descr="D:\История\HISTORY5 (E)\History\Img\00199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1071546"/>
            <a:ext cx="4643438" cy="497682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tx1"/>
                </a:solidFill>
              </a:rPr>
              <a:t>Метание диска и копья</a:t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00125"/>
            <a:ext cx="4038600" cy="5500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Диск формы плоской симметричной чечевицы.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Различные размеры и  материал: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 самый меньший из них весил 1,86 кг и имел диаметр 16,7 см,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самый большой - диаметром в 36 см весит 5,7 кг,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самый тяжелый весит 6,63 кг и его диаметр 32 см. )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 Копье было довольно коротким и тонким и, несомненно, легче нынешних.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Копье метали не на дальность, а на точность: атлет должен был поразить специальную мишень.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</p:txBody>
      </p:sp>
      <p:pic>
        <p:nvPicPr>
          <p:cNvPr id="14340" name="Picture 7" descr="Дискобол. Мирон. Римская копия. Около 450 г. до н.э.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5724525" y="1557338"/>
            <a:ext cx="3062288" cy="4229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r>
              <a:rPr lang="ru-RU" sz="3600" smtClean="0">
                <a:solidFill>
                  <a:schemeClr val="tx1"/>
                </a:solidFill>
              </a:rPr>
              <a:t>Прыжки в длину</a:t>
            </a:r>
            <a:br>
              <a:rPr lang="ru-RU" sz="3600" smtClean="0">
                <a:solidFill>
                  <a:schemeClr val="tx1"/>
                </a:solidFill>
              </a:rPr>
            </a:br>
            <a:endParaRPr lang="ru-RU" sz="3600" smtClean="0">
              <a:solidFill>
                <a:schemeClr val="tx1"/>
              </a:solidFill>
            </a:endParaRP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57313"/>
            <a:ext cx="5114925" cy="4768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Греческие атлеты прыгали в длину не с разбега, а с места – к тому же с камнями (позже с гантелями) в руках.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</a:rPr>
              <a:t>В конце прыжка спортсмен отбрасывал камни резко назад: считалось, что это позволяет ему прыгнуть дальше. Подобная техника прыжка требовала хорошей координации. </a:t>
            </a:r>
          </a:p>
          <a:p>
            <a:pPr eaLnBrk="1" hangingPunct="1">
              <a:lnSpc>
                <a:spcPct val="90000"/>
              </a:lnSpc>
            </a:pP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15364" name="Рисунок 4" descr="http://900igr.net/datai/fizkultura/Urok-Olimpijskie-igry/0018-014-Pryzhki-v-dlinu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0" y="1844675"/>
            <a:ext cx="2967038" cy="40719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85750" y="928688"/>
            <a:ext cx="8372475" cy="15001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Гонки на колесницах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 smtClean="0">
              <a:solidFill>
                <a:schemeClr val="tx1"/>
              </a:solidFill>
            </a:endParaRP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2786063"/>
            <a:ext cx="8401050" cy="33575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Проходят на ипподроме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Дистанция гонок -  12 кругов (13 км)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/>
              <a:t>Победитель – владелец колесницы, </a:t>
            </a:r>
            <a:r>
              <a:rPr lang="ru-RU" sz="2800" b="1" dirty="0" smtClean="0"/>
              <a:t>первой закончившей </a:t>
            </a:r>
            <a:r>
              <a:rPr lang="ru-RU" sz="2800" b="1" dirty="0" smtClean="0"/>
              <a:t>забег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Победители Олимпийских игр</a:t>
            </a: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14375" y="2143125"/>
            <a:ext cx="7972425" cy="3983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/>
              <a:t>В пятый заключительный день перед храмом Зевса ставили стол из золота и слоновой кости. На нём лежали награды. </a:t>
            </a:r>
            <a:endParaRPr lang="ru-RU" sz="2400" b="1" i="1" smtClean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smtClean="0"/>
              <a:t>Победители один за другим подходили к главному судье и получали заслуженные награды. Глашатай объявлял имя атлета и называл его родной город, а зрители восторженно кричали: «Слава победителю!»</a:t>
            </a:r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9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4475163" cy="1143000"/>
          </a:xfrm>
        </p:spPr>
        <p:txBody>
          <a:bodyPr/>
          <a:lstStyle/>
          <a:p>
            <a:pPr eaLnBrk="1" hangingPunct="1"/>
            <a:r>
              <a:rPr lang="ru-RU" smtClean="0"/>
              <a:t>Победителям</a:t>
            </a:r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349500"/>
            <a:ext cx="4038600" cy="3633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u="sng" smtClean="0">
                <a:solidFill>
                  <a:srgbClr val="C00000"/>
                </a:solidFill>
              </a:rPr>
              <a:t>Награда победителям в Олимпии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</a:t>
            </a:r>
            <a:r>
              <a:rPr lang="ru-RU" sz="2400" b="1" smtClean="0"/>
              <a:t>Лавровый венок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/>
              <a:t>Пальмовая ветвь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/>
              <a:t> Прижизненная    статуя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smtClean="0"/>
              <a:t> (для победителей   3 Олимпиад) 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18436" name="Picture 7" descr="11195b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20717391">
            <a:off x="5253038" y="1333500"/>
            <a:ext cx="2911475" cy="2462213"/>
          </a:xfrm>
          <a:noFill/>
        </p:spPr>
      </p:pic>
      <p:sp>
        <p:nvSpPr>
          <p:cNvPr id="18437" name="Rectangle 21"/>
          <p:cNvSpPr>
            <a:spLocks noGrp="1" noChangeArrowheads="1"/>
          </p:cNvSpPr>
          <p:nvPr>
            <p:ph sz="quarter" idx="3"/>
          </p:nvPr>
        </p:nvSpPr>
        <p:spPr>
          <a:xfrm>
            <a:off x="4643438" y="3933825"/>
            <a:ext cx="4038600" cy="21875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u="sng" smtClean="0">
                <a:solidFill>
                  <a:srgbClr val="C00000"/>
                </a:solidFill>
              </a:rPr>
              <a:t>Почести в</a:t>
            </a:r>
            <a:r>
              <a:rPr lang="ru-RU" sz="2400" b="1" smtClean="0">
                <a:solidFill>
                  <a:srgbClr val="C00000"/>
                </a:solidFill>
              </a:rPr>
              <a:t> </a:t>
            </a:r>
            <a:r>
              <a:rPr lang="ru-RU" sz="2400" b="1" u="sng" smtClean="0">
                <a:solidFill>
                  <a:srgbClr val="C00000"/>
                </a:solidFill>
              </a:rPr>
              <a:t>родном городе</a:t>
            </a:r>
            <a:endParaRPr lang="ru-RU" sz="2400" i="1" u="sng" smtClean="0"/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</a:t>
            </a:r>
            <a:r>
              <a:rPr lang="ru-RU" sz="1800" b="1" smtClean="0"/>
              <a:t>Пожизненная пенсия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/>
              <a:t> Пожизненное питание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/>
              <a:t> Освобождение от  налогов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/>
              <a:t> Почетное место в театре</a:t>
            </a:r>
          </a:p>
          <a:p>
            <a:pPr eaLnBrk="1" hangingPunct="1"/>
            <a:endParaRPr lang="ru-RU" sz="180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2214563" y="785813"/>
            <a:ext cx="4786312" cy="5768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В старину, в античном мире,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25 веков назад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Города не жили в мире,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шёл войной на брата брат.</a:t>
            </a:r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И мудрейшие решили: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ссоры вечные страшны,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Можно в смелости и силе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состязаться без войны.</a:t>
            </a:r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Пусть в Олимпию прибудет,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кто отважен и силён.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Для сражений мирных будет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 полем боя стадион.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00063" y="714375"/>
            <a:ext cx="8229600" cy="511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i="1" smtClean="0">
                <a:latin typeface="Times New Roman" pitchFamily="18" charset="0"/>
              </a:rPr>
              <a:t>Миф о зарождении Олимпийских игр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428750"/>
            <a:ext cx="8286750" cy="5072063"/>
          </a:xfrm>
          <a:ln w="76200"/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В древние времена миром правил отец Зевса бог Крон. Его супругой была богиня Рея. Крону предсказали, что у него отнимут власть его собственные дети. Поэтому, как только у Реи рождался ребенок, Крон проглатывал младенца. Уже пятерых проглотил жестокий отец. Но вот у Реи родился младший сын — Зевс. Боясь потерять и его, мать подала Крону не ребенка, а завернутый в пеленки продолговатый Камень. Не заметив обмана, Крон проглотил камень. И когда Зевс возмужал, он опоил отца волшебным зельем, благодаря которому Крон изрыгнул проглоченных им детей богов. Затем между ними и их отцом Кроном началась упорная борьба за власть. Одержав победу, Зевс в память о ней повелел устраивать состязания атлетов на земле Олимпии.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</a:rPr>
              <a:t>Первые Олимпийские игры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14500"/>
            <a:ext cx="4038600" cy="45354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86250" y="1600200"/>
            <a:ext cx="4572000" cy="497205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</a:rPr>
              <a:t>В год Олимпийских игр глашатаи разносили по городам Эллады радостную весть: «Все – в Олимпию! Священный мир объявлен, дороги безопасны! Да победят сильнейшие!»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</a:rPr>
              <a:t>В Олимпию, расположенную в Южной Греции, съезжались сотни участников и тысячи зрителей изо всех полисов Греции, включая колонии.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</a:rPr>
              <a:t>Первые Олимпийские игры состоялись в </a:t>
            </a: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</a:rPr>
              <a:t>776 году до н.э.</a:t>
            </a:r>
            <a:r>
              <a:rPr lang="ru-RU" sz="1800" b="1" smtClean="0">
                <a:latin typeface="Times New Roman" pitchFamily="18" charset="0"/>
              </a:rPr>
              <a:t> От этой даты греки вели своё летоисчисление.</a:t>
            </a:r>
          </a:p>
          <a:p>
            <a:pPr eaLnBrk="1" hangingPunct="1"/>
            <a:endParaRPr lang="ru-RU" sz="18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</a:rPr>
              <a:t>Первые Олимпийские игры</a:t>
            </a:r>
          </a:p>
        </p:txBody>
      </p:sp>
      <p:pic>
        <p:nvPicPr>
          <p:cNvPr id="1031" name="Picture 7" descr="D:\История\HISTORY5 (E)\History\Img\0019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0" y="1785938"/>
            <a:ext cx="4968875" cy="21859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400" b="1" i="1" smtClean="0">
                <a:latin typeface="Times New Roman" pitchFamily="18" charset="0"/>
              </a:rPr>
              <a:t>В состязаниях могли принимать участие все свободные греки: бедные и богатые, знатные и незнатные. И только женщинам запрещалось присутствовать даже в роли зрительниц.  Олимпийские игры были посвящены Зевсу: это был чисто мужской праздник.</a:t>
            </a:r>
          </a:p>
          <a:p>
            <a:pPr eaLnBrk="1" hangingPunct="1">
              <a:lnSpc>
                <a:spcPct val="9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285750" y="274638"/>
            <a:ext cx="8401050" cy="725487"/>
          </a:xfrm>
        </p:spPr>
        <p:txBody>
          <a:bodyPr/>
          <a:lstStyle/>
          <a:p>
            <a:pPr eaLnBrk="1" hangingPunct="1"/>
            <a:r>
              <a:rPr lang="ru-RU" sz="4000" smtClean="0"/>
              <a:t>Олимпийские игры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body" sz="half" idx="1"/>
          </p:nvPr>
        </p:nvSpPr>
        <p:spPr>
          <a:ln w="76200"/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2000" b="1" i="1" dirty="0" smtClean="0">
                <a:latin typeface="Times New Roman" pitchFamily="18" charset="0"/>
              </a:rPr>
              <a:t>Почти за год до начала Олимпийских игр все участники обязаны были приступить к тренировкам в своём родном городе. День за днём 10 месяцев подряд неустанно упражнялись атлеты. А ровно за месяц до открытия игр им надлежало прибыть в Южную Грецию и поблизости от Олимпии продолжить подготовку. Участниками игр обычно становились зажиточные люди, бедняки же не могли тренироваться долгими месяцами.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  <p:pic>
        <p:nvPicPr>
          <p:cNvPr id="1024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1628775"/>
            <a:ext cx="4038600" cy="4464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60350"/>
            <a:ext cx="8229600" cy="865188"/>
          </a:xfrm>
        </p:spPr>
        <p:txBody>
          <a:bodyPr/>
          <a:lstStyle/>
          <a:p>
            <a:pPr eaLnBrk="1" hangingPunct="1"/>
            <a:r>
              <a:rPr lang="ru-RU" sz="4000" smtClean="0"/>
              <a:t>Пять олимпийских дней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643042" y="3214686"/>
            <a:ext cx="2000265" cy="1366838"/>
          </a:xfrm>
          <a:prstGeom prst="flowChartAlternateProcess">
            <a:avLst/>
          </a:prstGeom>
          <a:solidFill>
            <a:srgbClr val="FFFF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День 2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Пятиборье</a:t>
            </a:r>
            <a:r>
              <a:rPr lang="ru-RU" sz="2000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AutoShape 5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643438" y="1285860"/>
            <a:ext cx="1079501" cy="863600"/>
          </a:xfrm>
          <a:prstGeom prst="actionButtonBlank">
            <a:avLst/>
          </a:prstGeom>
          <a:solidFill>
            <a:srgbClr val="FFFF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cs typeface="Arial" pitchFamily="34" charset="0"/>
              </a:rPr>
              <a:t>Бег</a:t>
            </a:r>
            <a:r>
              <a:rPr lang="ru-RU" sz="20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</a:p>
        </p:txBody>
      </p:sp>
      <p:sp>
        <p:nvSpPr>
          <p:cNvPr id="10" name="AutoShape 5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15075" y="2500306"/>
            <a:ext cx="1143007" cy="785819"/>
          </a:xfrm>
          <a:prstGeom prst="actionButtonBlank">
            <a:avLst/>
          </a:prstGeom>
          <a:solidFill>
            <a:srgbClr val="FFFF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Метание </a:t>
            </a:r>
          </a:p>
          <a:p>
            <a:pPr algn="ctr" eaLnBrk="0" hangingPunct="0">
              <a:defRPr/>
            </a:pP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диска </a:t>
            </a:r>
          </a:p>
          <a:p>
            <a:pPr algn="ctr" eaLnBrk="0" hangingPunct="0">
              <a:defRPr/>
            </a:pP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и копья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571604" y="1428736"/>
            <a:ext cx="2195513" cy="1339850"/>
          </a:xfrm>
          <a:prstGeom prst="flowChartAlternateProcess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День 1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Жертвы богам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Клятвы атлетов 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и судей</a:t>
            </a: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643042" y="5000636"/>
            <a:ext cx="1928826" cy="1414462"/>
          </a:xfrm>
          <a:prstGeom prst="flowChartAlternateProcess">
            <a:avLst/>
          </a:prstGeom>
          <a:solidFill>
            <a:srgbClr val="D5F4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День 3</a:t>
            </a:r>
          </a:p>
          <a:p>
            <a:pPr algn="ctr">
              <a:defRPr/>
            </a:pPr>
            <a:r>
              <a:rPr lang="ru-RU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Кулачный бой,</a:t>
            </a:r>
          </a:p>
          <a:p>
            <a:pPr algn="ctr">
              <a:defRPr/>
            </a:pPr>
            <a:r>
              <a:rPr lang="ru-RU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бег с оружием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4429124" y="5072074"/>
            <a:ext cx="1857389" cy="1365250"/>
          </a:xfrm>
          <a:prstGeom prst="flowChartAlternateProcess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День 4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Гонки на 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колесницах 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6858016" y="5072074"/>
            <a:ext cx="1928826" cy="1452562"/>
          </a:xfrm>
          <a:prstGeom prst="flowChartAlternateProcess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800" b="1" i="1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День 5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Награждение</a:t>
            </a:r>
          </a:p>
          <a:p>
            <a:pPr algn="ctr">
              <a:defRPr/>
            </a:pPr>
            <a:r>
              <a:rPr lang="ru-RU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победителей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</a:p>
        </p:txBody>
      </p:sp>
      <p:sp>
        <p:nvSpPr>
          <p:cNvPr id="8" name="AutoShape 5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00760" y="1285860"/>
            <a:ext cx="1565275" cy="814387"/>
          </a:xfrm>
          <a:prstGeom prst="actionButtonBlank">
            <a:avLst/>
          </a:prstGeom>
          <a:solidFill>
            <a:srgbClr val="FFFF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Прыжки в</a:t>
            </a:r>
          </a:p>
          <a:p>
            <a:pPr algn="ctr" eaLnBrk="0" hangingPunct="0">
              <a:defRPr/>
            </a:pP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длину</a:t>
            </a:r>
          </a:p>
        </p:txBody>
      </p:sp>
      <p:sp>
        <p:nvSpPr>
          <p:cNvPr id="9" name="AutoShape 5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643438" y="2500306"/>
            <a:ext cx="1225550" cy="862012"/>
          </a:xfrm>
          <a:prstGeom prst="actionButtonBlank">
            <a:avLst/>
          </a:prstGeom>
          <a:solidFill>
            <a:srgbClr val="FFFF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Борьба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cs typeface="Arial" pitchFamily="34" charset="0"/>
              </a:rPr>
              <a:t> </a:t>
            </a:r>
          </a:p>
        </p:txBody>
      </p:sp>
      <p:sp>
        <p:nvSpPr>
          <p:cNvPr id="18" name="Стрелка вниз 17"/>
          <p:cNvSpPr/>
          <p:nvPr/>
        </p:nvSpPr>
        <p:spPr>
          <a:xfrm rot="15182916">
            <a:off x="4475027" y="3076385"/>
            <a:ext cx="484632" cy="16498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/>
              <a:t>Бег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800" b="1" smtClean="0">
              <a:solidFill>
                <a:srgbClr val="385723"/>
              </a:solidFill>
            </a:endParaRPr>
          </a:p>
          <a:p>
            <a:pPr eaLnBrk="1" hangingPunct="1"/>
            <a:endParaRPr lang="ru-RU" sz="2800" smtClean="0"/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428625" y="1773238"/>
            <a:ext cx="8072438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Начало забега – по сигналу. Бежать  от старта до финиша по строго определенной дорожке.</a:t>
            </a:r>
          </a:p>
          <a:p>
            <a:r>
              <a:rPr lang="ru-RU" sz="3600" b="1"/>
              <a:t> Различия в длине дорожек не учитывались,  время не засекалось – важно прибежать первым. </a:t>
            </a:r>
          </a:p>
          <a:p>
            <a:r>
              <a:rPr lang="ru-RU" sz="3600" b="1"/>
              <a:t>Дистанция в простом беге – </a:t>
            </a:r>
          </a:p>
          <a:p>
            <a:r>
              <a:rPr lang="ru-RU" sz="3600" b="1"/>
              <a:t>192 м (стадий). </a:t>
            </a:r>
          </a:p>
          <a:p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900" b="1" i="1" dirty="0" smtClean="0">
                <a:solidFill>
                  <a:schemeClr val="tx1"/>
                </a:solidFill>
              </a:rPr>
              <a:t>Правила борьбы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 smtClean="0">
              <a:solidFill>
                <a:schemeClr val="tx1"/>
              </a:solidFill>
            </a:endParaRP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600200"/>
            <a:ext cx="8286781" cy="497207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hlink"/>
                </a:solidFill>
              </a:rPr>
              <a:t>Простая борьба</a:t>
            </a:r>
            <a:endParaRPr lang="en-US" sz="2800" b="1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/>
              <a:t>Победителем считается тот, кто трижды уложил соперника на землю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chemeClr val="hlink"/>
                </a:solidFill>
              </a:rPr>
              <a:t>Панкратион</a:t>
            </a:r>
            <a:r>
              <a:rPr lang="ru-RU" sz="2800" dirty="0" smtClean="0">
                <a:solidFill>
                  <a:schemeClr val="hlink"/>
                </a:solidFill>
              </a:rPr>
              <a:t>  </a:t>
            </a:r>
            <a:r>
              <a:rPr lang="ru-RU" sz="2800" dirty="0" smtClean="0"/>
              <a:t>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Все приемы разрешены.  Нельзя кусаться, выбивать глаза. Победитель –  тот, чей противник не способен  двигаться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hlink"/>
                </a:solidFill>
              </a:rPr>
              <a:t>Кулачный бой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/>
              <a:t>На кулаках ремни с металлическими накладками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/>
              <a:t>Победителем становится тот,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/>
              <a:t> чей противник признает себя побежденным или обессилит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/>
              <a:t> в борьбе 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768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Олимпийские игры</vt:lpstr>
      <vt:lpstr>Слайд 2</vt:lpstr>
      <vt:lpstr>Миф о зарождении Олимпийских игр</vt:lpstr>
      <vt:lpstr>Первые Олимпийские игры</vt:lpstr>
      <vt:lpstr>Первые Олимпийские игры</vt:lpstr>
      <vt:lpstr>Олимпийские игры</vt:lpstr>
      <vt:lpstr>Пять олимпийских дней</vt:lpstr>
      <vt:lpstr>Бег</vt:lpstr>
      <vt:lpstr>Правила борьбы </vt:lpstr>
      <vt:lpstr>Метание диска и копья </vt:lpstr>
      <vt:lpstr> Прыжки в длину </vt:lpstr>
      <vt:lpstr> Гонки на колесницах </vt:lpstr>
      <vt:lpstr>Победители Олимпийских игр</vt:lpstr>
      <vt:lpstr>Победителям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WIN7XP</dc:creator>
  <cp:lastModifiedBy>WIN7XP</cp:lastModifiedBy>
  <cp:revision>1</cp:revision>
  <dcterms:created xsi:type="dcterms:W3CDTF">2021-04-11T07:48:36Z</dcterms:created>
  <dcterms:modified xsi:type="dcterms:W3CDTF">2021-04-11T07:58:41Z</dcterms:modified>
</cp:coreProperties>
</file>