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5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CCFF99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165570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018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31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632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8345235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606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23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87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91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7679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874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6CC9C5A6-CEA1-401F-8588-B2CF6918FACB}" type="datetimeFigureOut">
              <a:rPr lang="ru-RU" smtClean="0"/>
              <a:t>11.04.2021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FC8F78F-DC6C-4FD8-AF5E-4479D3F84BA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300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thepresentation.ru/img/thumbs/69bde75477dedb98c15aed82fde11605-800x.jpg" TargetMode="External"/><Relationship Id="rId3" Type="http://schemas.openxmlformats.org/officeDocument/2006/relationships/hyperlink" Target="https://www.globen-shop.ru/images/product/134879.jpg" TargetMode="External"/><Relationship Id="rId7" Type="http://schemas.openxmlformats.org/officeDocument/2006/relationships/hyperlink" Target="https://mediasubs.ru/group/uploads/mi/mir-iskusstva-tvorchestva-i-krasotyi/image/1536653139-178335-90344.jpg" TargetMode="External"/><Relationship Id="rId2" Type="http://schemas.openxmlformats.org/officeDocument/2006/relationships/hyperlink" Target="https://upload.wikimedia.org/wikipedia/commons/thumb/c/c7/Flag-map_of_Russia_%28version1%29.svg/1599px-Flag-map_of_Russia_%28version1%29.sv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-images.naydex.net/CK9Ts8401/db366e7wfptN/7FJQso3bSIJsEbBcwJzqdGgdC7w2u4HRfZcggFHloQ" TargetMode="External"/><Relationship Id="rId5" Type="http://schemas.openxmlformats.org/officeDocument/2006/relationships/hyperlink" Target="https://avatars.mds.yandex.net/get-zen_doc/97540/pub_5a62773e7ddde881157ee5c1_5a62792357906a488324af4b/scale_1200" TargetMode="External"/><Relationship Id="rId10" Type="http://schemas.openxmlformats.org/officeDocument/2006/relationships/hyperlink" Target="https://auto-elektric.ru/wp-content/uploads/2019/06/karta-1024x573-1024x573.jpg" TargetMode="External"/><Relationship Id="rId4" Type="http://schemas.openxmlformats.org/officeDocument/2006/relationships/hyperlink" Target="https://img-fotki.yandex.ru/get/195771/32653844.66/0_94106_40fbe498_orig" TargetMode="External"/><Relationship Id="rId9" Type="http://schemas.openxmlformats.org/officeDocument/2006/relationships/hyperlink" Target="https://www.roscartography.ru/wp-content/uploads/2019/07/ros-pol-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18CF2-FDA4-4430-8F88-7EAC0D1A08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5385" y="1362456"/>
            <a:ext cx="8361229" cy="1143480"/>
          </a:xfrm>
        </p:spPr>
        <p:txBody>
          <a:bodyPr>
            <a:noAutofit/>
          </a:bodyPr>
          <a:lstStyle/>
          <a:p>
            <a:r>
              <a:rPr lang="ru-RU" sz="6000" dirty="0"/>
              <a:t>Повторение «Россия»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B84DA30-1976-4A2C-9693-91A389846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1054" y="3217859"/>
            <a:ext cx="4247049" cy="226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BB676F-1341-4242-B027-934F75A9A90C}"/>
              </a:ext>
            </a:extLst>
          </p:cNvPr>
          <p:cNvSpPr txBox="1"/>
          <p:nvPr/>
        </p:nvSpPr>
        <p:spPr>
          <a:xfrm>
            <a:off x="1389890" y="5221224"/>
            <a:ext cx="5952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Аксенова М.А., </a:t>
            </a:r>
            <a:r>
              <a:rPr lang="ru-RU" dirty="0"/>
              <a:t>учитель географии </a:t>
            </a:r>
          </a:p>
          <a:p>
            <a:r>
              <a:rPr lang="ru-RU" dirty="0"/>
              <a:t>ГБОУ АО «Соломбальская специальная (коррекционная) общеобразовательная школа-интернат», </a:t>
            </a:r>
          </a:p>
          <a:p>
            <a:r>
              <a:rPr lang="ru-RU" dirty="0"/>
              <a:t>г. Архангельск</a:t>
            </a:r>
          </a:p>
        </p:txBody>
      </p:sp>
    </p:spTree>
    <p:extLst>
      <p:ext uri="{BB962C8B-B14F-4D97-AF65-F5344CB8AC3E}">
        <p14:creationId xmlns:p14="http://schemas.microsoft.com/office/powerpoint/2010/main" val="2354979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0028619-6C80-4009-83A5-63B73990C2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824" y="512064"/>
            <a:ext cx="10808208" cy="5346192"/>
          </a:xfrm>
        </p:spPr>
        <p:txBody>
          <a:bodyPr>
            <a:normAutofit/>
          </a:bodyPr>
          <a:lstStyle/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 Optional"/>
              </a:rPr>
              <a:t>До 65% территории России относится к вечной мерзлоте 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 Optional"/>
              </a:rPr>
              <a:t>Россия разнообразна не только географически, но и культурно. В ней проживают представители более чем 180 народов.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 Optional"/>
              </a:rPr>
              <a:t>До 10% российской площади приходится на болота, некоторые из которых, например, огромное болото Океан, до сих пор не изучены. Одни лишь болота в нашей стране занимают больше места, чем почти любое государство мира.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 Optional"/>
              </a:rPr>
              <a:t>Порядка 60% российское территории занимают леса. В основном это сибирская тайга.</a:t>
            </a:r>
          </a:p>
          <a:p>
            <a:pPr algn="l"/>
            <a:r>
              <a:rPr lang="ru-RU" b="0" i="0" dirty="0">
                <a:solidFill>
                  <a:srgbClr val="000000"/>
                </a:solidFill>
                <a:effectLst/>
                <a:latin typeface="YS Text Optional"/>
              </a:rPr>
              <a:t>На необъятных российских просторах расположено около 157 тысяч населённых пунктов. Более 99% из них – деревни и сёла, городов в РФ чуть более 1100.</a:t>
            </a:r>
          </a:p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41DCD51E-F839-42C1-B988-3E921F7997C8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2056" y="4462271"/>
            <a:ext cx="2599944" cy="227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7149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761440F-BCF4-458A-8001-2FF768DF2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7240" y="91440"/>
            <a:ext cx="11414760" cy="6766560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https://upload.wikimedia.org/wikipedia/commons/thumb/c/c7/Flag-map_of_Russia_%28version1%29.svg/1599px-Flag-map_of_Russia_%28version1%29.svg.png</a:t>
            </a:r>
            <a:r>
              <a:rPr lang="ru-RU" dirty="0"/>
              <a:t> </a:t>
            </a:r>
          </a:p>
          <a:p>
            <a:r>
              <a:rPr lang="en-US" dirty="0">
                <a:hlinkClick r:id="rId3"/>
              </a:rPr>
              <a:t>https://www.globen-shop.ru/images/product/134879.jpg</a:t>
            </a:r>
            <a:endParaRPr lang="ru-RU" dirty="0"/>
          </a:p>
          <a:p>
            <a:r>
              <a:rPr lang="en-US" dirty="0">
                <a:hlinkClick r:id="rId4"/>
              </a:rPr>
              <a:t>https://img-fotki.yandex.ru/get/195771/32653844.66/0_94106_40fbe498_orig</a:t>
            </a:r>
            <a:endParaRPr lang="ru-RU" dirty="0"/>
          </a:p>
          <a:p>
            <a:r>
              <a:rPr lang="en-US" dirty="0">
                <a:hlinkClick r:id="rId5"/>
              </a:rPr>
              <a:t>https://avatars.mds.yandex.net/get-zen_doc/97540/pub_5a62773e7ddde881157ee5c1_5a62792357906a488324af4b/scale_1200</a:t>
            </a:r>
            <a:endParaRPr lang="ru-RU" dirty="0"/>
          </a:p>
          <a:p>
            <a:r>
              <a:rPr lang="en-US" dirty="0">
                <a:hlinkClick r:id="rId6"/>
              </a:rPr>
              <a:t>https://yandex-images.naydex.net/CK9Ts8401/db366e7wfptN/7FJQso3bSIJsEbBcwJzqdGgdC7w2u4HRfZcggFHloQ</a:t>
            </a:r>
            <a:endParaRPr lang="ru-RU" dirty="0"/>
          </a:p>
          <a:p>
            <a:r>
              <a:rPr lang="en-US" dirty="0">
                <a:hlinkClick r:id="rId7"/>
              </a:rPr>
              <a:t>https://mediasubs.ru/group/uploads/mi/mir-iskusstva-tvorchestva-i-krasotyi/image/1536653139-178335-90344.jpg</a:t>
            </a:r>
            <a:endParaRPr lang="ru-RU" dirty="0"/>
          </a:p>
          <a:p>
            <a:r>
              <a:rPr lang="en-US" dirty="0">
                <a:hlinkClick r:id="rId8"/>
              </a:rPr>
              <a:t>https://thepresentation.ru/img/thumbs/69bde75477dedb98c15aed82fde11605-800x.jpg</a:t>
            </a:r>
            <a:endParaRPr lang="ru-RU" dirty="0"/>
          </a:p>
          <a:p>
            <a:r>
              <a:rPr lang="en-US" dirty="0">
                <a:hlinkClick r:id="rId9"/>
              </a:rPr>
              <a:t>https://www.roscartography.ru/wp-content/uploads/2019/07/ros-pol-1.jpg</a:t>
            </a:r>
            <a:endParaRPr lang="ru-RU" dirty="0"/>
          </a:p>
          <a:p>
            <a:r>
              <a:rPr lang="en-US" dirty="0">
                <a:hlinkClick r:id="rId10"/>
              </a:rPr>
              <a:t>https://auto-elektric.ru/wp-content/uploads/2019/06/karta-1024x573-1024x573.jpg</a:t>
            </a:r>
            <a:endParaRPr lang="ru-RU" dirty="0"/>
          </a:p>
          <a:p>
            <a:r>
              <a:rPr lang="en-US" dirty="0"/>
              <a:t>https://telegramfor.me/ext_img/ru_FTP/10623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9741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341066E-9678-4E63-B54F-69BA939AF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9712" y="155448"/>
            <a:ext cx="5352288" cy="2249424"/>
          </a:xfrm>
        </p:spPr>
        <p:txBody>
          <a:bodyPr>
            <a:normAutofit/>
          </a:bodyPr>
          <a:lstStyle/>
          <a:p>
            <a:r>
              <a:rPr lang="ru-RU" sz="1800" dirty="0"/>
              <a:t>Протяжённость с севера на юг – около 4 000 км.</a:t>
            </a:r>
          </a:p>
          <a:p>
            <a:r>
              <a:rPr lang="ru-RU" sz="1800" dirty="0"/>
              <a:t>Протяжённость с запада на восток  около 10 000 км.</a:t>
            </a:r>
          </a:p>
          <a:p>
            <a:r>
              <a:rPr lang="ru-RU" sz="1800" dirty="0"/>
              <a:t>Находится в Европе и Азии.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77767D-2A78-4E7C-8C95-40EB49BB6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48" y="654659"/>
            <a:ext cx="6557318" cy="452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E5F778-C07D-48DC-835E-C6922CCAEDB2}"/>
              </a:ext>
            </a:extLst>
          </p:cNvPr>
          <p:cNvSpPr txBox="1"/>
          <p:nvPr/>
        </p:nvSpPr>
        <p:spPr>
          <a:xfrm>
            <a:off x="1238558" y="2590469"/>
            <a:ext cx="5256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1C91D82-2564-4CFA-BDAE-A3B6204B1C8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7488" y="3860673"/>
            <a:ext cx="3005328" cy="262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чко с текстом: овальное 4">
            <a:extLst>
              <a:ext uri="{FF2B5EF4-FFF2-40B4-BE49-F238E27FC236}">
                <a16:creationId xmlns:a16="http://schemas.microsoft.com/office/drawing/2014/main" id="{4D943171-AEE3-4B2B-AC6F-CE622618B3BD}"/>
              </a:ext>
            </a:extLst>
          </p:cNvPr>
          <p:cNvSpPr/>
          <p:nvPr/>
        </p:nvSpPr>
        <p:spPr>
          <a:xfrm flipH="1">
            <a:off x="6712766" y="1975104"/>
            <a:ext cx="5150050" cy="1655064"/>
          </a:xfrm>
          <a:prstGeom prst="wedgeEllipseCallout">
            <a:avLst>
              <a:gd name="adj1" fmla="val -15650"/>
              <a:gd name="adj2" fmla="val 9233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Какие горы являются границей между Европой и Азией? Покажите их на карте.</a:t>
            </a:r>
          </a:p>
        </p:txBody>
      </p:sp>
    </p:spTree>
    <p:extLst>
      <p:ext uri="{BB962C8B-B14F-4D97-AF65-F5344CB8AC3E}">
        <p14:creationId xmlns:p14="http://schemas.microsoft.com/office/powerpoint/2010/main" val="1061119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7DAF7-CC06-414E-A30A-E64916B4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544" y="247650"/>
            <a:ext cx="11036808" cy="813054"/>
          </a:xfrm>
        </p:spPr>
        <p:txBody>
          <a:bodyPr/>
          <a:lstStyle/>
          <a:p>
            <a:pPr algn="ctr"/>
            <a:r>
              <a:rPr lang="ru-RU" dirty="0"/>
              <a:t>Границы России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976F5C-2B2A-4BCE-ACC0-028DF6B39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0392" y="960120"/>
            <a:ext cx="11237976" cy="4907280"/>
          </a:xfrm>
        </p:spPr>
        <p:txBody>
          <a:bodyPr/>
          <a:lstStyle/>
          <a:p>
            <a:r>
              <a:rPr lang="ru-RU" dirty="0"/>
              <a:t>Россия – самое большое по площади государство.</a:t>
            </a:r>
          </a:p>
          <a:p>
            <a:r>
              <a:rPr lang="ru-RU" dirty="0"/>
              <a:t>Территория России омывается водами 4 океанов.</a:t>
            </a:r>
          </a:p>
          <a:p>
            <a:r>
              <a:rPr lang="ru-RU" dirty="0"/>
              <a:t>На суше Россия граничит с 14 государствами.</a:t>
            </a:r>
          </a:p>
          <a:p>
            <a:r>
              <a:rPr lang="ru-RU" dirty="0"/>
              <a:t>На море Россия граничит в 2 государствами.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8937AFC3-4F37-4860-A47C-62A25EAED8FC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57488" y="3860673"/>
            <a:ext cx="3005328" cy="2629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чко с текстом: овальное 4">
            <a:extLst>
              <a:ext uri="{FF2B5EF4-FFF2-40B4-BE49-F238E27FC236}">
                <a16:creationId xmlns:a16="http://schemas.microsoft.com/office/drawing/2014/main" id="{3A021CEE-98CD-4839-8311-175FE6726D9C}"/>
              </a:ext>
            </a:extLst>
          </p:cNvPr>
          <p:cNvSpPr/>
          <p:nvPr/>
        </p:nvSpPr>
        <p:spPr>
          <a:xfrm flipH="1">
            <a:off x="6428232" y="1444752"/>
            <a:ext cx="5434584" cy="2185416"/>
          </a:xfrm>
          <a:prstGeom prst="wedgeEllipseCallout">
            <a:avLst>
              <a:gd name="adj1" fmla="val -21371"/>
              <a:gd name="adj2" fmla="val 7643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/>
              <a:t>Какие океаны омывают Россию?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/>
              <a:t>Покажите на карте государства, с которыми граничит Россия.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b="1" dirty="0"/>
              <a:t>С какими государствами Россия имеет морскую границу?</a:t>
            </a:r>
          </a:p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3666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93E48-5770-40C1-97B8-A1D6C3BB7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976" y="55626"/>
            <a:ext cx="11009376" cy="2007108"/>
          </a:xfrm>
        </p:spPr>
        <p:txBody>
          <a:bodyPr/>
          <a:lstStyle/>
          <a:p>
            <a:pPr algn="ctr"/>
            <a:r>
              <a:rPr lang="ru-RU" dirty="0"/>
              <a:t>Рельеф России</a:t>
            </a:r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F7DB0F0-82CF-4C11-A2CD-3E3D11C5F77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528219"/>
              </p:ext>
            </p:extLst>
          </p:nvPr>
        </p:nvGraphicFramePr>
        <p:xfrm>
          <a:off x="146304" y="737108"/>
          <a:ext cx="11814048" cy="2388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3512">
                  <a:extLst>
                    <a:ext uri="{9D8B030D-6E8A-4147-A177-3AD203B41FA5}">
                      <a16:colId xmlns:a16="http://schemas.microsoft.com/office/drawing/2014/main" val="3974630246"/>
                    </a:ext>
                  </a:extLst>
                </a:gridCol>
                <a:gridCol w="2953512">
                  <a:extLst>
                    <a:ext uri="{9D8B030D-6E8A-4147-A177-3AD203B41FA5}">
                      <a16:colId xmlns:a16="http://schemas.microsoft.com/office/drawing/2014/main" val="2604543050"/>
                    </a:ext>
                  </a:extLst>
                </a:gridCol>
                <a:gridCol w="2953512">
                  <a:extLst>
                    <a:ext uri="{9D8B030D-6E8A-4147-A177-3AD203B41FA5}">
                      <a16:colId xmlns:a16="http://schemas.microsoft.com/office/drawing/2014/main" val="2038635766"/>
                    </a:ext>
                  </a:extLst>
                </a:gridCol>
                <a:gridCol w="2953512">
                  <a:extLst>
                    <a:ext uri="{9D8B030D-6E8A-4147-A177-3AD203B41FA5}">
                      <a16:colId xmlns:a16="http://schemas.microsoft.com/office/drawing/2014/main" val="1775359603"/>
                    </a:ext>
                  </a:extLst>
                </a:gridCol>
              </a:tblGrid>
              <a:tr h="643462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Равнины, плоскогорья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Горы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Реки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Озёра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627596"/>
                  </a:ext>
                </a:extLst>
              </a:tr>
              <a:tr h="1745154">
                <a:tc>
                  <a:txBody>
                    <a:bodyPr/>
                    <a:lstStyle/>
                    <a:p>
                      <a:r>
                        <a:rPr lang="ru-RU" dirty="0"/>
                        <a:t>Восточно-Европейская (Русская) равнина</a:t>
                      </a:r>
                    </a:p>
                    <a:p>
                      <a:r>
                        <a:rPr lang="ru-RU" dirty="0"/>
                        <a:t>Западно-Сибирская равнина</a:t>
                      </a:r>
                    </a:p>
                    <a:p>
                      <a:r>
                        <a:rPr lang="ru-RU" dirty="0"/>
                        <a:t>Средне-Сибирское плоскогорье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Кавказские</a:t>
                      </a:r>
                    </a:p>
                    <a:p>
                      <a:r>
                        <a:rPr lang="ru-RU" dirty="0"/>
                        <a:t>Уральские</a:t>
                      </a:r>
                    </a:p>
                    <a:p>
                      <a:r>
                        <a:rPr lang="ru-RU" dirty="0"/>
                        <a:t>Алтай</a:t>
                      </a:r>
                    </a:p>
                    <a:p>
                      <a:r>
                        <a:rPr lang="ru-RU" dirty="0"/>
                        <a:t>Саяны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Волга</a:t>
                      </a:r>
                    </a:p>
                    <a:p>
                      <a:r>
                        <a:rPr lang="ru-RU" dirty="0"/>
                        <a:t>Обь</a:t>
                      </a:r>
                    </a:p>
                    <a:p>
                      <a:r>
                        <a:rPr lang="ru-RU" dirty="0"/>
                        <a:t>Енисей</a:t>
                      </a:r>
                    </a:p>
                    <a:p>
                      <a:r>
                        <a:rPr lang="ru-RU" dirty="0"/>
                        <a:t>Лена</a:t>
                      </a:r>
                    </a:p>
                    <a:p>
                      <a:r>
                        <a:rPr lang="ru-RU" dirty="0"/>
                        <a:t>Амур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Ладожское</a:t>
                      </a:r>
                    </a:p>
                    <a:p>
                      <a:r>
                        <a:rPr lang="ru-RU" dirty="0"/>
                        <a:t>Каспийское море</a:t>
                      </a:r>
                    </a:p>
                    <a:p>
                      <a:r>
                        <a:rPr lang="ru-RU" dirty="0"/>
                        <a:t>Байкал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446102"/>
                  </a:ext>
                </a:extLst>
              </a:tr>
            </a:tbl>
          </a:graphicData>
        </a:graphic>
      </p:graphicFrame>
      <p:pic>
        <p:nvPicPr>
          <p:cNvPr id="3074" name="Picture 2">
            <a:extLst>
              <a:ext uri="{FF2B5EF4-FFF2-40B4-BE49-F238E27FC236}">
                <a16:creationId xmlns:a16="http://schemas.microsoft.com/office/drawing/2014/main" id="{F4FAE33C-A506-45E4-BD55-8FD04702D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4672" y="3238500"/>
            <a:ext cx="3099816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7FF1615-3636-4F4C-979B-A38897A01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2124" y="4645152"/>
            <a:ext cx="3099816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CDA2050E-4069-49BA-B0CB-EF3636AA2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5790" y="3238500"/>
            <a:ext cx="3116081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C77A316-67BF-4F88-A21E-263BE78503F8}"/>
              </a:ext>
            </a:extLst>
          </p:cNvPr>
          <p:cNvSpPr/>
          <p:nvPr/>
        </p:nvSpPr>
        <p:spPr>
          <a:xfrm>
            <a:off x="804672" y="5305044"/>
            <a:ext cx="3099816" cy="885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Гора Эльбрус – самая высокая точка России (5642 м.)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E353C3C-4AE2-42FF-BD9D-3681CB00A35E}"/>
              </a:ext>
            </a:extLst>
          </p:cNvPr>
          <p:cNvSpPr/>
          <p:nvPr/>
        </p:nvSpPr>
        <p:spPr>
          <a:xfrm>
            <a:off x="4802124" y="3772662"/>
            <a:ext cx="3099816" cy="88544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/>
              <a:t>Каспийское море – самое большое солёное озеро в мире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81F1A29-A763-4D8A-8A9E-8247C536BE6D}"/>
              </a:ext>
            </a:extLst>
          </p:cNvPr>
          <p:cNvSpPr/>
          <p:nvPr/>
        </p:nvSpPr>
        <p:spPr>
          <a:xfrm>
            <a:off x="8563922" y="5305044"/>
            <a:ext cx="3099816" cy="8854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Озеро Байкал – самое глубокое озеро планеты (1642 м.) </a:t>
            </a:r>
          </a:p>
        </p:txBody>
      </p:sp>
    </p:spTree>
    <p:extLst>
      <p:ext uri="{BB962C8B-B14F-4D97-AF65-F5344CB8AC3E}">
        <p14:creationId xmlns:p14="http://schemas.microsoft.com/office/powerpoint/2010/main" val="4215466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00968-23D7-4D9E-98AB-E939EC2F0D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100584"/>
            <a:ext cx="9601200" cy="1485900"/>
          </a:xfrm>
        </p:spPr>
        <p:txBody>
          <a:bodyPr/>
          <a:lstStyle/>
          <a:p>
            <a:pPr algn="ctr"/>
            <a:r>
              <a:rPr lang="ru-RU" dirty="0"/>
              <a:t>	Природные зоны России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456D2D5-A528-46B7-9CDA-8DA3D87A72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5527" y="843534"/>
            <a:ext cx="9455125" cy="5712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916C521-AC74-42DE-AC6E-F4CCC7977922}"/>
              </a:ext>
            </a:extLst>
          </p:cNvPr>
          <p:cNvSpPr/>
          <p:nvPr/>
        </p:nvSpPr>
        <p:spPr>
          <a:xfrm>
            <a:off x="10387584" y="987552"/>
            <a:ext cx="1636776" cy="598932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Арктические пустыни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67CB4EA-E93A-4EBD-994E-76E6A718B1C1}"/>
              </a:ext>
            </a:extLst>
          </p:cNvPr>
          <p:cNvSpPr/>
          <p:nvPr/>
        </p:nvSpPr>
        <p:spPr>
          <a:xfrm>
            <a:off x="10375621" y="1738884"/>
            <a:ext cx="1636776" cy="598932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Тундра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815F8F4-CE4D-4880-860D-4B77D963E800}"/>
              </a:ext>
            </a:extLst>
          </p:cNvPr>
          <p:cNvSpPr/>
          <p:nvPr/>
        </p:nvSpPr>
        <p:spPr>
          <a:xfrm>
            <a:off x="10387584" y="2557272"/>
            <a:ext cx="1636776" cy="59893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Лесная зона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3CD0886-F1F5-4987-A142-A978F3D25563}"/>
              </a:ext>
            </a:extLst>
          </p:cNvPr>
          <p:cNvSpPr/>
          <p:nvPr/>
        </p:nvSpPr>
        <p:spPr>
          <a:xfrm>
            <a:off x="10387584" y="3308604"/>
            <a:ext cx="1636776" cy="598932"/>
          </a:xfrm>
          <a:prstGeom prst="rect">
            <a:avLst/>
          </a:prstGeom>
          <a:solidFill>
            <a:srgbClr val="CCCC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Лесостепи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E217895-DC41-4C22-A04F-32D6706742A5}"/>
              </a:ext>
            </a:extLst>
          </p:cNvPr>
          <p:cNvSpPr/>
          <p:nvPr/>
        </p:nvSpPr>
        <p:spPr>
          <a:xfrm>
            <a:off x="10387584" y="4119372"/>
            <a:ext cx="1636776" cy="598932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Степи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30F7C95-49C1-44DD-A0DC-B1246EAFF5E0}"/>
              </a:ext>
            </a:extLst>
          </p:cNvPr>
          <p:cNvSpPr/>
          <p:nvPr/>
        </p:nvSpPr>
        <p:spPr>
          <a:xfrm>
            <a:off x="10375621" y="5007864"/>
            <a:ext cx="1636776" cy="598932"/>
          </a:xfrm>
          <a:prstGeom prst="rect">
            <a:avLst/>
          </a:prstGeom>
          <a:solidFill>
            <a:srgbClr val="FF505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Полупустыни и пустыни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4F915BEC-97FD-4A3B-9807-965873EDB446}"/>
              </a:ext>
            </a:extLst>
          </p:cNvPr>
          <p:cNvSpPr/>
          <p:nvPr/>
        </p:nvSpPr>
        <p:spPr>
          <a:xfrm>
            <a:off x="10375621" y="5896356"/>
            <a:ext cx="1636776" cy="5989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Высотная поясность </a:t>
            </a:r>
          </a:p>
        </p:txBody>
      </p:sp>
    </p:spTree>
    <p:extLst>
      <p:ext uri="{BB962C8B-B14F-4D97-AF65-F5344CB8AC3E}">
        <p14:creationId xmlns:p14="http://schemas.microsoft.com/office/powerpoint/2010/main" val="1865495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2.77556E-17 L -0.43672 -0.005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36" y="-25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22222E-6 L -0.5513 0.0872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65" y="435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81481E-6 L -0.53125 0.1842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3" y="921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07407E-6 L -0.70299 -0.0032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56" y="-16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2.96296E-6 L -0.84557 -0.0423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279" y="-213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59259E-6 L -0.72904 -0.0548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458" y="-275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2.22222E-6 L -0.26641 -0.388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98" y="-1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CF0A7-73DF-4DAE-AB1C-D27EFF94FD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9988" y="6354"/>
            <a:ext cx="10122408" cy="1485900"/>
          </a:xfrm>
        </p:spPr>
        <p:txBody>
          <a:bodyPr/>
          <a:lstStyle/>
          <a:p>
            <a:pPr algn="ctr"/>
            <a:r>
              <a:rPr lang="ru-RU" dirty="0"/>
              <a:t>Россия богата полезными ископаемыми:</a:t>
            </a:r>
          </a:p>
        </p:txBody>
      </p:sp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54E3C842-D7B7-46E7-87AB-569295EEDFD0}"/>
              </a:ext>
            </a:extLst>
          </p:cNvPr>
          <p:cNvSpPr/>
          <p:nvPr/>
        </p:nvSpPr>
        <p:spPr>
          <a:xfrm>
            <a:off x="1211580" y="680275"/>
            <a:ext cx="470916" cy="755333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id="{BC9BAA34-C7F8-4B01-A90A-836201A112ED}"/>
              </a:ext>
            </a:extLst>
          </p:cNvPr>
          <p:cNvSpPr/>
          <p:nvPr/>
        </p:nvSpPr>
        <p:spPr>
          <a:xfrm>
            <a:off x="1188756" y="1664209"/>
            <a:ext cx="493740" cy="786384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DC053D9-36A9-4327-AA42-C99E411075CD}"/>
              </a:ext>
            </a:extLst>
          </p:cNvPr>
          <p:cNvSpPr/>
          <p:nvPr/>
        </p:nvSpPr>
        <p:spPr>
          <a:xfrm>
            <a:off x="1188756" y="2983712"/>
            <a:ext cx="610362" cy="58216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8A158928-0B64-488B-8BE7-04047CF168D7}"/>
              </a:ext>
            </a:extLst>
          </p:cNvPr>
          <p:cNvSpPr/>
          <p:nvPr/>
        </p:nvSpPr>
        <p:spPr>
          <a:xfrm>
            <a:off x="1110996" y="3864102"/>
            <a:ext cx="800100" cy="582168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везда: 8 точек 7">
            <a:extLst>
              <a:ext uri="{FF2B5EF4-FFF2-40B4-BE49-F238E27FC236}">
                <a16:creationId xmlns:a16="http://schemas.microsoft.com/office/drawing/2014/main" id="{87DBC228-7568-49E2-B8DA-0E9A0A73FB90}"/>
              </a:ext>
            </a:extLst>
          </p:cNvPr>
          <p:cNvSpPr/>
          <p:nvPr/>
        </p:nvSpPr>
        <p:spPr>
          <a:xfrm>
            <a:off x="998982" y="5417820"/>
            <a:ext cx="1051560" cy="1014222"/>
          </a:xfrm>
          <a:prstGeom prst="star8">
            <a:avLst>
              <a:gd name="adj" fmla="val 2037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E38D983B-C8A2-4AE7-BC88-F0CD6ECEFE57}"/>
              </a:ext>
            </a:extLst>
          </p:cNvPr>
          <p:cNvSpPr/>
          <p:nvPr/>
        </p:nvSpPr>
        <p:spPr>
          <a:xfrm>
            <a:off x="1380762" y="5767993"/>
            <a:ext cx="288000" cy="288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0" name="Picture 6">
            <a:extLst>
              <a:ext uri="{FF2B5EF4-FFF2-40B4-BE49-F238E27FC236}">
                <a16:creationId xmlns:a16="http://schemas.microsoft.com/office/drawing/2014/main" id="{A2C35D55-73CE-4D53-9487-A6F7D4165C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4712" y="4594860"/>
            <a:ext cx="800100" cy="73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18A7484E-B646-4686-97ED-CD67F74B55C4}"/>
              </a:ext>
            </a:extLst>
          </p:cNvPr>
          <p:cNvSpPr/>
          <p:nvPr/>
        </p:nvSpPr>
        <p:spPr>
          <a:xfrm>
            <a:off x="8723376" y="4547040"/>
            <a:ext cx="1636776" cy="5989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Нефть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6A293B01-94C7-43D6-9AAF-FA827EEF1EA0}"/>
              </a:ext>
            </a:extLst>
          </p:cNvPr>
          <p:cNvSpPr/>
          <p:nvPr/>
        </p:nvSpPr>
        <p:spPr>
          <a:xfrm>
            <a:off x="8723376" y="2905075"/>
            <a:ext cx="1636776" cy="5989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Природный газ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977CA0B5-27C6-4A26-81F3-FDA970E02A10}"/>
              </a:ext>
            </a:extLst>
          </p:cNvPr>
          <p:cNvSpPr/>
          <p:nvPr/>
        </p:nvSpPr>
        <p:spPr>
          <a:xfrm>
            <a:off x="8723376" y="3700770"/>
            <a:ext cx="1636776" cy="5989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Каменный уголь 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682502D9-9A07-4A80-89FF-97630D2C0721}"/>
              </a:ext>
            </a:extLst>
          </p:cNvPr>
          <p:cNvSpPr/>
          <p:nvPr/>
        </p:nvSpPr>
        <p:spPr>
          <a:xfrm>
            <a:off x="8691372" y="2057401"/>
            <a:ext cx="1636776" cy="5989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Железные руды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1373FC74-C134-430A-AC9B-69BA1D864B7A}"/>
              </a:ext>
            </a:extLst>
          </p:cNvPr>
          <p:cNvSpPr/>
          <p:nvPr/>
        </p:nvSpPr>
        <p:spPr>
          <a:xfrm>
            <a:off x="8691372" y="1266685"/>
            <a:ext cx="1636776" cy="5989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Золото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5E6D7747-AD9F-4BD8-BE54-056CCEC82534}"/>
              </a:ext>
            </a:extLst>
          </p:cNvPr>
          <p:cNvSpPr/>
          <p:nvPr/>
        </p:nvSpPr>
        <p:spPr>
          <a:xfrm>
            <a:off x="8723376" y="5389514"/>
            <a:ext cx="1636776" cy="5989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Алмазы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02DCD9E0-3D09-4F44-82A3-5F0284D36D91}"/>
              </a:ext>
            </a:extLst>
          </p:cNvPr>
          <p:cNvSpPr/>
          <p:nvPr/>
        </p:nvSpPr>
        <p:spPr>
          <a:xfrm>
            <a:off x="772632" y="589284"/>
            <a:ext cx="292644" cy="32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47F55C12-A76B-4B01-A24D-A705B8A0933D}"/>
              </a:ext>
            </a:extLst>
          </p:cNvPr>
          <p:cNvSpPr/>
          <p:nvPr/>
        </p:nvSpPr>
        <p:spPr>
          <a:xfrm>
            <a:off x="761964" y="1643635"/>
            <a:ext cx="292644" cy="32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D9938A2F-8A21-403E-B5E5-F87AE0442B5D}"/>
              </a:ext>
            </a:extLst>
          </p:cNvPr>
          <p:cNvSpPr/>
          <p:nvPr/>
        </p:nvSpPr>
        <p:spPr>
          <a:xfrm>
            <a:off x="772632" y="2823692"/>
            <a:ext cx="292644" cy="32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id="{23AC664D-325A-4A19-822F-C14F1E1F3F32}"/>
              </a:ext>
            </a:extLst>
          </p:cNvPr>
          <p:cNvSpPr/>
          <p:nvPr/>
        </p:nvSpPr>
        <p:spPr>
          <a:xfrm>
            <a:off x="761964" y="3734049"/>
            <a:ext cx="292644" cy="32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0164A95-1B6B-4F56-B034-88F97C90657B}"/>
              </a:ext>
            </a:extLst>
          </p:cNvPr>
          <p:cNvSpPr/>
          <p:nvPr/>
        </p:nvSpPr>
        <p:spPr>
          <a:xfrm>
            <a:off x="752820" y="4535066"/>
            <a:ext cx="292644" cy="32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9A116B73-CE95-4C8D-AE11-DCBFA824C671}"/>
              </a:ext>
            </a:extLst>
          </p:cNvPr>
          <p:cNvSpPr/>
          <p:nvPr/>
        </p:nvSpPr>
        <p:spPr>
          <a:xfrm>
            <a:off x="754344" y="5403544"/>
            <a:ext cx="310932" cy="3200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65736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2 0.02315 L -0.51706 -0.5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19" y="-2930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7 L -0.51627 -0.1594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20" y="-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85185E-6 L -0.51784 -0.105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98" y="-525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1.48148E-6 L -0.51667 0.2692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33" y="1344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7.40741E-7 L -0.51589 0.4997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4" y="2497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1.85185E-6 L -0.51927 0.0305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64" y="1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06113-FEAC-4AE8-B717-E9DC0A371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3040" y="109728"/>
            <a:ext cx="9601200" cy="1485900"/>
          </a:xfrm>
        </p:spPr>
        <p:txBody>
          <a:bodyPr/>
          <a:lstStyle/>
          <a:p>
            <a:pPr algn="ctr"/>
            <a:r>
              <a:rPr lang="ru-RU" dirty="0"/>
              <a:t>Административное деление России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195D7E7-42DA-45C6-93C0-26491BEF4D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73568" y="1069848"/>
            <a:ext cx="4041648" cy="5678424"/>
          </a:xfrm>
        </p:spPr>
        <p:txBody>
          <a:bodyPr/>
          <a:lstStyle/>
          <a:p>
            <a:pPr marL="0" indent="0">
              <a:buNone/>
            </a:pPr>
            <a:r>
              <a:rPr lang="ru-RU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85 субъектов:</a:t>
            </a:r>
          </a:p>
          <a:p>
            <a:pPr marL="0" indent="0">
              <a:buNone/>
            </a:pPr>
            <a:r>
              <a:rPr lang="ru-RU" dirty="0"/>
              <a:t>Республики – 22</a:t>
            </a:r>
          </a:p>
          <a:p>
            <a:pPr marL="0" indent="0">
              <a:buNone/>
            </a:pPr>
            <a:r>
              <a:rPr lang="ru-RU" dirty="0"/>
              <a:t>Края – 9</a:t>
            </a:r>
          </a:p>
          <a:p>
            <a:pPr marL="0" indent="0">
              <a:buNone/>
            </a:pPr>
            <a:r>
              <a:rPr lang="ru-RU" dirty="0"/>
              <a:t>Области – 46</a:t>
            </a:r>
          </a:p>
          <a:p>
            <a:pPr marL="0" indent="0">
              <a:buNone/>
            </a:pPr>
            <a:r>
              <a:rPr lang="ru-RU" dirty="0"/>
              <a:t>Автономные области – 1</a:t>
            </a:r>
          </a:p>
          <a:p>
            <a:pPr marL="0" indent="0">
              <a:buNone/>
            </a:pPr>
            <a:r>
              <a:rPr lang="ru-RU" dirty="0"/>
              <a:t>Автономные округа – 4</a:t>
            </a:r>
          </a:p>
          <a:p>
            <a:pPr marL="0" indent="0">
              <a:buNone/>
            </a:pPr>
            <a:r>
              <a:rPr lang="ru-RU" dirty="0"/>
              <a:t>Города федерального значения - 3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28656BC-4232-4CEB-A425-3197DFBD9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5" y="971550"/>
            <a:ext cx="7949593" cy="5262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713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B2A127-51C0-4330-864F-A11C55E67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5224" y="254032"/>
            <a:ext cx="5650992" cy="1485900"/>
          </a:xfrm>
        </p:spPr>
        <p:txBody>
          <a:bodyPr/>
          <a:lstStyle/>
          <a:p>
            <a:r>
              <a:rPr lang="ru-RU" dirty="0"/>
              <a:t>Города-миллионники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CC955AE-6520-4C2A-8382-A8D437052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FFF7A62D-8EBE-4E32-9A3D-027B95A51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1074992"/>
            <a:ext cx="9753600" cy="545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9971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EBCEF38-76B5-4F77-B3D6-F77F70B1F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952" y="400240"/>
            <a:ext cx="11433048" cy="470001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География России разнообразнее географии любой другой страны благодаря огромной площади, занимаемой нашей страной. На Россию приходится 1/8 всей суши на нашей планете, или 1/3 всего нашего материка.</a:t>
            </a:r>
          </a:p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На площади нашей страны можно было бы разместить почти 100 стран мира, разумеется, не самых больших.</a:t>
            </a:r>
          </a:p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Самый крупный субъект Российской Федерации – Якутия , занимающая площадь в более чем 3 млн км². Это самая большая административная единица в мире, и она на треть больше Гренландии, самого большого острова на Земле.</a:t>
            </a:r>
          </a:p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Россия омывается б</a:t>
            </a:r>
            <a:r>
              <a:rPr lang="ru-RU" sz="2400" b="0" i="1" dirty="0">
                <a:solidFill>
                  <a:srgbClr val="000000"/>
                </a:solidFill>
                <a:effectLst/>
                <a:latin typeface="YS Text Optional"/>
              </a:rPr>
              <a:t>о</a:t>
            </a:r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льшим количеством морей, чем любое другое государство на Земле. </a:t>
            </a:r>
          </a:p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Лишь треть площади России пригодна для жизни, в основном из-за сурового климата.</a:t>
            </a:r>
          </a:p>
          <a:p>
            <a:pPr algn="l"/>
            <a:r>
              <a:rPr lang="ru-RU" sz="2400" b="0" i="0" dirty="0">
                <a:solidFill>
                  <a:srgbClr val="000000"/>
                </a:solidFill>
                <a:effectLst/>
                <a:latin typeface="YS Text Optional"/>
              </a:rPr>
              <a:t>В России расположено более 2 млн озёр. Рек по нашей стране протекает около 2,8 млн, а их общая протяжённость достигает 12,4 млн км. Это в 32 раза больше расстояния от Земли </a:t>
            </a:r>
            <a:r>
              <a:rPr lang="ru-RU" sz="2600" b="0" i="0" dirty="0">
                <a:solidFill>
                  <a:srgbClr val="000000"/>
                </a:solidFill>
                <a:effectLst/>
                <a:latin typeface="YS Text Optional"/>
              </a:rPr>
              <a:t>до </a:t>
            </a:r>
            <a:r>
              <a:rPr lang="ru-RU" sz="2200" b="0" i="0" dirty="0">
                <a:solidFill>
                  <a:srgbClr val="000000"/>
                </a:solidFill>
                <a:effectLst/>
                <a:latin typeface="YS Text Optional"/>
              </a:rPr>
              <a:t>Луны.</a:t>
            </a:r>
            <a:endParaRPr lang="ru-RU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8F0462BB-2894-4357-B43F-BC3746F9BBF2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2056" y="4462271"/>
            <a:ext cx="2599944" cy="227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456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Уголки">
  <a:themeElements>
    <a:clrScheme name="Уголки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Уголки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Уголки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118</TotalTime>
  <Words>694</Words>
  <Application>Microsoft Office PowerPoint</Application>
  <PresentationFormat>Широкоэкранный</PresentationFormat>
  <Paragraphs>90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Franklin Gothic Book</vt:lpstr>
      <vt:lpstr>YS Text Optional</vt:lpstr>
      <vt:lpstr>Уголки</vt:lpstr>
      <vt:lpstr>Повторение «Россия»</vt:lpstr>
      <vt:lpstr>Презентация PowerPoint</vt:lpstr>
      <vt:lpstr>Границы России</vt:lpstr>
      <vt:lpstr>Рельеф России</vt:lpstr>
      <vt:lpstr> Природные зоны России</vt:lpstr>
      <vt:lpstr>Россия богата полезными ископаемыми:</vt:lpstr>
      <vt:lpstr>Административное деление России</vt:lpstr>
      <vt:lpstr>Города-миллионники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«Россия»</dc:title>
  <dc:creator>Марина Аксенова</dc:creator>
  <cp:lastModifiedBy>Марина Аксенова</cp:lastModifiedBy>
  <cp:revision>12</cp:revision>
  <dcterms:created xsi:type="dcterms:W3CDTF">2021-04-11T07:41:40Z</dcterms:created>
  <dcterms:modified xsi:type="dcterms:W3CDTF">2021-04-11T09:41:48Z</dcterms:modified>
</cp:coreProperties>
</file>