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11" r:id="rId1"/>
  </p:sldMasterIdLst>
  <p:notesMasterIdLst>
    <p:notesMasterId r:id="rId19"/>
  </p:notesMasterIdLst>
  <p:sldIdLst>
    <p:sldId id="256" r:id="rId2"/>
    <p:sldId id="260" r:id="rId3"/>
    <p:sldId id="264" r:id="rId4"/>
    <p:sldId id="278" r:id="rId5"/>
    <p:sldId id="265" r:id="rId6"/>
    <p:sldId id="266" r:id="rId7"/>
    <p:sldId id="267" r:id="rId8"/>
    <p:sldId id="268" r:id="rId9"/>
    <p:sldId id="269" r:id="rId10"/>
    <p:sldId id="270" r:id="rId11"/>
    <p:sldId id="277" r:id="rId12"/>
    <p:sldId id="271" r:id="rId13"/>
    <p:sldId id="272" r:id="rId14"/>
    <p:sldId id="276" r:id="rId15"/>
    <p:sldId id="273" r:id="rId16"/>
    <p:sldId id="274" r:id="rId17"/>
    <p:sldId id="275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Vlasenko" initials="N" lastIdx="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7" d="100"/>
          <a:sy n="47" d="100"/>
        </p:scale>
        <p:origin x="-726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B8E502-F4B1-4F3F-8034-E0BE6B5AD02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C14BAC-FD55-4CC5-8C12-B440D502DB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5083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C14BAC-FD55-4CC5-8C12-B440D502DB51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36102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C14BAC-FD55-4CC5-8C12-B440D502DB51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03447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C67FF-A845-45F5-893C-0736094C39F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44BB3-0C65-4B2C-AB40-594E6AAA9778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77766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C67FF-A845-45F5-893C-0736094C39F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44BB3-0C65-4B2C-AB40-594E6AAA97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4059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C67FF-A845-45F5-893C-0736094C39F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44BB3-0C65-4B2C-AB40-594E6AAA97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39092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C67FF-A845-45F5-893C-0736094C39F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44BB3-0C65-4B2C-AB40-594E6AAA9778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231553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C67FF-A845-45F5-893C-0736094C39F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44BB3-0C65-4B2C-AB40-594E6AAA97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80382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C67FF-A845-45F5-893C-0736094C39F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44BB3-0C65-4B2C-AB40-594E6AAA977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083164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C67FF-A845-45F5-893C-0736094C39F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44BB3-0C65-4B2C-AB40-594E6AAA97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98257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C67FF-A845-45F5-893C-0736094C39F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44BB3-0C65-4B2C-AB40-594E6AAA97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68379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C67FF-A845-45F5-893C-0736094C39F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44BB3-0C65-4B2C-AB40-594E6AAA97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5565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C67FF-A845-45F5-893C-0736094C39F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44BB3-0C65-4B2C-AB40-594E6AAA97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9510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C67FF-A845-45F5-893C-0736094C39F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44BB3-0C65-4B2C-AB40-594E6AAA97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14651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C67FF-A845-45F5-893C-0736094C39F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44BB3-0C65-4B2C-AB40-594E6AAA97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8938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C67FF-A845-45F5-893C-0736094C39F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44BB3-0C65-4B2C-AB40-594E6AAA97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9768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C67FF-A845-45F5-893C-0736094C39F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44BB3-0C65-4B2C-AB40-594E6AAA97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1426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C67FF-A845-45F5-893C-0736094C39F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44BB3-0C65-4B2C-AB40-594E6AAA97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8164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C67FF-A845-45F5-893C-0736094C39F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44BB3-0C65-4B2C-AB40-594E6AAA97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58902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C67FF-A845-45F5-893C-0736094C39F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44BB3-0C65-4B2C-AB40-594E6AAA97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32405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9A6C67FF-A845-45F5-893C-0736094C39F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55E44BB3-0C65-4B2C-AB40-594E6AAA97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618301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12" r:id="rId1"/>
    <p:sldLayoutId id="2147484013" r:id="rId2"/>
    <p:sldLayoutId id="2147484014" r:id="rId3"/>
    <p:sldLayoutId id="2147484015" r:id="rId4"/>
    <p:sldLayoutId id="2147484016" r:id="rId5"/>
    <p:sldLayoutId id="2147484017" r:id="rId6"/>
    <p:sldLayoutId id="2147484018" r:id="rId7"/>
    <p:sldLayoutId id="2147484019" r:id="rId8"/>
    <p:sldLayoutId id="2147484020" r:id="rId9"/>
    <p:sldLayoutId id="2147484021" r:id="rId10"/>
    <p:sldLayoutId id="2147484022" r:id="rId11"/>
    <p:sldLayoutId id="2147484023" r:id="rId12"/>
    <p:sldLayoutId id="2147484024" r:id="rId13"/>
    <p:sldLayoutId id="2147484025" r:id="rId14"/>
    <p:sldLayoutId id="2147484026" r:id="rId15"/>
    <p:sldLayoutId id="2147484027" r:id="rId16"/>
    <p:sldLayoutId id="2147484028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8237" y="-446965"/>
            <a:ext cx="8001000" cy="2971801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>
                <a:cs typeface="Aharoni" panose="02010803020104030203" pitchFamily="2" charset="-79"/>
              </a:rPr>
              <a:t>Старшая группа№11</a:t>
            </a:r>
            <a:br>
              <a:rPr lang="ru-RU" sz="4000" dirty="0" smtClean="0">
                <a:cs typeface="Aharoni" panose="02010803020104030203" pitchFamily="2" charset="-79"/>
              </a:rPr>
            </a:br>
            <a:r>
              <a:rPr lang="ru-RU" sz="4000" dirty="0" smtClean="0">
                <a:cs typeface="Aharoni" panose="02010803020104030203" pitchFamily="2" charset="-79"/>
              </a:rPr>
              <a:t>компенсирующей направленности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73002" y="4735773"/>
            <a:ext cx="5759356" cy="189703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Воспитатель </a:t>
            </a:r>
          </a:p>
          <a:p>
            <a:r>
              <a:rPr lang="ru-RU" sz="2400" dirty="0" smtClean="0"/>
              <a:t>Власова Елена Васильевна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491196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8991" y="1978925"/>
            <a:ext cx="4804012" cy="40943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19664" y="4160553"/>
            <a:ext cx="3452883" cy="20602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844"/>
          <a:stretch/>
        </p:blipFill>
        <p:spPr>
          <a:xfrm>
            <a:off x="7219664" y="1505803"/>
            <a:ext cx="3452883" cy="23019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750627" y="122830"/>
            <a:ext cx="9799091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Центр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«Продуктивная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деятельность»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стимулирует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реализации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творческих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способностей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способствует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формированию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эстетического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восприятия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воображения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художественно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творческих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способностей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самостоятельности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активности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b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87518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55687" y="1795024"/>
            <a:ext cx="3888313" cy="47781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852" y="2077097"/>
            <a:ext cx="4860109" cy="41320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982639" y="284836"/>
            <a:ext cx="816136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Краски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кисточки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баночки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воды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бумага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другие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материалы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находятся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доступных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воспитанников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местах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b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Обязательно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организуется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выставка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детских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работ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0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863091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15561" y="1517152"/>
            <a:ext cx="4781219" cy="48980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5394"/>
          <a:stretch/>
        </p:blipFill>
        <p:spPr>
          <a:xfrm>
            <a:off x="6646039" y="1575581"/>
            <a:ext cx="4833198" cy="47812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47519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475"/>
          <a:stretch/>
        </p:blipFill>
        <p:spPr>
          <a:xfrm rot="5400000">
            <a:off x="22276" y="2688134"/>
            <a:ext cx="4230805" cy="33528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5"/>
          <a:stretch/>
        </p:blipFill>
        <p:spPr>
          <a:xfrm>
            <a:off x="8543685" y="2167271"/>
            <a:ext cx="3146778" cy="42308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15942" y="2249154"/>
            <a:ext cx="3697189" cy="42308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211015" y="534573"/>
            <a:ext cx="1180279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Основные </a:t>
            </a:r>
            <a:r>
              <a:rPr lang="ru-RU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цели и задачи центра сюжетно-ролевых игр: создание условий для развития игровой деятельности детей; формирование игровых умений, развитие культурных форм игры; всестороннее воспитание и гармоническое развитие детей в </a:t>
            </a:r>
            <a:r>
              <a:rPr lang="ru-RU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игр </a:t>
            </a:r>
            <a:r>
              <a:rPr lang="ru-RU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 самостоятельности, инициативы, творчества, навыков </a:t>
            </a:r>
            <a:r>
              <a:rPr lang="ru-RU" b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саморегуляции</a:t>
            </a:r>
            <a:r>
              <a:rPr lang="ru-RU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; формирование доброжелательного отношения к сверстникам, умения взаимодействовать, договариваться, самостоятельно разрешать конфликтные </a:t>
            </a:r>
            <a:r>
              <a:rPr lang="ru-RU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ситуации</a:t>
            </a:r>
            <a: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11817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94228" y="2142699"/>
            <a:ext cx="4058073" cy="39578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4814" y="2166425"/>
            <a:ext cx="4226631" cy="39341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3699802" y="590843"/>
            <a:ext cx="64711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</a:rPr>
              <a:t>Уголок уединения 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400705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9622" y="2499455"/>
            <a:ext cx="3725091" cy="35533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63985" y="3524133"/>
            <a:ext cx="2668470" cy="24808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09193" y="689317"/>
            <a:ext cx="2723262" cy="24605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99438" y="2499455"/>
            <a:ext cx="4095921" cy="35533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499608" y="499149"/>
            <a:ext cx="8564377" cy="14276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</a:pP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Созданная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развивающая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предметно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пространственная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среда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нашей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группе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обеспечивает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детям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чувство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психологической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защищенности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помогает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формированию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личности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развитию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способностей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овладению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разными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способами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деятельности</a:t>
            </a:r>
            <a:r>
              <a:rPr lang="ru-RU" sz="20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0951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6160" y="2476409"/>
            <a:ext cx="3138984" cy="40947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12549" y="3425588"/>
            <a:ext cx="3842640" cy="263074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211"/>
          <a:stretch/>
        </p:blipFill>
        <p:spPr>
          <a:xfrm>
            <a:off x="4152816" y="2476408"/>
            <a:ext cx="3182060" cy="40947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12549" y="805218"/>
            <a:ext cx="3842640" cy="23573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1238876" y="506552"/>
            <a:ext cx="6096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Приёмная</a:t>
            </a:r>
            <a:r>
              <a:rPr lang="ru-RU" sz="20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используется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информационный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консультативный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центр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родителей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где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они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могут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ознакомиться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 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организацией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педагогического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процесса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ДОУ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результатами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продуктивной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деятельности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меню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53967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6235"/>
          <a:stretch/>
        </p:blipFill>
        <p:spPr>
          <a:xfrm>
            <a:off x="4617487" y="3084393"/>
            <a:ext cx="4057943" cy="30868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9168075" y="756019"/>
            <a:ext cx="2367503" cy="2743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9134228" y="3582074"/>
            <a:ext cx="2435198" cy="2743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263" y="3084394"/>
            <a:ext cx="3780430" cy="31490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532263" y="757414"/>
            <a:ext cx="7964623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Сохранение и укрепление здоровья, обеспечение эмоционального благополучия каждого ребенка, воспитание свободного </a:t>
            </a:r>
            <a:r>
              <a:rPr lang="ru-RU" sz="20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уверенного</a:t>
            </a:r>
            <a:r>
              <a:rPr lang="ru-RU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в себе человека, стремящегося к получению знаний  - основная задача педагогов нашей группы.</a:t>
            </a:r>
            <a:endParaRPr lang="ru-RU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24958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Общий вид группы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684212" y="607421"/>
            <a:ext cx="4044972" cy="36147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51606" y="3530991"/>
            <a:ext cx="4312012" cy="307659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425"/>
          <a:stretch/>
        </p:blipFill>
        <p:spPr>
          <a:xfrm>
            <a:off x="6551606" y="267287"/>
            <a:ext cx="4312012" cy="30491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864361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519" t="-1"/>
          <a:stretch/>
        </p:blipFill>
        <p:spPr>
          <a:xfrm>
            <a:off x="900752" y="1924335"/>
            <a:ext cx="3562066" cy="4572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458" r="-2849"/>
          <a:stretch/>
        </p:blipFill>
        <p:spPr>
          <a:xfrm>
            <a:off x="6823880" y="2019870"/>
            <a:ext cx="4135272" cy="4572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1280160" y="293113"/>
            <a:ext cx="95097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Предметно-пространственная среда, организуется по принципу небольших полузамкнутых микро-пространств, позволяющих избежать скученности детей</a:t>
            </a:r>
            <a: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4103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189"/>
          <a:stretch/>
        </p:blipFill>
        <p:spPr>
          <a:xfrm>
            <a:off x="548563" y="2176819"/>
            <a:ext cx="5841242" cy="44080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475"/>
          <a:stretch/>
        </p:blipFill>
        <p:spPr>
          <a:xfrm>
            <a:off x="6919415" y="2176819"/>
            <a:ext cx="4975081" cy="44080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Прямоугольник 10"/>
          <p:cNvSpPr/>
          <p:nvPr/>
        </p:nvSpPr>
        <p:spPr>
          <a:xfrm>
            <a:off x="3015399" y="286603"/>
            <a:ext cx="917660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308295" y="286603"/>
            <a:ext cx="966981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Times New Roman" panose="02020603050405020304" pitchFamily="18" charset="0"/>
                <a:cs typeface="Times New Roman" panose="02020603050405020304" pitchFamily="18" charset="0"/>
              </a:rPr>
              <a:t>Обстановка в группе создана таким образом, чтобы предоставить ребёнку самостоятельно делать выбор. Помещение разделено на несколько зон, в каждом из которых содержится достаточное количество материалов и игр.</a:t>
            </a:r>
            <a:endParaRPr lang="ru-RU" sz="20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ea typeface="Times New Roman" panose="02020603050405020304" pitchFamily="18" charset="0"/>
            </a:endParaRPr>
          </a:p>
          <a:p>
            <a:pPr marL="347345" indent="-347345" algn="ctr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</a:pPr>
            <a:r>
              <a:rPr lang="ru-RU" sz="2000" b="1" dirty="0">
                <a:ea typeface="Times New Roman" panose="02020603050405020304" pitchFamily="18" charset="0"/>
              </a:rPr>
              <a:t> </a:t>
            </a:r>
            <a:endParaRPr lang="ru-RU" sz="2000" b="1" dirty="0">
              <a:effectLst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41071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195"/>
          <a:stretch/>
        </p:blipFill>
        <p:spPr>
          <a:xfrm>
            <a:off x="8027359" y="2306471"/>
            <a:ext cx="3375070" cy="35893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36"/>
          <a:stretch/>
        </p:blipFill>
        <p:spPr>
          <a:xfrm>
            <a:off x="4339832" y="2347414"/>
            <a:ext cx="3323266" cy="35484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/>
          <a:stretch/>
        </p:blipFill>
        <p:spPr>
          <a:xfrm rot="5400000">
            <a:off x="586852" y="2511188"/>
            <a:ext cx="3684896" cy="32208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4234374" y="1041010"/>
            <a:ext cx="342872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+mj-lt"/>
                <a:ea typeface="Times New Roman" panose="02020603050405020304" pitchFamily="18" charset="0"/>
              </a:rPr>
              <a:t>Уголок нравственно-патриотического воспитания</a:t>
            </a:r>
            <a:endParaRPr lang="ru-RU" sz="2000" dirty="0">
              <a:latin typeface="+mj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131126" y="1041010"/>
            <a:ext cx="272913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cs typeface="Mongolian Baiti" panose="03000500000000000000" pitchFamily="66" charset="0"/>
              </a:rPr>
              <a:t>Уголок безопасности</a:t>
            </a:r>
            <a:endParaRPr lang="ru-RU" sz="20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cs typeface="Mongolian Baiti" panose="03000500000000000000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12874" y="840955"/>
            <a:ext cx="302686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20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ru-RU" sz="20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Календарь природы</a:t>
            </a:r>
            <a:endParaRPr lang="ru-RU" sz="5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0405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49525" y="2548658"/>
            <a:ext cx="3489231" cy="40259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9252" y="2548658"/>
            <a:ext cx="3263210" cy="40259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92912" y="2553843"/>
            <a:ext cx="3548418" cy="40259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942536" y="240334"/>
            <a:ext cx="1055076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В группе созданы условия обеспечивающие максимальную 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реализацию образовательного </a:t>
            </a:r>
            <a:r>
              <a:rPr lang="ru-RU" sz="20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потенциала, 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способствует развитию у детей навыков сотрудничества в совместной деятельности как со сверстниками, так и со взрослыми, обеспечивает своевременную смену деятельности и является условием сохранения и укрепления психического и физического здоровья каждого ребенка в группе</a:t>
            </a:r>
            <a:endParaRPr lang="ru-RU" sz="20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665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4399" y="2006893"/>
            <a:ext cx="3679007" cy="38207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63653" y="2006893"/>
            <a:ext cx="3269429" cy="38484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40001" y="2006893"/>
            <a:ext cx="3177057" cy="38207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2475915" y="815927"/>
            <a:ext cx="69916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</a:rPr>
              <a:t>Рабочий</a:t>
            </a:r>
            <a:r>
              <a:rPr lang="ru-RU" sz="2000" b="1" dirty="0" smtClean="0">
                <a:latin typeface="Times New Roman" panose="02020603050405020304" pitchFamily="18" charset="0"/>
              </a:rPr>
              <a:t> </a:t>
            </a:r>
            <a:r>
              <a:rPr lang="ru-RU" sz="2400" b="1" dirty="0" smtClean="0">
                <a:latin typeface="Times New Roman" panose="02020603050405020304" pitchFamily="18" charset="0"/>
              </a:rPr>
              <a:t>сектор воспитателя, учителя -логопеда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094155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1188" y="2940148"/>
            <a:ext cx="3131102" cy="35026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"/>
          <a:stretch/>
        </p:blipFill>
        <p:spPr>
          <a:xfrm>
            <a:off x="240576" y="1612864"/>
            <a:ext cx="2721653" cy="34047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93054" y="2940148"/>
            <a:ext cx="2780408" cy="35026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884710" y="2242719"/>
            <a:ext cx="3592668" cy="28420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3207434" y="970671"/>
            <a:ext cx="655482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Нестандартное игровое пособие изготовленное педагогом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40246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228389" y="2500744"/>
            <a:ext cx="3845416" cy="31767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"/>
          <a:stretch/>
        </p:blipFill>
        <p:spPr>
          <a:xfrm>
            <a:off x="7670042" y="2166424"/>
            <a:ext cx="3698544" cy="38454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510" r="-3002"/>
          <a:stretch/>
        </p:blipFill>
        <p:spPr>
          <a:xfrm>
            <a:off x="4006383" y="2166424"/>
            <a:ext cx="3435425" cy="38454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914400" y="562708"/>
            <a:ext cx="969264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                      </a:t>
            </a:r>
            <a:r>
              <a:rPr lang="ru-RU" sz="2000" b="1" dirty="0" smtClean="0"/>
              <a:t>Центр увлекательного развития .</a:t>
            </a:r>
          </a:p>
          <a:p>
            <a:pPr algn="ctr"/>
            <a:r>
              <a:rPr lang="ru-RU" sz="2000" b="1" dirty="0" smtClean="0"/>
              <a:t>Схемы, алгоритмы, закодированные картинки, таблицы – дети имеют возможность выбирать игры разного уровня сложности   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251723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397</TotalTime>
  <Words>298</Words>
  <Application>Microsoft Office PowerPoint</Application>
  <PresentationFormat>Произвольный</PresentationFormat>
  <Paragraphs>25</Paragraphs>
  <Slides>17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Сектор</vt:lpstr>
      <vt:lpstr>   Старшая группа№11 компенсирующей направленности.</vt:lpstr>
      <vt:lpstr>Общий вид группы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2020-2021 Старшая группы компенсирующей направленности.</dc:title>
  <dc:creator>NVlasenko</dc:creator>
  <cp:lastModifiedBy>Elena</cp:lastModifiedBy>
  <cp:revision>44</cp:revision>
  <dcterms:created xsi:type="dcterms:W3CDTF">2021-04-10T21:40:20Z</dcterms:created>
  <dcterms:modified xsi:type="dcterms:W3CDTF">2021-04-11T07:28:24Z</dcterms:modified>
</cp:coreProperties>
</file>