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2" r:id="rId3"/>
    <p:sldId id="261" r:id="rId4"/>
    <p:sldId id="260" r:id="rId5"/>
    <p:sldId id="259" r:id="rId6"/>
    <p:sldId id="257" r:id="rId7"/>
    <p:sldId id="263" r:id="rId8"/>
    <p:sldId id="264" r:id="rId9"/>
    <p:sldId id="265" r:id="rId10"/>
    <p:sldId id="270" r:id="rId11"/>
    <p:sldId id="269" r:id="rId12"/>
    <p:sldId id="268" r:id="rId13"/>
    <p:sldId id="267" r:id="rId14"/>
    <p:sldId id="266" r:id="rId15"/>
    <p:sldId id="258" r:id="rId16"/>
    <p:sldId id="273" r:id="rId17"/>
    <p:sldId id="271" r:id="rId18"/>
    <p:sldId id="272"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72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6BE4CF0-6001-4FCC-BD22-1BB85091A53F}" type="datetimeFigureOut">
              <a:rPr lang="ru-RU" smtClean="0"/>
              <a:t>23.04.2019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10135A-F454-4FB7-9336-25E6537C3993}"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6BE4CF0-6001-4FCC-BD22-1BB85091A53F}" type="datetimeFigureOut">
              <a:rPr lang="ru-RU" smtClean="0"/>
              <a:t>23.04.2019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6BE4CF0-6001-4FCC-BD22-1BB85091A53F}" type="datetimeFigureOut">
              <a:rPr lang="ru-RU" smtClean="0"/>
              <a:t>23.04.2019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6BE4CF0-6001-4FCC-BD22-1BB85091A53F}" type="datetimeFigureOut">
              <a:rPr lang="ru-RU" smtClean="0"/>
              <a:t>23.04.2019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10135A-F454-4FB7-9336-25E6537C399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6BE4CF0-6001-4FCC-BD22-1BB85091A53F}" type="datetimeFigureOut">
              <a:rPr lang="ru-RU" smtClean="0"/>
              <a:t>23.04.2019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96BE4CF0-6001-4FCC-BD22-1BB85091A53F}" type="datetimeFigureOut">
              <a:rPr lang="ru-RU" smtClean="0"/>
              <a:t>23.04.2019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10135A-F454-4FB7-9336-25E6537C3993}"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6BE4CF0-6001-4FCC-BD22-1BB85091A53F}" type="datetimeFigureOut">
              <a:rPr lang="ru-RU" smtClean="0"/>
              <a:t>23.04.2019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10135A-F454-4FB7-9336-25E6537C3993}"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6BE4CF0-6001-4FCC-BD22-1BB85091A53F}" type="datetimeFigureOut">
              <a:rPr lang="ru-RU" smtClean="0"/>
              <a:t>23.04.2019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BE4CF0-6001-4FCC-BD22-1BB85091A53F}" type="datetimeFigureOut">
              <a:rPr lang="ru-RU" smtClean="0"/>
              <a:t>23.04.2019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BE4CF0-6001-4FCC-BD22-1BB85091A53F}" type="datetimeFigureOut">
              <a:rPr lang="ru-RU" smtClean="0"/>
              <a:t>23.04.2019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10135A-F454-4FB7-9336-25E6537C3993}"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6BE4CF0-6001-4FCC-BD22-1BB85091A53F}" type="datetimeFigureOut">
              <a:rPr lang="ru-RU" smtClean="0"/>
              <a:t>23.04.2019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10135A-F454-4FB7-9336-25E6537C3993}"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96BE4CF0-6001-4FCC-BD22-1BB85091A53F}" type="datetimeFigureOut">
              <a:rPr lang="ru-RU" smtClean="0"/>
              <a:t>23.04.2019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10135A-F454-4FB7-9336-25E6537C3993}"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11560" y="476672"/>
            <a:ext cx="8064896" cy="5904656"/>
          </a:xfrm>
        </p:spPr>
        <p:txBody>
          <a:bodyPr>
            <a:normAutofit/>
          </a:bodyPr>
          <a:lstStyle/>
          <a:p>
            <a:pPr algn="ct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Муниципальное </a:t>
            </a: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Бюджетное Дошкольное Образовательное Учреждение </a:t>
            </a: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
            </a:r>
            <a:br>
              <a:rPr lang="ru-RU" sz="1800" dirty="0">
                <a:solidFill>
                  <a:schemeClr val="tx1">
                    <a:lumMod val="95000"/>
                    <a:lumOff val="5000"/>
                  </a:schemeClr>
                </a:solidFill>
                <a:latin typeface="Times New Roman" panose="02020603050405020304" pitchFamily="18" charset="0"/>
                <a:cs typeface="Times New Roman" panose="02020603050405020304" pitchFamily="18" charset="0"/>
              </a:rPr>
            </a:b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детский сад «Сказка</a:t>
            </a: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 №26</a:t>
            </a:r>
          </a:p>
          <a:p>
            <a:endParaRPr lang="ru-RU" sz="20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ctr"/>
            <a:r>
              <a:rPr lang="ru-RU" sz="4400" dirty="0" err="1" smtClean="0">
                <a:solidFill>
                  <a:schemeClr val="tx1">
                    <a:lumMod val="95000"/>
                    <a:lumOff val="5000"/>
                  </a:schemeClr>
                </a:solidFill>
                <a:latin typeface="Times New Roman" panose="02020603050405020304" pitchFamily="18" charset="0"/>
                <a:cs typeface="Times New Roman" panose="02020603050405020304" pitchFamily="18" charset="0"/>
              </a:rPr>
              <a:t>Пластилинография</a:t>
            </a:r>
            <a:r>
              <a:rPr lang="ru-RU" sz="4400" dirty="0" smtClean="0">
                <a:solidFill>
                  <a:schemeClr val="tx1">
                    <a:lumMod val="95000"/>
                    <a:lumOff val="5000"/>
                  </a:schemeClr>
                </a:solidFill>
                <a:latin typeface="Times New Roman" panose="02020603050405020304" pitchFamily="18" charset="0"/>
                <a:cs typeface="Times New Roman" panose="02020603050405020304" pitchFamily="18" charset="0"/>
              </a:rPr>
              <a:t> -</a:t>
            </a:r>
          </a:p>
          <a:p>
            <a:pPr algn="ctr"/>
            <a:r>
              <a:rPr lang="ru-RU" sz="4400" dirty="0" smtClean="0">
                <a:solidFill>
                  <a:schemeClr val="tx1">
                    <a:lumMod val="95000"/>
                    <a:lumOff val="5000"/>
                  </a:schemeClr>
                </a:solidFill>
                <a:latin typeface="Times New Roman" panose="02020603050405020304" pitchFamily="18" charset="0"/>
                <a:cs typeface="Times New Roman" panose="02020603050405020304" pitchFamily="18" charset="0"/>
              </a:rPr>
              <a:t>как средство развития мелкой моторики рук</a:t>
            </a:r>
          </a:p>
          <a:p>
            <a:pPr algn="ct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Средняя группа</a:t>
            </a:r>
          </a:p>
          <a:p>
            <a:pPr algn="r"/>
            <a:endPar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Выполнила: </a:t>
            </a:r>
          </a:p>
          <a:p>
            <a:pPr algn="r"/>
            <a:r>
              <a:rPr lang="ru-RU" sz="1800" dirty="0">
                <a:solidFill>
                  <a:schemeClr val="tx1">
                    <a:lumMod val="95000"/>
                    <a:lumOff val="5000"/>
                  </a:schemeClr>
                </a:solidFill>
                <a:latin typeface="Times New Roman" panose="02020603050405020304" pitchFamily="18" charset="0"/>
                <a:cs typeface="Times New Roman" panose="02020603050405020304" pitchFamily="18" charset="0"/>
              </a:rPr>
              <a:t>в</a:t>
            </a: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оспитатель первой категории  </a:t>
            </a:r>
            <a:endParaRPr lang="ru-RU" sz="1800" dirty="0">
              <a:solidFill>
                <a:schemeClr val="tx1">
                  <a:lumMod val="95000"/>
                  <a:lumOff val="5000"/>
                </a:schemeClr>
              </a:solidFill>
              <a:latin typeface="Times New Roman" panose="02020603050405020304" pitchFamily="18" charset="0"/>
              <a:cs typeface="Times New Roman" panose="02020603050405020304" pitchFamily="18" charset="0"/>
            </a:endParaRPr>
          </a:p>
          <a:p>
            <a:pPr algn="r"/>
            <a:r>
              <a:rPr lang="ru-RU" sz="1800" dirty="0" err="1" smtClean="0">
                <a:solidFill>
                  <a:schemeClr val="tx1">
                    <a:lumMod val="95000"/>
                    <a:lumOff val="5000"/>
                  </a:schemeClr>
                </a:solidFill>
                <a:latin typeface="Times New Roman" panose="02020603050405020304" pitchFamily="18" charset="0"/>
                <a:cs typeface="Times New Roman" panose="02020603050405020304" pitchFamily="18" charset="0"/>
              </a:rPr>
              <a:t>Зыбарева</a:t>
            </a:r>
            <a:r>
              <a:rPr lang="ru-RU" sz="1800" dirty="0" smtClean="0">
                <a:solidFill>
                  <a:schemeClr val="tx1">
                    <a:lumMod val="95000"/>
                    <a:lumOff val="5000"/>
                  </a:schemeClr>
                </a:solidFill>
                <a:latin typeface="Times New Roman" panose="02020603050405020304" pitchFamily="18" charset="0"/>
                <a:cs typeface="Times New Roman" panose="02020603050405020304" pitchFamily="18" charset="0"/>
              </a:rPr>
              <a:t> Наталья Викторов</a:t>
            </a:r>
            <a:r>
              <a:rPr lang="ru-RU" sz="1800" dirty="0" smtClean="0">
                <a:solidFill>
                  <a:schemeClr val="tx1"/>
                </a:solidFill>
                <a:latin typeface="Times New Roman" panose="02020603050405020304" pitchFamily="18" charset="0"/>
                <a:cs typeface="Times New Roman" panose="02020603050405020304" pitchFamily="18" charset="0"/>
              </a:rPr>
              <a:t>на</a:t>
            </a:r>
            <a:endParaRPr lang="ru-RU"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05524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620688"/>
            <a:ext cx="7920880" cy="5505475"/>
          </a:xfrm>
        </p:spPr>
        <p:txBody>
          <a:bodyPr>
            <a:normAutofit/>
          </a:bodyPr>
          <a:lstStyle/>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2. Обучение детей нетрадиционной технике </a:t>
            </a:r>
            <a:r>
              <a:rPr lang="ru-RU" sz="1600" b="1" u="sng"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На этапе обучения ребята освоили правильную постановку пальцев, приемы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научились работать на ограниченном пространстве, не выходить за контур рисунка.</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Кроме того, ребята освоили следующие приёмы: размазывать пластилин, будто закрашивая рисунок, вливать один цвет в другой, путем слияния двух цветов получать новый цвет или оттенок. Для большей выразительности работ приступили к использованию природного материала и других вспомогательных предметов: бусинок, стразов, зубочисток, бисера, научились пользоваться стекой. </a:t>
            </a: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Следует отметить, что на данном этапе дети научились выполнять работы по образцу и действовать по словесному указанию воспитателя. </a:t>
            </a:r>
            <a:endParaRPr lang="ru-RU" sz="16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6871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620688"/>
            <a:ext cx="7992888" cy="5505475"/>
          </a:xfrm>
        </p:spPr>
        <p:txBody>
          <a:bodyPr>
            <a:normAutofit/>
          </a:bodyPr>
          <a:lstStyle/>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3. Самостоятельная творческая деятельность детей</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Когда дети уже освоили приемы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они самостоятельно выбирают рисунок по сложности и сюжету, подбирают необходимые цвета и материалы, которые доступны детям для самостоятельного творчества в уголке изобразительной деятельности. Поддерживаю стремление, детскую инициативу, не ограничивая детей только задачей изображения отдельных предметов, выдумывание сюжета своей работы доставляет детям удовольствие.</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4. Отслеживание результатов, рефлексия</a:t>
            </a:r>
            <a:endParaRPr lang="ru-RU" sz="1600" u="sng"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Выполнив творческие работы, устраиваем вместе с ребятами в группе выставки и вернисажи, где дети рассматривают свои произведения, отмечают лучшие, подробно рассказывают о сюжете, о том, какими приемами выполняли работу, какими инструментами и материалами пользовались, что использовали для украшения, замечая, что в этот раз получилось лучше, чем в прошлый раз. </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Ребята научились не только правильно выполнять задание, но и отслеживать результат.</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32981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476672"/>
            <a:ext cx="8229600" cy="5649491"/>
          </a:xfrm>
        </p:spPr>
        <p:txBody>
          <a:bodyPr>
            <a:normAutofit fontScale="70000" lnSpcReduction="20000"/>
          </a:bodyPr>
          <a:lstStyle/>
          <a:p>
            <a:pPr marL="0" indent="0">
              <a:lnSpc>
                <a:spcPct val="115000"/>
              </a:lnSpc>
              <a:spcAft>
                <a:spcPts val="750"/>
              </a:spcAft>
              <a:buNone/>
            </a:pPr>
            <a:r>
              <a:rPr lang="ru-RU" sz="21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Результативность.</a:t>
            </a:r>
            <a:endParaRPr lang="ru-RU" sz="2100" b="1"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С целью отслеживания результативности деятельности детей по развитию мелкой моторики средствами </a:t>
            </a:r>
            <a:r>
              <a:rPr lang="ru-RU" sz="21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провела педагогическую диагностику в начале и в конце года, которая выявила положительные результаты работы. Результаты исследования показали положительную динамику в развитии мелкой моторики воспитанников в сравнении с предыдущими показателями.</a:t>
            </a:r>
          </a:p>
          <a:p>
            <a:pPr marL="0" indent="0">
              <a:lnSpc>
                <a:spcPct val="115000"/>
              </a:lnSpc>
              <a:spcAft>
                <a:spcPts val="750"/>
              </a:spcAft>
              <a:buNone/>
            </a:pP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Результаты позволяют говорить о том, что использование нетрадиционной техники работы с пластилином - </a:t>
            </a:r>
            <a:r>
              <a:rPr lang="ru-RU" sz="21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способствуют развитию мелкой моторики у детей младшего дошкольного возраста. Дети освоили различные технологические приёмы и способы работы, у ребят повысился интерес к работе с пластилином, они проявляют усидчивость и стремление к успешному завершению своих творческих работ, формируется умение планировать работу, доводить начатое дело до конца. Детям предоставляется возможность самим решить, как будет оформлена их картина, дается возможность выбрать подходящий на их взгляд материал, что соответствует стандарту дошкольного образования.</a:t>
            </a:r>
            <a:endParaRPr lang="ru-RU" sz="21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Анализ проведённой работы с детьми позволил сделать вывод, что </a:t>
            </a:r>
            <a:r>
              <a:rPr lang="ru-RU" sz="21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является одним из эффективных средств развития мелкой моторики рук у детей дошкольного возраста.</a:t>
            </a:r>
            <a:endParaRPr lang="ru-RU" sz="21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Перспектива видится в продолжении работы над развитием мелкой моторики рук средствами </a:t>
            </a:r>
            <a:r>
              <a:rPr lang="ru-RU" sz="21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21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и создании комплекса художественно – творческой деятельности для детей старшего дошкольного возраста. Привлекает в рамках данной темы возможность в составлении коллективных лепных картин, в создании более сложных композиций с помощью разнообразных и комплексных приёмов, пластилиновых театров по мотивам знакомых сказок.</a:t>
            </a:r>
            <a:endParaRPr lang="ru-RU" sz="21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317059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7504" y="116632"/>
            <a:ext cx="8928992" cy="6552728"/>
          </a:xfrm>
        </p:spPr>
        <p:txBody>
          <a:bodyPr>
            <a:normAutofit/>
          </a:bodyPr>
          <a:lstStyle/>
          <a:p>
            <a:pPr marL="0" indent="0" algn="ctr">
              <a:buNone/>
            </a:pPr>
            <a:r>
              <a:rPr lang="ru-RU" sz="2400" b="1" u="sng" dirty="0" smtClean="0">
                <a:solidFill>
                  <a:schemeClr val="tx1">
                    <a:lumMod val="95000"/>
                    <a:lumOff val="5000"/>
                  </a:schemeClr>
                </a:solidFill>
                <a:latin typeface="Times New Roman" panose="02020603050405020304" pitchFamily="18" charset="0"/>
                <a:cs typeface="Times New Roman" panose="02020603050405020304" pitchFamily="18" charset="0"/>
              </a:rPr>
              <a:t>Работы детей.</a:t>
            </a:r>
          </a:p>
          <a:p>
            <a:pPr marL="0" indent="0" algn="ctr">
              <a:buNone/>
            </a:pPr>
            <a:endParaRPr lang="ru-RU" sz="2400" u="sng" dirty="0">
              <a:latin typeface="Times New Roman" panose="02020603050405020304" pitchFamily="18" charset="0"/>
              <a:cs typeface="Times New Roman" panose="02020603050405020304" pitchFamily="18" charset="0"/>
            </a:endParaRPr>
          </a:p>
          <a:p>
            <a:pPr marL="0" indent="0">
              <a:buNone/>
            </a:pPr>
            <a:endParaRPr lang="ru-RU" sz="2400" u="sng" dirty="0" smtClean="0">
              <a:latin typeface="Times New Roman" panose="02020603050405020304" pitchFamily="18" charset="0"/>
              <a:cs typeface="Times New Roman" panose="02020603050405020304" pitchFamily="18" charset="0"/>
            </a:endParaRPr>
          </a:p>
          <a:p>
            <a:pPr marL="0" indent="0">
              <a:buNone/>
            </a:pPr>
            <a:endParaRPr lang="ru-RU" sz="2400" u="sng" dirty="0">
              <a:latin typeface="Times New Roman" panose="02020603050405020304" pitchFamily="18" charset="0"/>
              <a:cs typeface="Times New Roman" panose="02020603050405020304" pitchFamily="18" charset="0"/>
            </a:endParaRPr>
          </a:p>
        </p:txBody>
      </p:sp>
      <p:pic>
        <p:nvPicPr>
          <p:cNvPr id="4" name="Рисунок 3" descr="F:\пластилинография\IMG_20180206_11075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059534">
            <a:off x="413423" y="685834"/>
            <a:ext cx="3657600" cy="2741930"/>
          </a:xfrm>
          <a:prstGeom prst="rect">
            <a:avLst/>
          </a:prstGeom>
          <a:noFill/>
          <a:ln>
            <a:noFill/>
          </a:ln>
        </p:spPr>
      </p:pic>
      <p:pic>
        <p:nvPicPr>
          <p:cNvPr id="5" name="Рисунок 4" descr="F:\пластилинография\IMG_20180316_10445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680897">
            <a:off x="5099324" y="712129"/>
            <a:ext cx="3619500" cy="2713355"/>
          </a:xfrm>
          <a:prstGeom prst="rect">
            <a:avLst/>
          </a:prstGeom>
          <a:noFill/>
          <a:ln>
            <a:noFill/>
          </a:ln>
        </p:spPr>
      </p:pic>
      <p:pic>
        <p:nvPicPr>
          <p:cNvPr id="6" name="Рисунок 5" descr="F:\пластилинография\IMG_20180525_151520.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54615" y="3573016"/>
            <a:ext cx="3914775" cy="2934970"/>
          </a:xfrm>
          <a:prstGeom prst="rect">
            <a:avLst/>
          </a:prstGeom>
          <a:noFill/>
          <a:ln>
            <a:noFill/>
          </a:ln>
        </p:spPr>
      </p:pic>
    </p:spTree>
    <p:extLst>
      <p:ext uri="{BB962C8B-B14F-4D97-AF65-F5344CB8AC3E}">
        <p14:creationId xmlns:p14="http://schemas.microsoft.com/office/powerpoint/2010/main" val="23069350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F:\пластилинография\IMG_20181107_105029.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124744"/>
            <a:ext cx="3888283" cy="4824399"/>
          </a:xfrm>
          <a:prstGeom prst="rect">
            <a:avLst/>
          </a:prstGeom>
          <a:noFill/>
          <a:ln>
            <a:noFill/>
          </a:ln>
        </p:spPr>
      </p:pic>
      <p:pic>
        <p:nvPicPr>
          <p:cNvPr id="5" name="Рисунок 4" descr="F:\пластилинография\IMG_20190117_071707.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6799" y="116632"/>
            <a:ext cx="4482078" cy="3482113"/>
          </a:xfrm>
          <a:prstGeom prst="rect">
            <a:avLst/>
          </a:prstGeom>
          <a:noFill/>
          <a:ln>
            <a:noFill/>
          </a:ln>
        </p:spPr>
      </p:pic>
      <p:pic>
        <p:nvPicPr>
          <p:cNvPr id="6" name="Рисунок 5" descr="F:\пластилинография\IMG_20190205_09574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4048" y="3284984"/>
            <a:ext cx="2870066" cy="3390397"/>
          </a:xfrm>
          <a:prstGeom prst="rect">
            <a:avLst/>
          </a:prstGeom>
          <a:noFill/>
          <a:ln>
            <a:noFill/>
          </a:ln>
        </p:spPr>
      </p:pic>
    </p:spTree>
    <p:extLst>
      <p:ext uri="{BB962C8B-B14F-4D97-AF65-F5344CB8AC3E}">
        <p14:creationId xmlns:p14="http://schemas.microsoft.com/office/powerpoint/2010/main" val="23554295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F:\пластилинография\IMG_20190204_130447.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2267744" y="44624"/>
            <a:ext cx="4643950" cy="2952626"/>
          </a:xfrm>
          <a:prstGeom prst="rect">
            <a:avLst/>
          </a:prstGeom>
          <a:noFill/>
          <a:ln>
            <a:noFill/>
          </a:ln>
        </p:spPr>
      </p:pic>
      <p:pic>
        <p:nvPicPr>
          <p:cNvPr id="5" name="Рисунок 4" descr="F:\пластилинография\IMG_20190313_11580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9923862">
            <a:off x="627748" y="3199020"/>
            <a:ext cx="3488897" cy="2781382"/>
          </a:xfrm>
          <a:prstGeom prst="rect">
            <a:avLst/>
          </a:prstGeom>
          <a:noFill/>
          <a:ln>
            <a:noFill/>
          </a:ln>
        </p:spPr>
      </p:pic>
      <p:pic>
        <p:nvPicPr>
          <p:cNvPr id="7" name="Рисунок 6" descr="G:\DCIM\Camera\IMG_20190423_16071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9156">
            <a:off x="5034041" y="3348319"/>
            <a:ext cx="3651134" cy="2627811"/>
          </a:xfrm>
          <a:prstGeom prst="rect">
            <a:avLst/>
          </a:prstGeom>
          <a:noFill/>
          <a:ln>
            <a:noFill/>
          </a:ln>
        </p:spPr>
      </p:pic>
    </p:spTree>
    <p:extLst>
      <p:ext uri="{BB962C8B-B14F-4D97-AF65-F5344CB8AC3E}">
        <p14:creationId xmlns:p14="http://schemas.microsoft.com/office/powerpoint/2010/main" val="3447380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F:\пластилинография\IMG_20190418_120040.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476672"/>
            <a:ext cx="8280920" cy="6048672"/>
          </a:xfrm>
          <a:prstGeom prst="rect">
            <a:avLst/>
          </a:prstGeom>
          <a:noFill/>
          <a:ln>
            <a:noFill/>
          </a:ln>
        </p:spPr>
      </p:pic>
    </p:spTree>
    <p:extLst>
      <p:ext uri="{BB962C8B-B14F-4D97-AF65-F5344CB8AC3E}">
        <p14:creationId xmlns:p14="http://schemas.microsoft.com/office/powerpoint/2010/main" val="4190155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descr="G:\DCIM\Camera\IMG_20190423_160740.jpg"/>
          <p:cNvPicPr>
            <a:picLocks noGrp="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16632"/>
            <a:ext cx="4176464" cy="3352800"/>
          </a:xfrm>
          <a:prstGeom prst="rect">
            <a:avLst/>
          </a:prstGeom>
          <a:noFill/>
          <a:ln>
            <a:noFill/>
          </a:ln>
        </p:spPr>
      </p:pic>
      <p:pic>
        <p:nvPicPr>
          <p:cNvPr id="5" name="Рисунок 4" descr="G:\DCIM\Camera\IMG_20190423_160810.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95057" y="116632"/>
            <a:ext cx="4469130" cy="3352800"/>
          </a:xfrm>
          <a:prstGeom prst="rect">
            <a:avLst/>
          </a:prstGeom>
          <a:noFill/>
          <a:ln>
            <a:noFill/>
          </a:ln>
        </p:spPr>
      </p:pic>
      <p:pic>
        <p:nvPicPr>
          <p:cNvPr id="6" name="Рисунок 5" descr="G:\DCIM\Camera\IMG_20190423_16084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1560" y="3628506"/>
            <a:ext cx="3744416" cy="2880320"/>
          </a:xfrm>
          <a:prstGeom prst="rect">
            <a:avLst/>
          </a:prstGeom>
          <a:noFill/>
          <a:ln>
            <a:noFill/>
          </a:ln>
        </p:spPr>
      </p:pic>
      <p:pic>
        <p:nvPicPr>
          <p:cNvPr id="7" name="Рисунок 6" descr="G:\DCIM\Camera\IMG_20190423_160914.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9992" y="3629743"/>
            <a:ext cx="3816424" cy="2880320"/>
          </a:xfrm>
          <a:prstGeom prst="rect">
            <a:avLst/>
          </a:prstGeom>
          <a:noFill/>
          <a:ln>
            <a:noFill/>
          </a:ln>
        </p:spPr>
      </p:pic>
    </p:spTree>
    <p:extLst>
      <p:ext uri="{BB962C8B-B14F-4D97-AF65-F5344CB8AC3E}">
        <p14:creationId xmlns:p14="http://schemas.microsoft.com/office/powerpoint/2010/main" val="32607306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731520"/>
            <a:ext cx="8136904" cy="3474720"/>
          </a:xfrm>
        </p:spPr>
        <p:txBody>
          <a:bodyPr>
            <a:normAutofit/>
          </a:bodyPr>
          <a:lstStyle/>
          <a:p>
            <a:pPr marL="45720" indent="0" algn="ctr">
              <a:buNone/>
            </a:pPr>
            <a:endParaRPr lang="ru-RU" sz="36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marL="45720" indent="0" algn="ctr">
              <a:buNone/>
            </a:pPr>
            <a:endParaRPr lang="ru-RU" sz="3600" dirty="0">
              <a:solidFill>
                <a:schemeClr val="tx1">
                  <a:lumMod val="95000"/>
                  <a:lumOff val="5000"/>
                </a:schemeClr>
              </a:solidFill>
              <a:latin typeface="Times New Roman" panose="02020603050405020304" pitchFamily="18" charset="0"/>
              <a:cs typeface="Times New Roman" panose="02020603050405020304" pitchFamily="18" charset="0"/>
            </a:endParaRPr>
          </a:p>
          <a:p>
            <a:pPr marL="45720" indent="0" algn="ctr">
              <a:buNone/>
            </a:pPr>
            <a:r>
              <a:rPr lang="ru-RU" sz="4800" dirty="0" smtClean="0">
                <a:solidFill>
                  <a:schemeClr val="tx1">
                    <a:lumMod val="95000"/>
                    <a:lumOff val="5000"/>
                  </a:schemeClr>
                </a:solidFill>
                <a:latin typeface="Times New Roman" panose="02020603050405020304" pitchFamily="18" charset="0"/>
                <a:cs typeface="Times New Roman" panose="02020603050405020304" pitchFamily="18" charset="0"/>
              </a:rPr>
              <a:t>СПАСИБО ЗА ВНИМАНИЕ</a:t>
            </a:r>
            <a:endParaRPr lang="ru-RU" sz="4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73502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11560" y="548680"/>
            <a:ext cx="7941568" cy="5505475"/>
          </a:xfrm>
        </p:spPr>
        <p:txBody>
          <a:bodyPr>
            <a:normAutofit/>
          </a:bodyPr>
          <a:lstStyle/>
          <a:p>
            <a:pPr marL="0" lvl="0" indent="0">
              <a:spcBef>
                <a:spcPts val="0"/>
              </a:spcBef>
              <a:buNone/>
            </a:pP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Истоки </a:t>
            </a:r>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способностей и даровании детей – на кончиках их пальцев. Чем больше уверенности в движениях детской руки, тем тоньше взаимодействие руки с орудием труда, сложнее движения, ярче творческая стихия детского разума. А чем больше мастерства в детской руке, тем ребенок умнее…</a:t>
            </a:r>
          </a:p>
          <a:p>
            <a:pPr marL="0" lvl="0" indent="0" algn="r">
              <a:spcBef>
                <a:spcPts val="0"/>
              </a:spcBef>
              <a:buNone/>
            </a:pPr>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                                                              </a:t>
            </a:r>
            <a:endPar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marL="0" lvl="0" indent="0" algn="r">
              <a:spcBef>
                <a:spcPts val="0"/>
              </a:spcBef>
              <a:buNone/>
            </a:pP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В.А </a:t>
            </a:r>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Сухомлинский</a:t>
            </a:r>
          </a:p>
          <a:p>
            <a:pPr marL="0" indent="0">
              <a:buNone/>
            </a:pPr>
            <a:endParaRPr lang="ru-RU" sz="2400" dirty="0" smtClean="0">
              <a:solidFill>
                <a:schemeClr val="tx1">
                  <a:lumMod val="95000"/>
                  <a:lumOff val="5000"/>
                </a:schemeClr>
              </a:solidFill>
            </a:endParaRPr>
          </a:p>
          <a:p>
            <a:pPr marL="0" indent="0">
              <a:buNone/>
            </a:pPr>
            <a:endParaRPr lang="ru-RU" sz="2400" dirty="0"/>
          </a:p>
        </p:txBody>
      </p:sp>
    </p:spTree>
    <p:extLst>
      <p:ext uri="{BB962C8B-B14F-4D97-AF65-F5344CB8AC3E}">
        <p14:creationId xmlns:p14="http://schemas.microsoft.com/office/powerpoint/2010/main" val="2127083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548680"/>
            <a:ext cx="8064896" cy="5832648"/>
          </a:xfrm>
        </p:spPr>
        <p:txBody>
          <a:bodyPr>
            <a:normAutofit/>
          </a:bodyPr>
          <a:lstStyle/>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Одним из показателей хорошего физического и нервно - психического развития ребенка является развитие его руки, кисти, ручных умений или, как принято называть, мелкой пальцевой моторики. </a:t>
            </a: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Мелкая моторика начинает развиваться с младенческого возраста естественным образом и к 6 – 7 годам в основном заканчивается созревание соответствующих зон головного мозга, развитие мелких мышц. Сначала ребёнок учится хватать предмет, после появляются навыки перекладывания из руки в руку, в дальнейшем ребенок, подрастая, учится держать ложку, карандаш. С возрастом моторные навыки становятся более разнообразными и сложными. Увеличивается доля действий, которые требуют согласованных движений обеих рук. Исследования И. М. Сеченова, И. П. Павлова, А. А. Ухтомского, В. П. Бехтерева, и других показали исключительную роль движений двигательно-кинестетического анализатора в развитии речи и мышления и доказали, что первой доминирующей врожденной формой деятельности является двигательная. И. М. Сеченов в своих работах отмечал, что «ко всем ощущениям примешивается мышечное чувство: можно смотреть, не слушая, и слушать, не глядя, можно понюхать, не глядя и не слушая, но ничего нельзя сделать без движения. Мышечные ощущения, возникающие при действиях с предметом, усиливают все другие ощущения и помогают связать их в единое целое».</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9037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548680"/>
            <a:ext cx="7776864" cy="5577483"/>
          </a:xfrm>
        </p:spPr>
        <p:txBody>
          <a:bodyPr>
            <a:normAutofit/>
          </a:bodyPr>
          <a:lstStyle/>
          <a:p>
            <a:pPr marL="0" indent="0">
              <a:lnSpc>
                <a:spcPct val="115000"/>
              </a:lnSpc>
              <a:spcAft>
                <a:spcPts val="750"/>
              </a:spcAft>
              <a:buNone/>
            </a:pPr>
            <a:r>
              <a:rPr lang="ru-RU" sz="16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Мелкая моторика</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 это способность выполнения мелких движений пальцами и руками посредством скоординированных действий нервной, мышечной и костной систем. </a:t>
            </a: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Такие известные учёные как Е. И. Аркин, Д. Б.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Эльконин</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А. Н. Леонтьев утверждают, что игры с участием рук и пальцев приводят в гармоничное взаимодействие тело и разум, поддерживают мозговые системы в превосходном состоянии, подтверждают связь мелкой моторики с развитием мозга. Уровень развития мелкой моторики во многом определяет успешность освоения ребенком изобразительных, конструктивных, трудовых и музыкально-исполнительских умений, овладения родным языком. Ребенок, у которого этот уровень достаточно высокий, умеет логически рассуждать, у него хорошо развита память и внимание, связная речь. Одним из наиболее интересных видов деятельности для ребёнка дошкольника является изобразительная деятельность. Она сочетает в себе рисование, лепку, аппликацию. Однако именно техника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соединяет в себе два направления изобразительной деятельности рисование и лепку.</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66595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548680"/>
            <a:ext cx="8064896" cy="5577483"/>
          </a:xfrm>
        </p:spPr>
        <p:txBody>
          <a:bodyPr>
            <a:normAutofit/>
          </a:bodyPr>
          <a:lstStyle/>
          <a:p>
            <a:pPr marL="0" indent="0">
              <a:lnSpc>
                <a:spcPct val="115000"/>
              </a:lnSpc>
              <a:spcAft>
                <a:spcPts val="750"/>
              </a:spcAft>
              <a:buNone/>
            </a:pPr>
            <a:r>
              <a:rPr lang="ru-RU" sz="16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r>
              <a:rPr lang="ru-RU" sz="1600" b="1"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6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от «графия» - создавать, изображать, «пластилин» - материал, при помощи которого осуществляется исполнение замысла. Это техника, принцип которой заключается в создании пластилином лепной картинки на бумажной, картонной или иной основе, благодаря которой изображения получаются более или менее выпуклые, объемные или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полуобъёмные</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на горизонтальной поверхности.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подразумевает рисование таким материалом как пластилин, он мягок, пластичен, имеет обширную палитру цветов, которые, как и краски можно смешивать, накладывать, друг, на друга меняя оттенки цвета. Пластилин можно прилеплять, раскатывать, отщипывать, оттягивать, все эти приёмы мы используем в лепке и эти же приёмы необходимы при работе в технике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Основным инструментом в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является рука, вернее, обе руки, следовательно, уровень умения зависит от владения собственными руками.</a:t>
            </a:r>
          </a:p>
          <a:p>
            <a:pPr marL="0" indent="0">
              <a:lnSpc>
                <a:spcPct val="115000"/>
              </a:lnSpc>
              <a:spcAft>
                <a:spcPts val="750"/>
              </a:spcAft>
              <a:buNone/>
            </a:pPr>
            <a:r>
              <a:rPr lang="ru-RU" sz="16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Рисование пластилином</a:t>
            </a:r>
            <a:r>
              <a:rPr lang="ru-RU" sz="1600" i="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замечательный по своим возможностям вид изобразительной деятельности. Оно позволяет ребёнку освоить объём, сделать картинку рельефной и за счёт этого более выразительной и живой. Но, кроме того, это ещё и способ задать детским пальчикам хорошую мышечную нагрузку. Особенно там, где требуется размазывать пластилин по плоскост</a:t>
            </a:r>
            <a:r>
              <a:rPr lang="ru-RU" sz="1600" dirty="0" smtClean="0">
                <a:effectLst/>
                <a:latin typeface="Times New Roman" panose="02020603050405020304" pitchFamily="18" charset="0"/>
                <a:ea typeface="Times New Roman"/>
                <a:cs typeface="Times New Roman" panose="02020603050405020304" pitchFamily="18" charset="0"/>
              </a:rPr>
              <a:t>и, покрывать цветным фоном поверхность картона, стекла или пластмассы.</a:t>
            </a:r>
            <a:endParaRPr lang="ru-RU" sz="1600" dirty="0">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endParaRPr lang="ru-RU" sz="1800" dirty="0">
              <a:ea typeface="Calibri"/>
              <a:cs typeface="Times New Roman"/>
            </a:endParaRP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4382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548680"/>
            <a:ext cx="8064896" cy="5577483"/>
          </a:xfrm>
        </p:spPr>
        <p:txBody>
          <a:bodyPr>
            <a:normAutofit fontScale="85000" lnSpcReduction="10000"/>
          </a:bodyPr>
          <a:lstStyle/>
          <a:p>
            <a:pPr marL="0" indent="0" algn="ctr">
              <a:lnSpc>
                <a:spcPct val="115000"/>
              </a:lnSpc>
              <a:spcAft>
                <a:spcPts val="750"/>
              </a:spcAft>
              <a:buNone/>
            </a:pPr>
            <a:r>
              <a:rPr lang="ru-RU" sz="16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Актуальность.</a:t>
            </a: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Стандарт дошкольного образования, вступивший в силу с января 2014 года рекомендует учитывать индивидуальные особенности ребенка, развитие крупной и мелкой моторики обеих рук, поддерживать инициативу и самостоятельность детей, возможность выбора детьми материалов. В целевых ориентирах ФГОС ДО обозначено, что ребенок уже в раннем возрасте должен уметь уверенно пользоваться такими предметами как ложка, расчёска, карандаш и стремиться проявлять самостоятельность. Однако, заметила, что некоторые дети с плохо развитой ручной моторикой неловко удерживают ложку, не правильно держат карандаш, не могут самостоятельно застегивать пуговицы, шнуровать ботинки, поэтому, чувствуют себя несостоятельными в элементарных действиях, доступных сверстникам. Некоторые ребята затрудняются раскатать кусочек пластилина, держать в руках кисточку, поэтому они равнодушно относятся к занятиям художественным творчеством: рисованием, лепкой, заранее предполагая отрицательный результат своей работы – все это влияет на эмоциональное благополучие ребенка, его самооценку.</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Поэтому, считаю, проблема развития моторики актуальна для ребят нашей группы. Выявление проблемы способствовало созданию комплекса занятий по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для развития мелкой моторики руки, интеллектуального развития дошкольников и развития речи. Изучение психолого-педагогической литературы по данной теме позволило выдвинуть следующее предположение. Использование комплекса художественно – творческой деятельности по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способствует развитию мелкой моторики рук у детей дошкольного возраста.</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В настоящее время с увеличением числа детей с нарушениями речевого развития, слабо развитым вниманием, памятью, мышлени</a:t>
            </a:r>
            <a:r>
              <a:rPr lang="ru-RU" sz="1600" dirty="0" smtClean="0">
                <a:solidFill>
                  <a:srgbClr val="000000"/>
                </a:solidFill>
                <a:effectLst/>
                <a:latin typeface="Times New Roman" panose="02020603050405020304" pitchFamily="18" charset="0"/>
                <a:ea typeface="Times New Roman"/>
                <a:cs typeface="Times New Roman" panose="02020603050405020304" pitchFamily="18" charset="0"/>
              </a:rPr>
              <a:t>ем, проблему развития мелкой моторики рук следует считать актуальной и востребованной</a:t>
            </a:r>
            <a:endParaRPr lang="ru-RU" sz="1600" dirty="0">
              <a:latin typeface="Times New Roman" panose="02020603050405020304" pitchFamily="18" charset="0"/>
              <a:ea typeface="Calibri"/>
              <a:cs typeface="Times New Roman" panose="02020603050405020304" pitchFamily="18" charset="0"/>
            </a:endParaRPr>
          </a:p>
          <a:p>
            <a:pPr marL="0" indent="0">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14562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57200" y="476672"/>
            <a:ext cx="8229600" cy="5649491"/>
          </a:xfrm>
        </p:spPr>
        <p:txBody>
          <a:bodyPr>
            <a:normAutofit fontScale="85000" lnSpcReduction="20000"/>
          </a:bodyPr>
          <a:lstStyle/>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Цель</a:t>
            </a:r>
            <a:r>
              <a:rPr lang="ru-RU" sz="1600"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a:t>
            </a: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развитие мелкой моторики руки у детей дошкольного возраста с использованием комплекса художественно – творческой деятельности по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Задачи</a:t>
            </a:r>
            <a:r>
              <a:rPr lang="ru-RU" sz="1600"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Выявить возможности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как эффективного и целесообразного средства развития мелкой моторики у детей дошкольного возраста.</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Учить детей основным приемам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(надавливание, размазывание,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отщипывание</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вдавливание).</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Учить дошкольников работать на заданном пространстве.</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Учить детей принимать задачу, слушать и слышать речь воспитателя действовать по образцу, а затем по словесному указанию.</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Воспитывать умения аккуратной работы с пластилином.</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Мотивировать к участию в создании индивидуальных и коллективных работ.</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Развивать мелкую моторику, координацию движения рук, глазомер.</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Развивать интерес к процессу и результатам работы.</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Создать условия в развивающей предметно – пространственной среде группы для развития творческих способностей детей.</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Поддержка творческой инициативы дошкольников.</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95971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692696"/>
            <a:ext cx="8229600" cy="5433467"/>
          </a:xfrm>
        </p:spPr>
        <p:txBody>
          <a:bodyPr>
            <a:normAutofit fontScale="92500" lnSpcReduction="20000"/>
          </a:bodyPr>
          <a:lstStyle/>
          <a:p>
            <a:pPr marL="0" indent="0">
              <a:lnSpc>
                <a:spcPct val="115000"/>
              </a:lnSpc>
              <a:spcAft>
                <a:spcPts val="750"/>
              </a:spcAft>
              <a:buNone/>
            </a:pPr>
            <a:r>
              <a:rPr lang="ru-RU" sz="1700" b="1"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 это отличный способ весело и с пользой провести время, и кроме того – эффективное средство развития мелкой моторики руки.</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u="sng" dirty="0">
                <a:solidFill>
                  <a:schemeClr val="tx1">
                    <a:lumMod val="95000"/>
                    <a:lumOff val="5000"/>
                  </a:schemeClr>
                </a:solidFill>
                <a:latin typeface="Times New Roman" panose="02020603050405020304" pitchFamily="18" charset="0"/>
                <a:ea typeface="Times New Roman"/>
                <a:cs typeface="Times New Roman" panose="02020603050405020304" pitchFamily="18" charset="0"/>
              </a:rPr>
              <a:t>Э</a:t>
            </a:r>
            <a:r>
              <a:rPr lang="ru-RU" sz="1700"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тапы введения </a:t>
            </a:r>
            <a:r>
              <a:rPr lang="ru-RU" sz="1700" u="sng"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700"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как средства развития мелкой моторики:</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1. </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Знакомство с техникой </a:t>
            </a:r>
            <a:r>
              <a:rPr lang="ru-RU" sz="17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Рассматривание картин и иллюстраций, выполненных в этой технике</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2.</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Обучение детей нетрадиционной технике </a:t>
            </a:r>
            <a:r>
              <a:rPr lang="ru-RU" sz="17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3.</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Самостоятельная творческая деятельность детей</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b="1"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4.</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Отслеживание результатов, рефлексия (вернисаж, выставка, галерея)</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Чтобы работа в технике </a:t>
            </a:r>
            <a:r>
              <a:rPr lang="ru-RU" sz="17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была более эффективной, прежде всего, нужно заинтересовать детей, начинать работу следует постепенно от лёгкого к сложному.</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В процессе обучения </a:t>
            </a:r>
            <a:r>
              <a:rPr lang="ru-RU" sz="17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7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не следует ставить перед детьми очень сложные задачи, чтобы не испугать. Очень важно подкрепить их уверенность в собственных силах и поощрять даже за небольшие успехи в освоении новой техники. Творчество должно доставлять дошкольникам радость общения, познания, труда, игры, отдыха. Опыт совместной работы помогает установить взаимоотношения со сверстниками, формирует чувство ответственности друг перед другом.</a:t>
            </a:r>
            <a:endParaRPr lang="ru-RU" sz="17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8133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620688"/>
            <a:ext cx="8064896" cy="5505475"/>
          </a:xfrm>
        </p:spPr>
        <p:txBody>
          <a:bodyPr>
            <a:normAutofit/>
          </a:bodyPr>
          <a:lstStyle/>
          <a:p>
            <a:pPr marL="0" indent="0">
              <a:lnSpc>
                <a:spcPct val="115000"/>
              </a:lnSpc>
              <a:spcAft>
                <a:spcPts val="750"/>
              </a:spcAft>
              <a:buNone/>
            </a:pPr>
            <a:r>
              <a:rPr lang="ru-RU" sz="1600" b="1" u="sng"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Этап 1. Знакомство с техникой </a:t>
            </a:r>
            <a:r>
              <a:rPr lang="ru-RU" sz="1600" b="1" u="sng"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lnSpc>
                <a:spcPct val="115000"/>
              </a:lnSpc>
              <a:spcAft>
                <a:spcPts val="750"/>
              </a:spcAft>
              <a:buNone/>
            </a:pP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Начала знакомить детей с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пластилинографией</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в средней группе и включала художественно – творческую деятельность в образовательный процесс, в свободное время в ходе режимных моментов. На начальном этапе дети познакомились с нетрадиционной техникой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пластилинографией</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Ребята рассмотрели картины и иллюстрации, выполненные в данной технике, узнали, какие материалы и инструменты нужны для создания пластилиновых картин, что нужно для того, чтобы пластилиновая картина не потеряла форму, какие бывают виды пластилиновых работ. Обговорили, что необходимо для подготовки рабочего места, как сделать пластилин мягким, готовым к работе. Вместе разобрали правила техники безопасности при работе с пластилином, с инструментами: стеками, палочками, трубочками, крышечками. Поговорили о том, что после работы следует навести порядок на столе. Поиграли с пластилином, знакомясь с приемами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пластилинографии</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 отщипывали пальчиками, надавливали на пластилин подушечкой указательного пальца; размазывали пластилин по поверхности основы от центра к краям контура. Овладение ими поможет создавать необходимые формы и придавать фигурам соответствующее положение. Итак, приступаем к работе в технике </a:t>
            </a:r>
            <a:r>
              <a:rPr lang="ru-RU" sz="1600" dirty="0" err="1"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пластилинография</a:t>
            </a:r>
            <a:r>
              <a:rPr lang="ru-RU" sz="1600" dirty="0" smtClean="0">
                <a:solidFill>
                  <a:schemeClr val="tx1">
                    <a:lumMod val="95000"/>
                    <a:lumOff val="5000"/>
                  </a:schemeClr>
                </a:solidFill>
                <a:effectLst/>
                <a:latin typeface="Times New Roman" panose="02020603050405020304" pitchFamily="18" charset="0"/>
                <a:ea typeface="Times New Roman"/>
                <a:cs typeface="Times New Roman" panose="02020603050405020304" pitchFamily="18" charset="0"/>
              </a:rPr>
              <a:t>.</a:t>
            </a:r>
            <a:endParaRPr lang="ru-RU" sz="1600" dirty="0">
              <a:solidFill>
                <a:schemeClr val="tx1">
                  <a:lumMod val="95000"/>
                  <a:lumOff val="5000"/>
                </a:schemeClr>
              </a:solidFill>
              <a:latin typeface="Times New Roman" panose="02020603050405020304" pitchFamily="18" charset="0"/>
              <a:ea typeface="Calibri"/>
              <a:cs typeface="Times New Roman" panose="02020603050405020304" pitchFamily="18" charset="0"/>
            </a:endParaRPr>
          </a:p>
          <a:p>
            <a:pPr marL="0" indent="0">
              <a:buNone/>
            </a:pP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55400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161</TotalTime>
  <Words>1142</Words>
  <Application>Microsoft Office PowerPoint</Application>
  <PresentationFormat>Экран (4:3)</PresentationFormat>
  <Paragraphs>65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15</cp:revision>
  <dcterms:created xsi:type="dcterms:W3CDTF">2019-04-23T13:16:50Z</dcterms:created>
  <dcterms:modified xsi:type="dcterms:W3CDTF">2019-04-23T16:04:40Z</dcterms:modified>
</cp:coreProperties>
</file>