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7" r:id="rId9"/>
    <p:sldId id="268" r:id="rId10"/>
    <p:sldId id="264" r:id="rId11"/>
    <p:sldId id="270" r:id="rId12"/>
    <p:sldId id="269" r:id="rId13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0066FF"/>
    <a:srgbClr val="CCFF99"/>
    <a:srgbClr val="00FF00"/>
    <a:srgbClr val="66FF66"/>
    <a:srgbClr val="0099FF"/>
    <a:srgbClr val="3399FF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9" autoAdjust="0"/>
    <p:restoredTop sz="95354" autoAdjust="0"/>
  </p:normalViewPr>
  <p:slideViewPr>
    <p:cSldViewPr>
      <p:cViewPr varScale="1">
        <p:scale>
          <a:sx n="36" d="100"/>
          <a:sy n="36" d="100"/>
        </p:scale>
        <p:origin x="1506" y="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80899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96C83-772D-4F73-BE7E-B993CE5F56C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ADAD66-B106-4CBB-9228-991F64271E0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BE7160-E940-42A9-9E7F-AC059270459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218C12-8A3E-4DC0-97CF-C75175084B7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93EE1A-9F5D-4F59-B671-DC8D2601A0B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88C4FB-E570-452D-B335-A898BF19BE4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15553-54FB-4BC4-B7F9-659D24B9B82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E04C1-7C1B-49EC-BD32-2632B3B14E7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AAD97-A545-4FE2-A75C-392A104A46B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67E84-A998-4BD9-91AC-438CB55163E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5904E2-534B-4B53-983F-EB38984B334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9875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98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9DB760F0-571C-499E-942C-0EE1B1BC37E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160" r:id="rId1"/>
    <p:sldLayoutId id="2147484161" r:id="rId2"/>
    <p:sldLayoutId id="2147484162" r:id="rId3"/>
    <p:sldLayoutId id="2147484163" r:id="rId4"/>
    <p:sldLayoutId id="2147484164" r:id="rId5"/>
    <p:sldLayoutId id="2147484165" r:id="rId6"/>
    <p:sldLayoutId id="2147484166" r:id="rId7"/>
    <p:sldLayoutId id="2147484167" r:id="rId8"/>
    <p:sldLayoutId id="2147484168" r:id="rId9"/>
    <p:sldLayoutId id="2147484169" r:id="rId10"/>
    <p:sldLayoutId id="2147484170" r:id="rId11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9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9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9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9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9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4" grpId="0"/>
      <p:bldP spid="79875" grpId="0" build="p">
        <p:tmplLst>
          <p:tmpl lvl="1">
            <p:tnLst>
              <p:par>
                <p:cTn presetID="49" presetClass="entr" presetSubtype="0" decel="10000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8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987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987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9875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9875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8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987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987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9875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9875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8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987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987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9875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9875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8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987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987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9875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9875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8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987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987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9875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987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Rot="1" noChangeArrowheads="1"/>
          </p:cNvSpPr>
          <p:nvPr>
            <p:ph type="subTitle" idx="4294967295"/>
          </p:nvPr>
        </p:nvSpPr>
        <p:spPr>
          <a:xfrm>
            <a:off x="0" y="4941888"/>
            <a:ext cx="7974013" cy="1103312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ru-RU" sz="5400" b="1" dirty="0" smtClean="0">
                <a:solidFill>
                  <a:srgbClr val="3333FF"/>
                </a:solidFill>
              </a:rPr>
              <a:t>Перелетные птицы весной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50000">
              <a:schemeClr val="bg1"/>
            </a:gs>
            <a:gs pos="100000">
              <a:srgbClr val="CCE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22600" y="115888"/>
            <a:ext cx="6121400" cy="358775"/>
          </a:xfrm>
          <a:solidFill>
            <a:srgbClr val="FFFF00"/>
          </a:solidFill>
          <a:ln w="19050">
            <a:solidFill>
              <a:srgbClr val="00FFFF"/>
            </a:solidFill>
          </a:ln>
        </p:spPr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ru-RU" altLang="ru-RU" sz="2400" smtClean="0"/>
              <a:t>Дидактическая игра «4 лишний»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620713"/>
            <a:ext cx="8229600" cy="4525962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altLang="ru-RU" sz="2400" smtClean="0"/>
              <a:t>Какая птица </a:t>
            </a:r>
            <a:r>
              <a:rPr lang="ru-RU" altLang="ru-RU" sz="2400" b="1" u="sng" smtClean="0"/>
              <a:t>лишняя</a:t>
            </a:r>
            <a:r>
              <a:rPr lang="ru-RU" altLang="ru-RU" sz="2400" smtClean="0"/>
              <a:t>? </a:t>
            </a:r>
            <a:r>
              <a:rPr lang="ru-RU" altLang="ru-RU" sz="2400" u="sng" smtClean="0"/>
              <a:t>Объясни</a:t>
            </a:r>
            <a:r>
              <a:rPr lang="ru-RU" altLang="ru-RU" sz="2400" smtClean="0"/>
              <a:t> свой выбор.</a:t>
            </a:r>
          </a:p>
        </p:txBody>
      </p:sp>
      <p:pic>
        <p:nvPicPr>
          <p:cNvPr id="22532" name="Picture 13" descr="цапл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628775"/>
            <a:ext cx="2374900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14" descr="иволг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0463" y="3860800"/>
            <a:ext cx="2913062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15" descr="соловей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8400" y="1341438"/>
            <a:ext cx="2459038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0" name="Picture 18" descr="кукушк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3500438"/>
            <a:ext cx="3095625" cy="312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nimBg="1"/>
      <p:bldP spid="1843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88913"/>
            <a:ext cx="4824413" cy="503237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altLang="ru-RU" sz="2800" b="1" smtClean="0">
                <a:solidFill>
                  <a:srgbClr val="0066FF"/>
                </a:solidFill>
              </a:rPr>
              <a:t>Птицы</a:t>
            </a:r>
            <a:r>
              <a:rPr lang="ru-RU" altLang="ru-RU" sz="2800" smtClean="0">
                <a:solidFill>
                  <a:srgbClr val="0066FF"/>
                </a:solidFill>
              </a:rPr>
              <a:t> – </a:t>
            </a:r>
            <a:r>
              <a:rPr lang="ru-RU" altLang="ru-RU" sz="2800" b="1" smtClean="0">
                <a:solidFill>
                  <a:srgbClr val="0066FF"/>
                </a:solidFill>
              </a:rPr>
              <a:t>наши помощники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755650" y="692150"/>
            <a:ext cx="7920038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2400"/>
              <a:t>Не обижайте птиц, разве можно обижать друзей? Лучше пригласите их в свой сад или двор. Для этого нужно построить хотя бы несколько птичьих домиков – как на картинке.  И птички будут знать: их ждут!</a:t>
            </a:r>
          </a:p>
        </p:txBody>
      </p:sp>
      <p:pic>
        <p:nvPicPr>
          <p:cNvPr id="22534" name="Picture 6" descr="4"/>
          <p:cNvPicPr>
            <a:picLocks noChangeAspect="1" noChangeArrowheads="1"/>
          </p:cNvPicPr>
          <p:nvPr/>
        </p:nvPicPr>
        <p:blipFill>
          <a:blip r:embed="rId2" cstate="print"/>
          <a:srcRect b="4268"/>
          <a:stretch>
            <a:fillRect/>
          </a:stretch>
        </p:blipFill>
        <p:spPr bwMode="auto">
          <a:xfrm>
            <a:off x="3348038" y="2565400"/>
            <a:ext cx="2808287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9"/>
          <p:cNvSpPr txBox="1">
            <a:spLocks noChangeArrowheads="1"/>
          </p:cNvSpPr>
          <p:nvPr/>
        </p:nvSpPr>
        <p:spPr bwMode="auto">
          <a:xfrm>
            <a:off x="755650" y="2636838"/>
            <a:ext cx="73453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/>
              <a:t>                                     СПАСИБО ЗА ВНИМАНИЕ!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00CC66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981075"/>
            <a:ext cx="4038600" cy="4525963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ru-RU" altLang="ru-RU" sz="2400" b="1" smtClean="0">
                <a:solidFill>
                  <a:srgbClr val="339933"/>
                </a:solidFill>
              </a:rPr>
              <a:t>Каждый год птицы приносят нам на крыльях весну. 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altLang="ru-RU" sz="2400" i="1" smtClean="0"/>
              <a:t>Отгадайте про какую птицу говорят: 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altLang="ru-RU" sz="2400" i="1" smtClean="0"/>
              <a:t>1. «Увидел…..- весну встречай»;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altLang="ru-RU" sz="2400" i="1" smtClean="0"/>
              <a:t>2. Черный, проворный, кричит «крак», червякам враг. </a:t>
            </a:r>
            <a:endParaRPr lang="ru-RU" altLang="ru-RU" sz="2000" i="1" smtClean="0"/>
          </a:p>
          <a:p>
            <a:pPr marL="0" indent="0" eaLnBrk="1" hangingPunct="1">
              <a:defRPr/>
            </a:pPr>
            <a:endParaRPr lang="ru-RU" altLang="ru-RU" sz="2400" i="1" smtClean="0"/>
          </a:p>
          <a:p>
            <a:pPr marL="0" indent="0" eaLnBrk="1" hangingPunct="1">
              <a:buFontTx/>
              <a:buNone/>
              <a:defRPr/>
            </a:pPr>
            <a:endParaRPr lang="ru-RU" altLang="ru-RU" sz="2400" smtClean="0"/>
          </a:p>
        </p:txBody>
      </p:sp>
      <p:sp>
        <p:nvSpPr>
          <p:cNvPr id="4102" name="WordArt 6"/>
          <p:cNvSpPr>
            <a:spLocks noChangeArrowheads="1" noChangeShapeType="1" noTextEdit="1"/>
          </p:cNvSpPr>
          <p:nvPr/>
        </p:nvSpPr>
        <p:spPr bwMode="auto">
          <a:xfrm>
            <a:off x="6011863" y="5084763"/>
            <a:ext cx="1512887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Грач</a:t>
            </a:r>
          </a:p>
        </p:txBody>
      </p:sp>
      <p:pic>
        <p:nvPicPr>
          <p:cNvPr id="4103" name="Picture 7" descr="грач"/>
          <p:cNvPicPr>
            <a:picLocks noChangeAspect="1" noChangeArrowheads="1"/>
          </p:cNvPicPr>
          <p:nvPr/>
        </p:nvPicPr>
        <p:blipFill>
          <a:blip r:embed="rId2" cstate="print"/>
          <a:srcRect l="2997"/>
          <a:stretch>
            <a:fillRect/>
          </a:stretch>
        </p:blipFill>
        <p:spPr bwMode="auto">
          <a:xfrm>
            <a:off x="4284663" y="1052513"/>
            <a:ext cx="4676775" cy="332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  <p:bldP spid="410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99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9" name="Picture 9" descr="трясогузка"/>
          <p:cNvPicPr>
            <a:picLocks noChangeAspect="1" noChangeArrowheads="1"/>
          </p:cNvPicPr>
          <p:nvPr/>
        </p:nvPicPr>
        <p:blipFill>
          <a:blip r:embed="rId2" cstate="print"/>
          <a:srcRect l="1787" b="3218"/>
          <a:stretch>
            <a:fillRect/>
          </a:stretch>
        </p:blipFill>
        <p:spPr bwMode="auto">
          <a:xfrm>
            <a:off x="4067175" y="981075"/>
            <a:ext cx="5076825" cy="397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333375"/>
            <a:ext cx="4038600" cy="5976938"/>
          </a:xfrm>
        </p:spPr>
        <p:txBody>
          <a:bodyPr/>
          <a:lstStyle/>
          <a:p>
            <a:pPr marL="180975" indent="266700" eaLnBrk="1" hangingPunct="1">
              <a:buFontTx/>
              <a:buNone/>
              <a:defRPr/>
            </a:pPr>
            <a:r>
              <a:rPr lang="ru-RU" altLang="ru-RU" sz="2800" smtClean="0"/>
              <a:t>  Ранней весной, когда на реках и озерах еще лежит снег, прилетают грациозные </a:t>
            </a:r>
            <a:r>
              <a:rPr lang="ru-RU" altLang="ru-RU" sz="2800" b="1" smtClean="0"/>
              <a:t>трясогузки.</a:t>
            </a:r>
          </a:p>
          <a:p>
            <a:pPr marL="180975" indent="266700" eaLnBrk="1" hangingPunct="1">
              <a:buFontTx/>
              <a:buNone/>
              <a:defRPr/>
            </a:pPr>
            <a:r>
              <a:rPr lang="ru-RU" altLang="ru-RU" sz="2400" i="1" smtClean="0"/>
              <a:t>    (Спинка и бока у трясогузки серые, брюшко белое, верхняя часть грудки, хвост и крылья черные, блестящие, украшенные по краям белыми перышками</a:t>
            </a:r>
            <a:r>
              <a:rPr lang="ru-RU" altLang="ru-RU" sz="2800" i="1" smtClean="0"/>
              <a:t>.)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00FF00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476250"/>
            <a:ext cx="2987675" cy="4525963"/>
          </a:xfrm>
        </p:spPr>
        <p:txBody>
          <a:bodyPr>
            <a:normAutofit/>
          </a:bodyPr>
          <a:lstStyle/>
          <a:p>
            <a:pPr marL="92075" indent="0" eaLnBrk="1" hangingPunct="1">
              <a:lnSpc>
                <a:spcPct val="90000"/>
              </a:lnSpc>
              <a:buFontTx/>
              <a:buNone/>
              <a:defRPr/>
            </a:pPr>
            <a:r>
              <a:rPr lang="ru-RU" altLang="ru-RU" sz="2800" smtClean="0"/>
              <a:t>Пригреет солнышко, зазеленеет трава, появятся листья на деревьях, тогда в родные места из теплых стран вернутся другие перелетные птицы. </a:t>
            </a:r>
            <a:endParaRPr lang="ru-RU" altLang="ru-RU" sz="2800" i="1" smtClean="0"/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3924300" y="6237288"/>
            <a:ext cx="15113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/>
              <a:t>кукушка</a:t>
            </a:r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7019925" y="6308725"/>
            <a:ext cx="16557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/>
              <a:t>ласточка</a:t>
            </a: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6877050" y="3284538"/>
            <a:ext cx="12969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/>
              <a:t>иволга</a:t>
            </a:r>
          </a:p>
        </p:txBody>
      </p: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3995738" y="3357563"/>
            <a:ext cx="15843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/>
              <a:t>соловей</a:t>
            </a:r>
          </a:p>
        </p:txBody>
      </p:sp>
      <p:pic>
        <p:nvPicPr>
          <p:cNvPr id="7186" name="Picture 18" descr="кукуш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675" y="3716338"/>
            <a:ext cx="3168650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7" name="Picture 19" descr="иволг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888" y="549275"/>
            <a:ext cx="2808287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8" name="Picture 20" descr="ласточк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25" y="3644900"/>
            <a:ext cx="2557463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9" name="Picture 21" descr="соловей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3575" y="476250"/>
            <a:ext cx="2447925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7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7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7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7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5" grpId="0" build="p"/>
      <p:bldP spid="7182" grpId="0"/>
      <p:bldP spid="718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914400" y="188913"/>
            <a:ext cx="8229600" cy="2833687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altLang="ru-RU" sz="2400" smtClean="0"/>
              <a:t> </a:t>
            </a:r>
            <a:r>
              <a:rPr lang="ru-RU" altLang="ru-RU" sz="2400" b="1" smtClean="0"/>
              <a:t>Цаплю, лебедя, утку</a:t>
            </a:r>
            <a:r>
              <a:rPr lang="ru-RU" altLang="ru-RU" sz="2400" smtClean="0"/>
              <a:t> встретишь на берегу рек и озер.  </a:t>
            </a:r>
            <a:endParaRPr lang="ru-RU" altLang="ru-RU" sz="2400" b="1" i="1" smtClean="0"/>
          </a:p>
        </p:txBody>
      </p:sp>
      <p:pic>
        <p:nvPicPr>
          <p:cNvPr id="9226" name="Picture 10" descr="200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538" y="1341438"/>
            <a:ext cx="3529012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0" name="Picture 14" descr="0_28ea0_7c285175_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538" y="4076700"/>
            <a:ext cx="3529012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1" name="Picture 15" descr="DSC_0304 - Version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1700213"/>
            <a:ext cx="3527425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15888"/>
            <a:ext cx="8229600" cy="576262"/>
          </a:xfrm>
        </p:spPr>
        <p:txBody>
          <a:bodyPr>
            <a:normAutofit/>
          </a:bodyPr>
          <a:lstStyle/>
          <a:p>
            <a:pPr marL="0" indent="0" algn="ctr" eaLnBrk="1" hangingPunct="1">
              <a:buFontTx/>
              <a:buNone/>
              <a:defRPr/>
            </a:pPr>
            <a:r>
              <a:rPr lang="ru-RU" altLang="ru-RU" sz="2800" smtClean="0"/>
              <a:t>Без этих птиц невозможно представить  лес. </a:t>
            </a:r>
          </a:p>
        </p:txBody>
      </p:sp>
      <p:pic>
        <p:nvPicPr>
          <p:cNvPr id="12301" name="Picture 13" descr="кукуш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4663" y="1052513"/>
            <a:ext cx="3527425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2" name="Picture 14" descr="иволг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4663" y="3860800"/>
            <a:ext cx="3527425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4" name="Picture 16" descr="соловей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213" y="1700213"/>
            <a:ext cx="2747962" cy="381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05" name="Text Box 17"/>
          <p:cNvSpPr txBox="1">
            <a:spLocks noChangeArrowheads="1"/>
          </p:cNvSpPr>
          <p:nvPr/>
        </p:nvSpPr>
        <p:spPr bwMode="auto">
          <a:xfrm>
            <a:off x="395288" y="692150"/>
            <a:ext cx="2520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ru-RU" altLang="ru-RU" sz="2800"/>
              <a:t>Назовите их.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 build="p"/>
      <p:bldP spid="1230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Rectangle 6"/>
          <p:cNvSpPr>
            <a:spLocks noGrp="1" noChangeArrowheads="1"/>
          </p:cNvSpPr>
          <p:nvPr>
            <p:ph idx="4294967295"/>
          </p:nvPr>
        </p:nvSpPr>
        <p:spPr>
          <a:xfrm>
            <a:off x="914400" y="0"/>
            <a:ext cx="8229600" cy="4525963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ru-RU" altLang="ru-RU" sz="2400" smtClean="0"/>
              <a:t>У каждой птицы есть свой домик – </a:t>
            </a:r>
            <a:r>
              <a:rPr lang="ru-RU" altLang="ru-RU" sz="2400" b="1" i="1" smtClean="0"/>
              <a:t>гнездо.</a:t>
            </a:r>
            <a:r>
              <a:rPr lang="ru-RU" altLang="ru-RU" sz="2400" smtClean="0"/>
              <a:t> </a:t>
            </a:r>
          </a:p>
          <a:p>
            <a:pPr marL="0" indent="0" eaLnBrk="1" hangingPunct="1">
              <a:defRPr/>
            </a:pPr>
            <a:r>
              <a:rPr lang="ru-RU" altLang="ru-RU" sz="2400" smtClean="0">
                <a:solidFill>
                  <a:srgbClr val="0066FF"/>
                </a:solidFill>
              </a:rPr>
              <a:t>Аист</a:t>
            </a:r>
            <a:r>
              <a:rPr lang="ru-RU" altLang="ru-RU" sz="2400" smtClean="0"/>
              <a:t> устраивается на видном месте – крыше дома, высоком дереве или столбе. Гнездо он складывает из больших прутьев и веток</a:t>
            </a:r>
          </a:p>
          <a:p>
            <a:pPr marL="0" indent="0" eaLnBrk="1" hangingPunct="1">
              <a:defRPr/>
            </a:pPr>
            <a:endParaRPr lang="ru-RU" altLang="ru-RU" sz="2400" smtClean="0"/>
          </a:p>
          <a:p>
            <a:pPr marL="0" indent="0" eaLnBrk="1" hangingPunct="1">
              <a:defRPr/>
            </a:pPr>
            <a:endParaRPr lang="ru-RU" altLang="ru-RU" sz="2400" smtClean="0"/>
          </a:p>
          <a:p>
            <a:pPr marL="0" indent="0" eaLnBrk="1" hangingPunct="1">
              <a:buFontTx/>
              <a:buNone/>
              <a:defRPr/>
            </a:pPr>
            <a:r>
              <a:rPr lang="ru-RU" altLang="ru-RU" sz="2400" smtClean="0"/>
              <a:t> </a:t>
            </a:r>
          </a:p>
        </p:txBody>
      </p:sp>
      <p:pic>
        <p:nvPicPr>
          <p:cNvPr id="15367" name="Picture 7" descr="201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989138"/>
            <a:ext cx="4183062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4356100" y="476250"/>
            <a:ext cx="4464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2400"/>
              <a:t>.   </a:t>
            </a:r>
          </a:p>
        </p:txBody>
      </p:sp>
      <p:sp>
        <p:nvSpPr>
          <p:cNvPr id="19461" name="Text Box 13"/>
          <p:cNvSpPr txBox="1">
            <a:spLocks noChangeArrowheads="1"/>
          </p:cNvSpPr>
          <p:nvPr/>
        </p:nvSpPr>
        <p:spPr bwMode="auto">
          <a:xfrm>
            <a:off x="3924300" y="3201988"/>
            <a:ext cx="47513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pic>
        <p:nvPicPr>
          <p:cNvPr id="19462" name="Picture 10" descr="C:\Users\Татьяна\Desktop\images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1989138"/>
            <a:ext cx="4083050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6" grpId="0"/>
      <p:bldP spid="1536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Rectangle 6"/>
          <p:cNvSpPr>
            <a:spLocks noGrp="1" noChangeArrowheads="1"/>
          </p:cNvSpPr>
          <p:nvPr>
            <p:ph idx="4294967295"/>
          </p:nvPr>
        </p:nvSpPr>
        <p:spPr>
          <a:xfrm>
            <a:off x="914400" y="0"/>
            <a:ext cx="8229600" cy="4525963"/>
          </a:xfrm>
        </p:spPr>
        <p:txBody>
          <a:bodyPr/>
          <a:lstStyle/>
          <a:p>
            <a:pPr marL="0" indent="0" eaLnBrk="1" hangingPunct="1">
              <a:defRPr/>
            </a:pPr>
            <a:endParaRPr lang="ru-RU" altLang="ru-RU" sz="2400" dirty="0" smtClean="0"/>
          </a:p>
          <a:p>
            <a:pPr marL="0" indent="0" eaLnBrk="1" hangingPunct="1">
              <a:defRPr/>
            </a:pPr>
            <a:r>
              <a:rPr lang="ru-RU" altLang="ru-RU" sz="2400" dirty="0" smtClean="0"/>
              <a:t>Гнездо </a:t>
            </a:r>
            <a:r>
              <a:rPr lang="ru-RU" altLang="ru-RU" sz="2400" dirty="0" smtClean="0">
                <a:solidFill>
                  <a:srgbClr val="0066FF"/>
                </a:solidFill>
              </a:rPr>
              <a:t>грача </a:t>
            </a:r>
            <a:r>
              <a:rPr lang="ru-RU" altLang="ru-RU" sz="2400" dirty="0" smtClean="0"/>
              <a:t>напоминает разлохмаченную шапку. Грачи устраиваются целыми колониями. Строят гнезда из сучьев.</a:t>
            </a:r>
          </a:p>
          <a:p>
            <a:pPr marL="0" indent="0" eaLnBrk="1" hangingPunct="1">
              <a:defRPr/>
            </a:pPr>
            <a:endParaRPr lang="ru-RU" altLang="ru-RU" sz="2400" dirty="0" smtClean="0"/>
          </a:p>
          <a:p>
            <a:pPr marL="0" indent="0" eaLnBrk="1" hangingPunct="1">
              <a:defRPr/>
            </a:pPr>
            <a:endParaRPr lang="ru-RU" altLang="ru-RU" sz="2400" dirty="0" smtClean="0"/>
          </a:p>
          <a:p>
            <a:pPr marL="0" indent="0" eaLnBrk="1" hangingPunct="1">
              <a:buFontTx/>
              <a:buNone/>
              <a:defRPr/>
            </a:pPr>
            <a:r>
              <a:rPr lang="ru-RU" altLang="ru-RU" sz="2400" dirty="0" smtClean="0"/>
              <a:t> </a:t>
            </a:r>
          </a:p>
        </p:txBody>
      </p:sp>
      <p:pic>
        <p:nvPicPr>
          <p:cNvPr id="15370" name="Picture 10" descr="0_2649a_c91fa449_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2060575"/>
            <a:ext cx="3959225" cy="338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Text Box 13"/>
          <p:cNvSpPr txBox="1">
            <a:spLocks noChangeArrowheads="1"/>
          </p:cNvSpPr>
          <p:nvPr/>
        </p:nvSpPr>
        <p:spPr bwMode="auto">
          <a:xfrm>
            <a:off x="3924300" y="3201988"/>
            <a:ext cx="47513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pic>
        <p:nvPicPr>
          <p:cNvPr id="20485" name="Picture 4" descr="C:\Users\Татьяна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2060575"/>
            <a:ext cx="4211637" cy="331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Rectangle 6"/>
          <p:cNvSpPr>
            <a:spLocks noGrp="1" noChangeArrowheads="1"/>
          </p:cNvSpPr>
          <p:nvPr>
            <p:ph idx="4294967295"/>
          </p:nvPr>
        </p:nvSpPr>
        <p:spPr>
          <a:xfrm>
            <a:off x="914400" y="0"/>
            <a:ext cx="8229600" cy="4525963"/>
          </a:xfrm>
        </p:spPr>
        <p:txBody>
          <a:bodyPr/>
          <a:lstStyle/>
          <a:p>
            <a:pPr marL="0" indent="0" eaLnBrk="1" hangingPunct="1">
              <a:defRPr/>
            </a:pPr>
            <a:endParaRPr lang="ru-RU" altLang="ru-RU" sz="2400" smtClean="0"/>
          </a:p>
          <a:p>
            <a:pPr marL="0" indent="0" eaLnBrk="1" hangingPunct="1">
              <a:defRPr/>
            </a:pPr>
            <a:r>
              <a:rPr lang="ru-RU" altLang="ru-RU" sz="2400" smtClean="0"/>
              <a:t>Осторожная </a:t>
            </a:r>
            <a:r>
              <a:rPr lang="ru-RU" altLang="ru-RU" sz="2400" smtClean="0">
                <a:solidFill>
                  <a:srgbClr val="0066FF"/>
                </a:solidFill>
              </a:rPr>
              <a:t>утка</a:t>
            </a:r>
            <a:r>
              <a:rPr lang="ru-RU" altLang="ru-RU" sz="2400" smtClean="0"/>
              <a:t> прячет гнездо недалеко от воды, в густых зарослях травы, кустах.</a:t>
            </a:r>
          </a:p>
          <a:p>
            <a:pPr marL="0" indent="0" eaLnBrk="1" hangingPunct="1">
              <a:defRPr/>
            </a:pPr>
            <a:endParaRPr lang="ru-RU" altLang="ru-RU" sz="2400" smtClean="0"/>
          </a:p>
          <a:p>
            <a:pPr marL="0" indent="0" eaLnBrk="1" hangingPunct="1">
              <a:defRPr/>
            </a:pPr>
            <a:endParaRPr lang="ru-RU" altLang="ru-RU" sz="2400" smtClean="0"/>
          </a:p>
          <a:p>
            <a:pPr marL="0" indent="0" eaLnBrk="1" hangingPunct="1">
              <a:buFontTx/>
              <a:buNone/>
              <a:defRPr/>
            </a:pPr>
            <a:r>
              <a:rPr lang="ru-RU" altLang="ru-RU" sz="2400" smtClean="0"/>
              <a:t> </a:t>
            </a:r>
          </a:p>
        </p:txBody>
      </p:sp>
      <p:sp>
        <p:nvSpPr>
          <p:cNvPr id="21507" name="Text Box 13"/>
          <p:cNvSpPr txBox="1">
            <a:spLocks noChangeArrowheads="1"/>
          </p:cNvSpPr>
          <p:nvPr/>
        </p:nvSpPr>
        <p:spPr bwMode="auto">
          <a:xfrm>
            <a:off x="3924300" y="3201988"/>
            <a:ext cx="47513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pic>
        <p:nvPicPr>
          <p:cNvPr id="15376" name="Picture 16" descr="0_8071_5c8d0455_L"/>
          <p:cNvPicPr>
            <a:picLocks noChangeAspect="1" noChangeArrowheads="1"/>
          </p:cNvPicPr>
          <p:nvPr/>
        </p:nvPicPr>
        <p:blipFill>
          <a:blip r:embed="rId2" cstate="print"/>
          <a:srcRect l="4271" t="5968" r="4224" b="4787"/>
          <a:stretch>
            <a:fillRect/>
          </a:stretch>
        </p:blipFill>
        <p:spPr bwMode="auto">
          <a:xfrm>
            <a:off x="5795963" y="1052513"/>
            <a:ext cx="2952750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2" descr="C:\Users\Татьяна\Desktop\5-301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1844675"/>
            <a:ext cx="5278437" cy="396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6" grpId="0"/>
    </p:bldLst>
  </p:timing>
</p:sld>
</file>

<file path=ppt/theme/theme1.xml><?xml version="1.0" encoding="utf-8"?>
<a:theme xmlns:a="http://schemas.openxmlformats.org/drawingml/2006/main" name="Облака">
  <a:themeElements>
    <a:clrScheme name="Облака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1105</TotalTime>
  <Words>265</Words>
  <Application>Microsoft Office PowerPoint</Application>
  <PresentationFormat>Экран (4:3)</PresentationFormat>
  <Paragraphs>37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Times New Roman</vt:lpstr>
      <vt:lpstr>Wingdings</vt:lpstr>
      <vt:lpstr>Облака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Дидактическая игра «4 лишний»</vt:lpstr>
      <vt:lpstr>Птицы – наши помощники</vt:lpstr>
      <vt:lpstr>Презентация PowerPoint</vt:lpstr>
    </vt:vector>
  </TitlesOfParts>
  <Company>Дом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Ознакомление с окружающим миром</dc:title>
  <dc:creator/>
  <cp:lastModifiedBy>ИРИНА</cp:lastModifiedBy>
  <cp:revision>53</cp:revision>
  <dcterms:created xsi:type="dcterms:W3CDTF">2009-04-10T13:22:36Z</dcterms:created>
  <dcterms:modified xsi:type="dcterms:W3CDTF">2021-04-11T18:02:02Z</dcterms:modified>
</cp:coreProperties>
</file>