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89" r:id="rId3"/>
    <p:sldId id="256" r:id="rId4"/>
    <p:sldId id="287" r:id="rId5"/>
    <p:sldId id="271" r:id="rId6"/>
    <p:sldId id="286" r:id="rId7"/>
    <p:sldId id="285" r:id="rId8"/>
    <p:sldId id="288" r:id="rId9"/>
    <p:sldId id="278" r:id="rId10"/>
    <p:sldId id="280" r:id="rId11"/>
    <p:sldId id="281" r:id="rId12"/>
    <p:sldId id="275" r:id="rId13"/>
    <p:sldId id="276" r:id="rId14"/>
    <p:sldId id="279" r:id="rId15"/>
    <p:sldId id="282" r:id="rId16"/>
    <p:sldId id="283" r:id="rId17"/>
    <p:sldId id="274" r:id="rId18"/>
    <p:sldId id="291" r:id="rId19"/>
    <p:sldId id="29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9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Технология проектной деятельности</a:t>
            </a:r>
            <a:br>
              <a:rPr lang="ru-RU" dirty="0" smtClean="0"/>
            </a:br>
            <a:r>
              <a:rPr lang="ru-RU" dirty="0" smtClean="0"/>
              <a:t>(из опыта работы)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half" idx="2"/>
          </p:nvPr>
        </p:nvSpPr>
        <p:spPr>
          <a:xfrm>
            <a:off x="4644008" y="4509120"/>
            <a:ext cx="4176464" cy="1423938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ru-RU" sz="1600" b="1" dirty="0" smtClean="0">
                <a:solidFill>
                  <a:schemeClr val="tx1"/>
                </a:solidFill>
              </a:rPr>
              <a:t>Выполнили: </a:t>
            </a:r>
            <a:r>
              <a:rPr lang="ru-RU" sz="1600" b="1" dirty="0" err="1" smtClean="0">
                <a:solidFill>
                  <a:schemeClr val="tx1"/>
                </a:solidFill>
              </a:rPr>
              <a:t>Колпакова</a:t>
            </a:r>
            <a:r>
              <a:rPr lang="ru-RU" sz="1600" b="1" dirty="0" smtClean="0">
                <a:solidFill>
                  <a:schemeClr val="tx1"/>
                </a:solidFill>
              </a:rPr>
              <a:t> Е.С.</a:t>
            </a:r>
          </a:p>
          <a:p>
            <a:pPr marL="0" indent="0" algn="r">
              <a:buNone/>
            </a:pPr>
            <a:r>
              <a:rPr lang="ru-RU" sz="1600" b="1" dirty="0" err="1" smtClean="0">
                <a:solidFill>
                  <a:schemeClr val="tx1"/>
                </a:solidFill>
              </a:rPr>
              <a:t>Зыбарева</a:t>
            </a:r>
            <a:r>
              <a:rPr lang="ru-RU" sz="1600" b="1" dirty="0" smtClean="0">
                <a:solidFill>
                  <a:schemeClr val="tx1"/>
                </a:solidFill>
              </a:rPr>
              <a:t> Н.В.</a:t>
            </a:r>
          </a:p>
          <a:p>
            <a:pPr marL="0" indent="0" algn="r">
              <a:buNone/>
            </a:pPr>
            <a:r>
              <a:rPr lang="ru-RU" sz="1600" b="1" dirty="0" smtClean="0">
                <a:solidFill>
                  <a:schemeClr val="tx1"/>
                </a:solidFill>
              </a:rPr>
              <a:t>Группа № 10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1028" name="Picture 4" descr="F:\проект\IMG_20180117_17175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4143937" cy="310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2941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F:\формы и методы по коррекционно-речевому развитию дошкольников\Новая папка\P10401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4249738" cy="3187700"/>
          </a:xfrm>
          <a:prstGeom prst="rect">
            <a:avLst/>
          </a:prstGeom>
          <a:noFill/>
          <a:ln w="9525">
            <a:solidFill>
              <a:srgbClr val="FF00FF"/>
            </a:solidFill>
            <a:miter lim="800000"/>
            <a:headEnd/>
            <a:tailEnd/>
          </a:ln>
        </p:spPr>
      </p:pic>
      <p:pic>
        <p:nvPicPr>
          <p:cNvPr id="8" name="Picture 4" descr="F:\формы и методы по коррекционно-речевому развитию дошкольников\Новая папка\P104016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3645024"/>
            <a:ext cx="4067175" cy="3051175"/>
          </a:xfrm>
          <a:prstGeom prst="rect">
            <a:avLst/>
          </a:prstGeom>
          <a:noFill/>
          <a:ln w="25400">
            <a:solidFill>
              <a:srgbClr val="00CC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9592" y="260648"/>
            <a:ext cx="7123080" cy="924475"/>
          </a:xfrm>
        </p:spPr>
        <p:txBody>
          <a:bodyPr/>
          <a:lstStyle/>
          <a:p>
            <a:r>
              <a:rPr lang="ru-RU" dirty="0" smtClean="0"/>
              <a:t>Защита проектов:</a:t>
            </a:r>
            <a:endParaRPr lang="ru-RU" dirty="0"/>
          </a:p>
        </p:txBody>
      </p:sp>
      <p:pic>
        <p:nvPicPr>
          <p:cNvPr id="4098" name="Picture 2" descr="E:\РППС ФОТО\IMG_20191018_0926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26344" y="1809750"/>
            <a:ext cx="3038475" cy="4051300"/>
          </a:xfrm>
          <a:prstGeom prst="rect">
            <a:avLst/>
          </a:prstGeom>
          <a:noFill/>
          <a:ln w="22225">
            <a:solidFill>
              <a:schemeClr val="bg2">
                <a:lumMod val="75000"/>
              </a:schemeClr>
            </a:solidFill>
          </a:ln>
        </p:spPr>
      </p:pic>
      <p:pic>
        <p:nvPicPr>
          <p:cNvPr id="4099" name="Picture 3" descr="E:\РППС ФОТО\IMG_20190225_0942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78388" y="1809750"/>
            <a:ext cx="3038475" cy="4051300"/>
          </a:xfrm>
          <a:prstGeom prst="rect">
            <a:avLst/>
          </a:prstGeom>
          <a:noFill/>
          <a:ln w="22225"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0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проектов :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Информационные-краткосрочные (индивидуальные):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D:\Лена\дети работа\IMG_20190311_084205.jpg"/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3872657"/>
            <a:ext cx="3456384" cy="2736304"/>
          </a:xfrm>
          <a:prstGeom prst="rect">
            <a:avLst/>
          </a:prstGeom>
          <a:noFill/>
          <a:ln w="22225"/>
        </p:spPr>
      </p:pic>
      <p:pic>
        <p:nvPicPr>
          <p:cNvPr id="5" name="Picture 4" descr="D:\Лена\дети работа\IMG_20191018_093515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976163"/>
            <a:ext cx="3471862" cy="2603500"/>
          </a:xfrm>
          <a:prstGeom prst="rect">
            <a:avLst/>
          </a:prstGeom>
          <a:noFill/>
          <a:ln w="22225" cmpd="sng">
            <a:solidFill>
              <a:schemeClr val="bg2">
                <a:lumMod val="75000"/>
              </a:schemeClr>
            </a:solidFill>
          </a:ln>
        </p:spPr>
      </p:pic>
      <p:pic>
        <p:nvPicPr>
          <p:cNvPr id="13" name="Picture 3" descr="D:\Лена\дети работа\IMG_20190410_18274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3567" y="4005064"/>
            <a:ext cx="3471862" cy="2603897"/>
          </a:xfrm>
          <a:prstGeom prst="rect">
            <a:avLst/>
          </a:prstGeom>
          <a:noFill/>
          <a:ln w="22225" cmpd="sng">
            <a:solidFill>
              <a:schemeClr val="bg2">
                <a:lumMod val="75000"/>
              </a:schemeClr>
            </a:solidFill>
          </a:ln>
        </p:spPr>
      </p:pic>
      <p:pic>
        <p:nvPicPr>
          <p:cNvPr id="1031" name="Picture 7" descr="D:\Лена\ПРОЕКТ\IMG_20180201_10083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16200000">
            <a:off x="1119260" y="545036"/>
            <a:ext cx="2657008" cy="3528392"/>
          </a:xfrm>
          <a:prstGeom prst="rect">
            <a:avLst/>
          </a:prstGeom>
          <a:noFill/>
          <a:ln w="19050" cmpd="sng">
            <a:solidFill>
              <a:schemeClr val="bg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36532738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992887" cy="792089"/>
          </a:xfrm>
        </p:spPr>
        <p:txBody>
          <a:bodyPr/>
          <a:lstStyle/>
          <a:p>
            <a:r>
              <a:rPr lang="ru-RU" dirty="0" smtClean="0"/>
              <a:t>Информационно- краткосрочные (коллективные)</a:t>
            </a:r>
            <a:endParaRPr lang="ru-RU" dirty="0"/>
          </a:p>
        </p:txBody>
      </p:sp>
      <p:pic>
        <p:nvPicPr>
          <p:cNvPr id="5122" name="Picture 2" descr="E:\РППС ФОТО\проект\IMG_20191101_1215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009650" y="2533451"/>
            <a:ext cx="3471863" cy="2603897"/>
          </a:xfrm>
          <a:prstGeom prst="rect">
            <a:avLst/>
          </a:prstGeom>
          <a:noFill/>
          <a:ln w="22225">
            <a:solidFill>
              <a:schemeClr val="bg2">
                <a:lumMod val="75000"/>
              </a:schemeClr>
            </a:solidFill>
          </a:ln>
        </p:spPr>
      </p:pic>
      <p:pic>
        <p:nvPicPr>
          <p:cNvPr id="5124" name="Picture 4" descr="E:\РППС ФОТО\IMG_20191105_12362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78388" y="1809750"/>
            <a:ext cx="3038475" cy="4051300"/>
          </a:xfrm>
          <a:prstGeom prst="rect">
            <a:avLst/>
          </a:prstGeom>
          <a:noFill/>
          <a:ln w="22225">
            <a:solidFill>
              <a:schemeClr val="bg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2133636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:\проект\IMG_20180117_17152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043608" y="404664"/>
            <a:ext cx="3888432" cy="3435512"/>
          </a:xfrm>
          <a:prstGeom prst="rect">
            <a:avLst/>
          </a:prstGeom>
          <a:noFill/>
          <a:ln w="22225">
            <a:solidFill>
              <a:schemeClr val="bg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D:\Лена\дети работа\IMG-20190204-WA00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52120" y="332656"/>
            <a:ext cx="3038475" cy="4051300"/>
          </a:xfrm>
          <a:prstGeom prst="rect">
            <a:avLst/>
          </a:prstGeom>
          <a:noFill/>
          <a:ln w="22225">
            <a:solidFill>
              <a:schemeClr val="bg2">
                <a:lumMod val="75000"/>
              </a:schemeClr>
            </a:solidFill>
          </a:ln>
        </p:spPr>
      </p:pic>
      <p:pic>
        <p:nvPicPr>
          <p:cNvPr id="4" name="Picture 4" descr="E:\РППС ФОТО\проект\IMG_20191118_135447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1763688" y="4005064"/>
            <a:ext cx="3471862" cy="2605088"/>
          </a:xfrm>
          <a:prstGeom prst="rect">
            <a:avLst/>
          </a:prstGeom>
          <a:noFill/>
          <a:ln w="22225"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7595006" cy="534641"/>
          </a:xfrm>
        </p:spPr>
        <p:txBody>
          <a:bodyPr/>
          <a:lstStyle/>
          <a:p>
            <a:r>
              <a:rPr lang="ru-RU" dirty="0" smtClean="0"/>
              <a:t>Творческие - краткосрочные:</a:t>
            </a:r>
            <a:endParaRPr lang="ru-RU" dirty="0"/>
          </a:p>
        </p:txBody>
      </p:sp>
      <p:pic>
        <p:nvPicPr>
          <p:cNvPr id="7170" name="Picture 2" descr="D:\Лена\дети работа\IMG_20191031_1419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611560" y="1268760"/>
            <a:ext cx="4279900" cy="3209925"/>
          </a:xfrm>
          <a:prstGeom prst="rect">
            <a:avLst/>
          </a:prstGeom>
          <a:noFill/>
          <a:ln w="22225">
            <a:solidFill>
              <a:schemeClr val="bg2">
                <a:lumMod val="75000"/>
              </a:schemeClr>
            </a:solidFill>
          </a:ln>
        </p:spPr>
      </p:pic>
      <p:pic>
        <p:nvPicPr>
          <p:cNvPr id="7172" name="Picture 4" descr="D:\Лена\дети работа\IMG_20191031_141824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6096" y="1268760"/>
            <a:ext cx="3470275" cy="2603500"/>
          </a:xfrm>
          <a:prstGeom prst="rect">
            <a:avLst/>
          </a:prstGeom>
          <a:noFill/>
          <a:ln w="22225" cmpd="sng">
            <a:solidFill>
              <a:schemeClr val="bg2">
                <a:lumMod val="75000"/>
              </a:schemeClr>
            </a:solidFill>
          </a:ln>
        </p:spPr>
      </p:pic>
      <p:pic>
        <p:nvPicPr>
          <p:cNvPr id="8" name="Picture 3" descr="F:\РППС ФОТО\IMG_20191028_11075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754735"/>
            <a:ext cx="3512337" cy="2634253"/>
          </a:xfrm>
          <a:prstGeom prst="rect">
            <a:avLst/>
          </a:prstGeom>
          <a:noFill/>
          <a:ln w="22225" cmpd="sng">
            <a:solidFill>
              <a:schemeClr val="bg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D:\Лена\дети работа\IMG_20191105_10555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99592" y="3702010"/>
            <a:ext cx="3744416" cy="2808312"/>
          </a:xfrm>
          <a:prstGeom prst="rect">
            <a:avLst/>
          </a:prstGeom>
          <a:noFill/>
          <a:ln w="22225" cmpd="sng">
            <a:solidFill>
              <a:schemeClr val="bg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Правовые (коллективный  индивидуальные)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796136" y="1844824"/>
            <a:ext cx="3168352" cy="3619254"/>
          </a:xfrm>
        </p:spPr>
        <p:txBody>
          <a:bodyPr/>
          <a:lstStyle/>
          <a:p>
            <a:r>
              <a:rPr lang="ru-RU" dirty="0" smtClean="0"/>
              <a:t>«Каждый ребенок имеет право»</a:t>
            </a:r>
          </a:p>
          <a:p>
            <a:r>
              <a:rPr lang="ru-RU" dirty="0" smtClean="0"/>
              <a:t>«Дружная семейка» (правила поведения в </a:t>
            </a:r>
            <a:r>
              <a:rPr lang="ru-RU" dirty="0" err="1" smtClean="0"/>
              <a:t>д\с</a:t>
            </a:r>
            <a:r>
              <a:rPr lang="ru-RU" dirty="0" smtClean="0"/>
              <a:t>)</a:t>
            </a:r>
          </a:p>
          <a:p>
            <a:r>
              <a:rPr lang="ru-RU" dirty="0" smtClean="0"/>
              <a:t>«Волшебные ножницы» (правила пользования ножницами)</a:t>
            </a:r>
            <a:endParaRPr lang="ru-RU" dirty="0"/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844824"/>
            <a:ext cx="4992555" cy="3744416"/>
          </a:xfrm>
          <a:prstGeom prst="rect">
            <a:avLst/>
          </a:prstGeom>
          <a:noFill/>
          <a:ln w="222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424936" cy="648072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Работая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технологии проектной деятельности в нашей группе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можно сделать следующие </a:t>
            </a:r>
            <a:r>
              <a:rPr lang="ru-RU" sz="26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использование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проектов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помогает связать обучение с жизнью, формирует у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навыки исследовательской деятельности, развивает их познавательную активность,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самостоятельность, инициативу,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творчество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умение планировать, работать в коллективе, способствует активному повышению самооценки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ребенка, способен к принятию собственных решений. </a:t>
            </a:r>
          </a:p>
          <a:p>
            <a:pPr algn="just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Активная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с родителями привела к тому, что они не только стали средством информации и поддержки ребенка, но и сами активно включились в проектную деятельность, а также обогатили свой педагогический опыт, испытали чувство сопричастности и удовлетворения от совместной с детьми работы.</a:t>
            </a:r>
          </a:p>
          <a:p>
            <a:pPr algn="just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считаем,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в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проектной деятельности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дошкольник получает возможность напрямую удовлетворить присущую ему любознательность, упорядочить свои представления о мире. Поэтому  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стремимся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учить не всему, а главному, не сумме фактов, а целостному их пониманию, не столько дать максимум информации, сколько научить ориентироваться в её потоке, вести целенаправленную работу по усилению развивающей функции обучения, организовывать учебный процесс по модели личностно- ориентированного взаимодействия, согласно которой ребёнок является не объектом обучения, а субъектом образования.</a:t>
            </a:r>
          </a:p>
          <a:p>
            <a:pPr algn="just"/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9518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60648"/>
            <a:ext cx="7920880" cy="6264696"/>
          </a:xfrm>
        </p:spPr>
        <p:txBody>
          <a:bodyPr>
            <a:normAutofit/>
          </a:bodyPr>
          <a:lstStyle/>
          <a:p>
            <a:pPr algn="just"/>
            <a:r>
              <a:rPr lang="ru-RU" sz="2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Образовательная технология - 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в работе с дошкольниками сегодня - это оптимальный, инновационный и перспективный метод, который должен занять свое достойное место в системе дошкольного образования. Использование метода 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в дошкольном образовании как одного из методов интегрированного обучения дошкольников, позволяет значительно повысить самостоятельную активность детей, развить творческое мышление, умение детей самостоятельно, разными способами находить информацию об интересующем предмете или явлении и использовать эти знания для создания новых объектов действительности.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692696"/>
            <a:ext cx="7125112" cy="4051437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Спасибо за внимание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863391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2143116"/>
            <a:ext cx="8352928" cy="5000659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r>
              <a:rPr lang="ru-RU" sz="21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r">
              <a:buNone/>
            </a:pPr>
            <a:endParaRPr lang="ru-RU" sz="2100" i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Проблема формирования у детей самостоятельности и инициативности была и остается в нынешней педагогике одной из самых актуальных. Целесообразность формирования на этапе дошкольного детства личности, не пассивно созерцающей действительность, а активно преобразующей ее, обозначена в ряде исследований и нормативных правовых документах. Так, одной из задач ФГОС ДО является поддержка инициативы и самостоятельности детей (п. 1.6 </a:t>
            </a:r>
            <a:r>
              <a:rPr lang="ru-RU" sz="21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«побуждать детей к инициативности и самостоятельности»</a:t>
            </a: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 algn="just">
              <a:buNone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Поэтому современному дошкольному образованию в условиях ФГОС ДО и огромного потока информации необходимо подобрать такие методы организации образовательной деятельности, которые формировали бы активную, и инициативную позицию у дошкольников.</a:t>
            </a:r>
          </a:p>
          <a:p>
            <a:pPr marL="0" indent="0" algn="just">
              <a:buNone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настоящее время в педагогической </a:t>
            </a:r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среде</a:t>
            </a: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и в частности в дошкольной много внимания уделяется </a:t>
            </a:r>
            <a:r>
              <a:rPr lang="ru-RU" sz="2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технологии проектной деятельности.</a:t>
            </a:r>
          </a:p>
          <a:p>
            <a:pPr marL="0" indent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285728"/>
            <a:ext cx="5976961" cy="1649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457200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«Если хочешь воспитать в детях самостоятельность, </a:t>
            </a:r>
          </a:p>
          <a:p>
            <a:pPr lvl="0" algn="r" defTabSz="457200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смелость ума вселить в них радость сотворчества, </a:t>
            </a:r>
          </a:p>
          <a:p>
            <a:pPr lvl="0" algn="r" defTabSz="457200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то создай такие условия, чтобы искорки</a:t>
            </a:r>
          </a:p>
          <a:p>
            <a:pPr lvl="0" algn="r" defTabSz="457200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 их мыслей образовывали царство мысли, </a:t>
            </a:r>
          </a:p>
          <a:p>
            <a:pPr lvl="0" algn="r" defTabSz="457200">
              <a:spcBef>
                <a:spcPct val="20000"/>
              </a:spcBef>
              <a:spcAft>
                <a:spcPts val="60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1400" i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  <a:cs typeface="Times New Roman" pitchFamily="18" charset="0"/>
              </a:rPr>
              <a:t>дай им возможность почувствовать».</a:t>
            </a:r>
          </a:p>
        </p:txBody>
      </p:sp>
    </p:spTree>
    <p:extLst>
      <p:ext uri="{BB962C8B-B14F-4D97-AF65-F5344CB8AC3E}">
        <p14:creationId xmlns:p14="http://schemas.microsoft.com/office/powerpoint/2010/main" xmlns="" val="614296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16632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Технология проектной деятельности 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целенаправленная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деятельность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определенному плану для решения поисковых, исследовательских, практических задач по любому направлению содержания образования.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Стержнем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технологии проектной деятельности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является самостоятельная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деятельность детей – исследовательская, познавательная, продуктивная, в процессе которой ребенок познает окружающий мир и воплощает новые знания в реальные продукты. При этом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проектом является любая деятельность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выполненная от всего сердца, с высокой степенью самостоятельности группой детей, объединенных в данный момент общим интересом. Использование этой технологии, не только подготавливает ребенка к жизни в будущем, но и помогает организовать жизнь в настоящем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355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20815163"/>
              </p:ext>
            </p:extLst>
          </p:nvPr>
        </p:nvGraphicFramePr>
        <p:xfrm>
          <a:off x="251520" y="692696"/>
          <a:ext cx="8712968" cy="22964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56029"/>
                <a:gridCol w="4356939"/>
              </a:tblGrid>
              <a:tr h="11218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По составу участников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Индивидуальный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Подгрупповой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Семейный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Парный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Групповой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943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По содержанию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Монопроекты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(одна образовательная область)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Интегративные (две и более образовательные области)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7504" y="232574"/>
            <a:ext cx="856895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Классификация проектов в современных дошкольных учреждений: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40732407"/>
              </p:ext>
            </p:extLst>
          </p:nvPr>
        </p:nvGraphicFramePr>
        <p:xfrm>
          <a:off x="251520" y="3068959"/>
          <a:ext cx="8712968" cy="2523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0480"/>
                <a:gridCol w="4392488"/>
              </a:tblGrid>
              <a:tr h="13281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продолжительности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Краткосрочные (1-4 недели)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Среднесрочные (до 1 месяца)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Долгосрочные (полугодие, учебный год)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доминирующему виду проектной деятельности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Информационные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Исследовательские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Творческие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Проектно-ориентированные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42367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0871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своей работе с детьми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применяем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проектную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деятельность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данной 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технологии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развитие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свободной творческой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личности ребенка.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Выделяю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следующие задачи определяющие развитие детей в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проектной деятельности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обеспечение психологического благополучия и здоровья детей;</a:t>
            </a:r>
          </a:p>
          <a:p>
            <a:pPr algn="just">
              <a:buNone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развитие познавательных способностей;</a:t>
            </a:r>
          </a:p>
          <a:p>
            <a:pPr algn="just">
              <a:buNone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развитие творческого воображения;</a:t>
            </a:r>
          </a:p>
          <a:p>
            <a:pPr>
              <a:buNone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развитие творческого мышления;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коммуникативных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навыков;</a:t>
            </a:r>
          </a:p>
          <a:p>
            <a:pPr>
              <a:buFontTx/>
              <a:buChar char="-"/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азвитие инициативы и самостоятельности.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047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751344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исследовательской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специфичны для каждого возраста. Поэтому свою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работу по проектной деятельности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строим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учетом этих требований.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старшем дошкольном возрасте – 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формирование предпосылок поисковой деятельности, интеллектуальной инициативы;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развитие умения определять возможные методы решения проблемы с помощью взрослого, а затем и самостоятельно;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формирование умения применять данные методы, способствующие решению поставленной задачи, с использованием различных вариантов;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развитие желания пользоваться специальной терминологией, ведение конструктивной беседы в процессе совместной исследовательской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3583736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655272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Работу над проектом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ведем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поэтапно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 этап. Выбор цели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Помогаем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детям выбрать наиболее интересную и посильную для них задачу на их уровень развития. Происходит вхождение детей в проблему, вживание в игровую ситуацию, принятие задач и целей, а также дополнение задач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Последний пункт очень важен, поскольку одной из важных задач педагога является формирование у детей активной жизненной позиции; дети должны уметь самостоятельно находить и определять интересные вещи в мире вокруг.</a:t>
            </a: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 этап.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Разработка проекта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Составляем план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деятельности по достижению цели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к кому обратится за помощью, определяются источники информации, подбираются материалы и оборудование для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работы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 какими предметами научиться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работать для достижения цели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 этап. Выполнение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Выполняется практическая часть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объединяются 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рабочие группы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и происходит распределение ролей. По необходимости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оказываем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ребятам практическую помощь, а также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направляем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контролируем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осуществление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У детей происходит формирование разнообразных знаний, умений и навыков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(в группе)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4. Подведение итогов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Защита проектов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Детские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проекты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чаще всего предполагают активное участие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семьи.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5444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формы и методы по коррекционно-речевому развитию дошкольников\1313029443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260648"/>
            <a:ext cx="4572275" cy="3429000"/>
          </a:xfrm>
          <a:prstGeom prst="rect">
            <a:avLst/>
          </a:prstGeom>
          <a:noFill/>
          <a:ln w="28575">
            <a:solidFill>
              <a:srgbClr val="00CC00"/>
            </a:solidFill>
            <a:miter lim="800000"/>
            <a:headEnd/>
            <a:tailEnd/>
          </a:ln>
        </p:spPr>
      </p:pic>
      <p:pic>
        <p:nvPicPr>
          <p:cNvPr id="3074" name="Picture 2" descr="D:\Лена\ПРОЕКТ\IMG-20171213-WA000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3573016"/>
            <a:ext cx="4076688" cy="3044776"/>
          </a:xfrm>
          <a:prstGeom prst="rect">
            <a:avLst/>
          </a:prstGeom>
          <a:noFill/>
          <a:ln w="19050" cmpd="sng"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:\РППС ФОТО\5bfa56f8eef141871031a4b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5089"/>
            <a:ext cx="3831054" cy="3181903"/>
          </a:xfrm>
          <a:prstGeom prst="rect">
            <a:avLst/>
          </a:prstGeom>
          <a:noFill/>
          <a:ln w="22225" cmpd="sng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F:\формы и методы по коррекционно-речевому развитию дошкольников\Новая папка\P104015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97152" y="264840"/>
            <a:ext cx="3886200" cy="2913611"/>
          </a:xfrm>
          <a:prstGeom prst="rect">
            <a:avLst/>
          </a:prstGeom>
          <a:noFill/>
          <a:ln w="25400">
            <a:solidFill>
              <a:srgbClr val="00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52961" y="3501008"/>
            <a:ext cx="3384376" cy="2855269"/>
          </a:xfrm>
          <a:prstGeom prst="rect">
            <a:avLst/>
          </a:prstGeom>
          <a:noFill/>
          <a:ln w="22225" cmpd="sng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53995206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797</TotalTime>
  <Words>496</Words>
  <Application>Microsoft Office PowerPoint</Application>
  <PresentationFormat>Экран (4:3)</PresentationFormat>
  <Paragraphs>83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Spring</vt:lpstr>
      <vt:lpstr>Технология проектной деятельности (из опыта работы)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Защита проектов:</vt:lpstr>
      <vt:lpstr>Слайд 12</vt:lpstr>
      <vt:lpstr>Информационно- краткосрочные (коллективные)</vt:lpstr>
      <vt:lpstr>Слайд 14</vt:lpstr>
      <vt:lpstr>Творческие - краткосрочные:</vt:lpstr>
      <vt:lpstr>Правовые (коллективный  индивидуальные)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Хозяин</cp:lastModifiedBy>
  <cp:revision>69</cp:revision>
  <dcterms:created xsi:type="dcterms:W3CDTF">2019-11-06T10:34:01Z</dcterms:created>
  <dcterms:modified xsi:type="dcterms:W3CDTF">2020-04-14T05:00:23Z</dcterms:modified>
</cp:coreProperties>
</file>