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9B0E5-50C1-48E1-AD81-7577DB20C6D7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6DD7-D2EB-4767-BD78-D83893814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3000395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Зарождение демократии в Афинах</a:t>
            </a:r>
            <a:endParaRPr lang="ru-RU" sz="6600" b="1" i="1" dirty="0"/>
          </a:p>
        </p:txBody>
      </p:sp>
      <p:sp>
        <p:nvSpPr>
          <p:cNvPr id="12290" name="AutoShape 2" descr="https://ic.pics.livejournal.com/womantatiana/43790296/3461536/3461536_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ic.pics.livejournal.com/womantatiana/43790296/3461536/3461536_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ic.pics.livejournal.com/womantatiana/43790296/3461536/3461536_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s://ic.pics.livejournal.com/womantatiana/43790296/3461536/3461536_10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8" name="AutoShape 10" descr="https://www.numisbids.com/sales/hosted/roma/e19/image0009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0" name="AutoShape 12" descr="https://images.vcoins.com/product_image/116/I/5/ie8J5tQwRR6kKy63q9fMs2D7n4pA2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 descr="https://i.etsystatic.com/6821417/r/il/512cba/2084516978/il_794xN.2084516978_bjj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https://cdn.monetnik.ru/storage/market-lot/51/90/166651/551639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6" name="AutoShape 18" descr="https://newcoin.ru/wa-data/public/shop/img/q35sp9wg4oxbgj3pm8sdpk6zr2ekbz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8" name="AutoShape 20" descr="https://www.moruzzi.it/lang4/images/2218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0" name="AutoShape 22" descr="https://mtdata.ru/u16/photo2F9F/20140414094-0/original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336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3080" cy="924475"/>
          </a:xfrm>
        </p:spPr>
        <p:txBody>
          <a:bodyPr/>
          <a:lstStyle/>
          <a:p>
            <a:pPr algn="ctr"/>
            <a:r>
              <a:rPr lang="ru-RU" b="1" i="1" dirty="0" smtClean="0"/>
              <a:t>Избрание Солона</a:t>
            </a:r>
            <a:endParaRPr lang="ru-RU" b="1" i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01" y="1881501"/>
            <a:ext cx="4110005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15616" y="5265877"/>
            <a:ext cx="286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Народное собрание</a:t>
            </a:r>
            <a:endParaRPr lang="ru-RU" sz="2400" b="1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05367"/>
            <a:ext cx="3408412" cy="49029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94452" y="6023521"/>
            <a:ext cx="112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Солон</a:t>
            </a:r>
            <a:endParaRPr lang="ru-RU" sz="2800" b="1" i="1" dirty="0"/>
          </a:p>
        </p:txBody>
      </p:sp>
    </p:spTree>
    <p:extLst>
      <p:ext uri="{BB962C8B-B14F-4D97-AF65-F5344CB8AC3E}">
        <p14:creationId xmlns="" xmlns:p14="http://schemas.microsoft.com/office/powerpoint/2010/main" val="16147620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85728"/>
            <a:ext cx="7125113" cy="64570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Реформы Солона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096712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/>
              <a:t>В 594 г. до н.э. Солон провел </a:t>
            </a:r>
            <a:r>
              <a:rPr lang="ru-RU" sz="3200" b="1" i="1" dirty="0" smtClean="0"/>
              <a:t>реформы </a:t>
            </a:r>
            <a:r>
              <a:rPr lang="ru-RU" sz="2400" b="1" i="1" dirty="0" smtClean="0"/>
              <a:t>(преобразования в какой-либо сфере).</a:t>
            </a:r>
            <a:endParaRPr lang="ru-RU" sz="3200" b="1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83164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i="1" dirty="0" smtClean="0"/>
              <a:t>снятие долговых камней (освобождение должников и запрещение личной кабалы и продажи в рабство свободного населения Аттики);</a:t>
            </a:r>
          </a:p>
          <a:p>
            <a:pPr marL="342900" indent="-342900">
              <a:buAutoNum type="arabicPeriod"/>
            </a:pPr>
            <a:r>
              <a:rPr lang="ru-RU" sz="2400" b="1" i="1" dirty="0" smtClean="0"/>
              <a:t>изменение системы мер и весов;</a:t>
            </a:r>
          </a:p>
          <a:p>
            <a:pPr marL="342900" indent="-342900">
              <a:buAutoNum type="arabicPeriod"/>
            </a:pPr>
            <a:r>
              <a:rPr lang="ru-RU" sz="2400" b="1" i="1" dirty="0" smtClean="0"/>
              <a:t>поощрение развития ремесла и торговли;</a:t>
            </a:r>
          </a:p>
          <a:p>
            <a:pPr marL="342900" indent="-342900">
              <a:buAutoNum type="arabicPeriod"/>
            </a:pPr>
            <a:r>
              <a:rPr lang="ru-RU" sz="2400" b="1" i="1" dirty="0" smtClean="0"/>
              <a:t>политическая реформа: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400" b="1" i="1" dirty="0" smtClean="0"/>
              <a:t>все мужчины – уроженцы Аттики – объявлялись </a:t>
            </a:r>
            <a:r>
              <a:rPr lang="ru-RU" sz="2400" b="1" i="1" u="sng" dirty="0" smtClean="0"/>
              <a:t>гражданами</a:t>
            </a:r>
            <a:endParaRPr lang="ru-RU" sz="2400" b="1" i="1" dirty="0" smtClean="0"/>
          </a:p>
          <a:p>
            <a:pPr marL="342900" indent="-342900">
              <a:buFont typeface="+mj-lt"/>
              <a:buAutoNum type="alphaLcParenR"/>
            </a:pPr>
            <a:r>
              <a:rPr lang="ru-RU" sz="2400" b="1" i="1" dirty="0" smtClean="0"/>
              <a:t>высшим органом, выражавшим волю народа, стало Народное собрание;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2400" b="1" i="1" dirty="0" smtClean="0"/>
              <a:t>Народный суд (раньше судила знать, теперь любой мог стать судьей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244857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/>
          <a:lstStyle/>
          <a:p>
            <a:r>
              <a:rPr lang="ru-RU" b="1" i="1" dirty="0" smtClean="0"/>
              <a:t>Задание: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4392488" cy="5741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Прочитайте 2 и 3 пункты параграфа и ответьте на вопрос:</a:t>
            </a:r>
          </a:p>
          <a:p>
            <a:pPr marL="0" indent="0">
              <a:buNone/>
            </a:pPr>
            <a:r>
              <a:rPr lang="ru-RU" sz="3600" b="1" i="1" dirty="0" smtClean="0"/>
              <a:t>Докажите, что благодаря реформам Солона в Афинах стала устанавливаться демократия.</a:t>
            </a:r>
            <a:endParaRPr lang="ru-RU" sz="3600" b="1" i="1" dirty="0"/>
          </a:p>
        </p:txBody>
      </p:sp>
      <p:pic>
        <p:nvPicPr>
          <p:cNvPr id="9218" name="Picture 2" descr="http://www.grekomania.ru/images/greek-articles/people/11_solo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857232"/>
            <a:ext cx="4197468" cy="5786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7755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44408" cy="924475"/>
          </a:xfrm>
        </p:spPr>
        <p:txBody>
          <a:bodyPr/>
          <a:lstStyle/>
          <a:p>
            <a:r>
              <a:rPr lang="ru-RU" sz="3600" dirty="0" smtClean="0"/>
              <a:t>Задание 1 – работа по карте: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071546"/>
            <a:ext cx="8536462" cy="1125466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ru-RU" b="1" i="1" dirty="0" smtClean="0"/>
              <a:t>Показать территорию Афинского государства на карте. Определить словами его местоположение (в какой части  Греции находится)?</a:t>
            </a:r>
            <a:endParaRPr lang="ru-RU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1785917" y="2391734"/>
            <a:ext cx="5715041" cy="4180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592752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44408" cy="924475"/>
          </a:xfrm>
        </p:spPr>
        <p:txBody>
          <a:bodyPr/>
          <a:lstStyle/>
          <a:p>
            <a:r>
              <a:rPr lang="ru-RU" sz="3600" b="1" i="1" dirty="0" smtClean="0"/>
              <a:t>Задание </a:t>
            </a:r>
            <a:r>
              <a:rPr lang="en-US" sz="3600" b="1" i="1" dirty="0" smtClean="0"/>
              <a:t>2</a:t>
            </a:r>
            <a:r>
              <a:rPr lang="ru-RU" sz="3600" b="1" i="1" dirty="0" smtClean="0"/>
              <a:t> – работа по карте: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214422"/>
            <a:ext cx="7929618" cy="11254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/>
              <a:t>2. Назвать три района Аттики, отличавшиеся природными условиями и хозяйством, и показать их на карте.</a:t>
            </a:r>
            <a:endParaRPr lang="ru-RU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1571604" y="2357430"/>
            <a:ext cx="5856183" cy="428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0188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4290"/>
            <a:ext cx="8244408" cy="710185"/>
          </a:xfrm>
        </p:spPr>
        <p:txBody>
          <a:bodyPr/>
          <a:lstStyle/>
          <a:p>
            <a:r>
              <a:rPr lang="ru-RU" sz="3600" b="1" i="1" dirty="0" smtClean="0"/>
              <a:t>Задание </a:t>
            </a:r>
            <a:r>
              <a:rPr lang="en-US" sz="3600" b="1" i="1" dirty="0" smtClean="0"/>
              <a:t>3</a:t>
            </a:r>
            <a:r>
              <a:rPr lang="ru-RU" sz="3600" b="1" i="1" dirty="0" smtClean="0"/>
              <a:t> – работа по карте: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857232"/>
            <a:ext cx="7643866" cy="11254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i="1" dirty="0"/>
              <a:t>3</a:t>
            </a:r>
            <a:r>
              <a:rPr lang="ru-RU" b="1" i="1" dirty="0" smtClean="0"/>
              <a:t>. Назвать три района Аттики, отличавшиеся природными условиями и хозяйством, и показать их на карте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1643042" y="2000240"/>
            <a:ext cx="5953840" cy="4355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0188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44408" cy="924475"/>
          </a:xfrm>
        </p:spPr>
        <p:txBody>
          <a:bodyPr/>
          <a:lstStyle/>
          <a:p>
            <a:r>
              <a:rPr lang="ru-RU" sz="3600" b="1" i="1" dirty="0" smtClean="0"/>
              <a:t>Задание </a:t>
            </a:r>
            <a:r>
              <a:rPr lang="en-US" sz="3600" b="1" i="1" dirty="0" smtClean="0"/>
              <a:t>4</a:t>
            </a:r>
            <a:r>
              <a:rPr lang="ru-RU" sz="3600" b="1" i="1" dirty="0" smtClean="0"/>
              <a:t> – работа по карте: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285860"/>
            <a:ext cx="8286808" cy="817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/>
              <a:t>4</a:t>
            </a:r>
            <a:r>
              <a:rPr lang="ru-RU" sz="2400" b="1" i="1" dirty="0" smtClean="0"/>
              <a:t>. Показать на карте самый крупный город Аттики.</a:t>
            </a:r>
            <a:endParaRPr lang="ru-RU" sz="2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98" t="19956" r="26886" b="6250"/>
          <a:stretch/>
        </p:blipFill>
        <p:spPr bwMode="auto">
          <a:xfrm>
            <a:off x="1428728" y="2143116"/>
            <a:ext cx="5856183" cy="428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0188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92447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Вопросы по домашнему заданию: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00175"/>
            <a:ext cx="8208912" cy="5143536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ru-RU" sz="4000" b="1" dirty="0" smtClean="0"/>
              <a:t>Перечислите группы населения в Афинах и их основные занятия.</a:t>
            </a:r>
          </a:p>
          <a:p>
            <a:pPr>
              <a:buFont typeface="+mj-lt"/>
              <a:buAutoNum type="arabicPeriod"/>
            </a:pPr>
            <a:r>
              <a:rPr lang="ru-RU" sz="4000" b="1" dirty="0" smtClean="0"/>
              <a:t>Расскажите о правлении знатных людей в Афинах в </a:t>
            </a:r>
            <a:r>
              <a:rPr lang="en-US" sz="4000" b="1" dirty="0" smtClean="0"/>
              <a:t>VII</a:t>
            </a:r>
            <a:r>
              <a:rPr lang="ru-RU" sz="4000" b="1" dirty="0" smtClean="0"/>
              <a:t> веке до н.э.</a:t>
            </a:r>
          </a:p>
          <a:p>
            <a:pPr>
              <a:buFont typeface="+mj-lt"/>
              <a:buAutoNum type="arabicPeriod"/>
            </a:pPr>
            <a:r>
              <a:rPr lang="ru-RU" sz="4000" b="1" dirty="0" smtClean="0"/>
              <a:t>Расскажите о законах Дракона: с какой целью и в чьих интересах были проведены эти законы?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734424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chool-collection.edu.ru/catalog/res/d687fb3a-9c33-4813-8a46-bbd5a568997a/view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857364"/>
            <a:ext cx="9001156" cy="4643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2954038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Демократия (греч.) - ВЛАСТЬ НАРОДА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76663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39022" cy="1281641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Борьба демоса с аристократами</a:t>
            </a:r>
            <a:endParaRPr lang="ru-RU" b="1" i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1500174"/>
            <a:ext cx="4104456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 Аттики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835696" y="1916832"/>
            <a:ext cx="1305667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611560" y="2996952"/>
            <a:ext cx="3312368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РАБЫ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165700" y="1953405"/>
            <a:ext cx="1502644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5148186" y="3052219"/>
            <a:ext cx="3312368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899592" y="3789040"/>
            <a:ext cx="801612" cy="5124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46979" y="3789040"/>
            <a:ext cx="715318" cy="5124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417290" y="3844307"/>
            <a:ext cx="652835" cy="5400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452320" y="3852742"/>
            <a:ext cx="863852" cy="4487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5496" y="4301466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Рабы-должники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67744" y="4301466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Рабы-чужеземцы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80012" y="4289029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Аристократы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36213" y="4322817"/>
            <a:ext cx="2016224" cy="63970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Демос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742" y="5143513"/>
            <a:ext cx="8749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Задание:</a:t>
            </a:r>
          </a:p>
          <a:p>
            <a:pPr marL="342900" indent="-342900">
              <a:buAutoNum type="arabicPeriod"/>
            </a:pPr>
            <a:r>
              <a:rPr lang="ru-RU" sz="2400" b="1" i="1" dirty="0" smtClean="0"/>
              <a:t>Что вы знаете о рабах-должниках?</a:t>
            </a:r>
          </a:p>
          <a:p>
            <a:pPr marL="342900" indent="-342900">
              <a:buAutoNum type="arabicPeriod"/>
            </a:pPr>
            <a:r>
              <a:rPr lang="ru-RU" sz="2400" b="1" i="1" dirty="0" smtClean="0"/>
              <a:t>Какая связь между рабами-должниками и демосом?</a:t>
            </a:r>
            <a:endParaRPr lang="ru-RU" sz="2400" b="1" i="1" dirty="0"/>
          </a:p>
        </p:txBody>
      </p:sp>
    </p:spTree>
    <p:extLst>
      <p:ext uri="{BB962C8B-B14F-4D97-AF65-F5344CB8AC3E}">
        <p14:creationId xmlns="" xmlns:p14="http://schemas.microsoft.com/office/powerpoint/2010/main" val="41874507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1310964"/>
          </a:xfrm>
        </p:spPr>
        <p:txBody>
          <a:bodyPr/>
          <a:lstStyle/>
          <a:p>
            <a:r>
              <a:rPr lang="ru-RU" b="1" i="1" dirty="0" smtClean="0"/>
              <a:t>Работа в тетради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500174"/>
            <a:ext cx="3672408" cy="4786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i="1" dirty="0" smtClean="0"/>
              <a:t>Демос добивался:</a:t>
            </a:r>
          </a:p>
          <a:p>
            <a:pPr>
              <a:buAutoNum type="arabicParenR"/>
            </a:pPr>
            <a:r>
              <a:rPr lang="ru-RU" b="1" i="1" dirty="0" smtClean="0"/>
              <a:t>Права участвовать в управлении страной;</a:t>
            </a:r>
          </a:p>
          <a:p>
            <a:pPr>
              <a:buAutoNum type="arabicParenR"/>
            </a:pPr>
            <a:r>
              <a:rPr lang="ru-RU" b="1" i="1" dirty="0" smtClean="0"/>
              <a:t>Отмены долгового рабства;</a:t>
            </a:r>
          </a:p>
          <a:p>
            <a:pPr>
              <a:buAutoNum type="arabicParenR"/>
            </a:pPr>
            <a:r>
              <a:rPr lang="ru-RU" b="1" i="1" dirty="0" smtClean="0"/>
              <a:t>Передела земли.</a:t>
            </a:r>
          </a:p>
        </p:txBody>
      </p:sp>
      <p:pic>
        <p:nvPicPr>
          <p:cNvPr id="2050" name="Picture 2" descr="http://itishistory.ru/1i/images4/img559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143116"/>
            <a:ext cx="5112568" cy="3642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8344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Зарождение демократии в Афинах</vt:lpstr>
      <vt:lpstr>Задание 1 – работа по карте:</vt:lpstr>
      <vt:lpstr>Задание 2 – работа по карте:</vt:lpstr>
      <vt:lpstr>Задание 3 – работа по карте:</vt:lpstr>
      <vt:lpstr>Задание 4 – работа по карте:</vt:lpstr>
      <vt:lpstr>Вопросы по домашнему заданию:</vt:lpstr>
      <vt:lpstr>Демократия (греч.) - ВЛАСТЬ НАРОДА </vt:lpstr>
      <vt:lpstr>Борьба демоса с аристократами</vt:lpstr>
      <vt:lpstr>Работа в тетради</vt:lpstr>
      <vt:lpstr>Избрание Солона</vt:lpstr>
      <vt:lpstr>Реформы Солона</vt:lpstr>
      <vt:lpstr>Задание: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Зарождение демократии в Афинах</dc:title>
  <dc:creator>WIN7XP</dc:creator>
  <cp:lastModifiedBy>WIN7XP</cp:lastModifiedBy>
  <cp:revision>2</cp:revision>
  <dcterms:created xsi:type="dcterms:W3CDTF">2021-04-11T09:43:28Z</dcterms:created>
  <dcterms:modified xsi:type="dcterms:W3CDTF">2021-04-11T10:20:01Z</dcterms:modified>
</cp:coreProperties>
</file>