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78" r:id="rId3"/>
    <p:sldId id="288" r:id="rId4"/>
    <p:sldId id="295" r:id="rId5"/>
    <p:sldId id="289" r:id="rId6"/>
    <p:sldId id="281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290" r:id="rId15"/>
    <p:sldId id="303" r:id="rId16"/>
    <p:sldId id="304" r:id="rId17"/>
    <p:sldId id="293" r:id="rId18"/>
    <p:sldId id="286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316D"/>
    <a:srgbClr val="CCFF33"/>
    <a:srgbClr val="FF33CC"/>
    <a:srgbClr val="2922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6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5B0BF6E9-E498-4E85-A201-3CAC3C3B361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C8366D7D-DE18-422D-B00E-FDEEF3643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1603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BF6E9-E498-4E85-A201-3CAC3C3B361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6D7D-DE18-422D-B00E-FDEEF3643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84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BF6E9-E498-4E85-A201-3CAC3C3B361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6D7D-DE18-422D-B00E-FDEEF3643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2974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BF6E9-E498-4E85-A201-3CAC3C3B361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6D7D-DE18-422D-B00E-FDEEF3643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077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BF6E9-E498-4E85-A201-3CAC3C3B361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6D7D-DE18-422D-B00E-FDEEF3643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429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BF6E9-E498-4E85-A201-3CAC3C3B361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6D7D-DE18-422D-B00E-FDEEF3643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7962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BF6E9-E498-4E85-A201-3CAC3C3B361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6D7D-DE18-422D-B00E-FDEEF3643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6665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BF6E9-E498-4E85-A201-3CAC3C3B361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6D7D-DE18-422D-B00E-FDEEF364355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0323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BF6E9-E498-4E85-A201-3CAC3C3B361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6D7D-DE18-422D-B00E-FDEEF3643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523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BF6E9-E498-4E85-A201-3CAC3C3B361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6D7D-DE18-422D-B00E-FDEEF3643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159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BF6E9-E498-4E85-A201-3CAC3C3B361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6D7D-DE18-422D-B00E-FDEEF3643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543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BF6E9-E498-4E85-A201-3CAC3C3B361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6D7D-DE18-422D-B00E-FDEEF3643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470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BF6E9-E498-4E85-A201-3CAC3C3B361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6D7D-DE18-422D-B00E-FDEEF3643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254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BF6E9-E498-4E85-A201-3CAC3C3B361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6D7D-DE18-422D-B00E-FDEEF3643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533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BF6E9-E498-4E85-A201-3CAC3C3B361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6D7D-DE18-422D-B00E-FDEEF3643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454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BF6E9-E498-4E85-A201-3CAC3C3B361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6D7D-DE18-422D-B00E-FDEEF3643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13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BF6E9-E498-4E85-A201-3CAC3C3B361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6D7D-DE18-422D-B00E-FDEEF3643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19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0BF6E9-E498-4E85-A201-3CAC3C3B361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8366D7D-DE18-422D-B00E-FDEEF3643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1945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allforchildren.ru/poetry/astro008.php" TargetMode="External"/><Relationship Id="rId2" Type="http://schemas.openxmlformats.org/officeDocument/2006/relationships/hyperlink" Target="https://allforchildren.ru/poetry/index_astro.php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childrens-songs.ru/slova-detskix-pesen/kolybelnaya-medvedicy.html" TargetMode="External"/><Relationship Id="rId4" Type="http://schemas.openxmlformats.org/officeDocument/2006/relationships/hyperlink" Target="https://www.google.com/search?q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4011" y="726142"/>
            <a:ext cx="8646919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Звездные медведи </a:t>
            </a:r>
          </a:p>
          <a:p>
            <a:r>
              <a:rPr lang="ru-RU" sz="66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светят дальним кораблям</a:t>
            </a:r>
            <a:endParaRPr lang="ru-RU" sz="6600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57081" y="3458098"/>
            <a:ext cx="35839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 Narrow" panose="020B0606020202030204" pitchFamily="34" charset="0"/>
              </a:rPr>
              <a:t>Выполнила: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Чубарова Варвара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Учащаяся 8 класса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МБОУ Балахонихинская ОШ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004878" y="5459506"/>
            <a:ext cx="18171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.Балахониха</a:t>
            </a:r>
          </a:p>
          <a:p>
            <a:pPr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2021 г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403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7130"/>
            <a:ext cx="4391025" cy="3790950"/>
          </a:xfrm>
          <a:prstGeom prst="rect">
            <a:avLst/>
          </a:prstGeom>
          <a:ln>
            <a:solidFill>
              <a:schemeClr val="tx1">
                <a:lumMod val="95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5262632" y="1348300"/>
            <a:ext cx="581441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Созвездие «Северная корона»</a:t>
            </a:r>
          </a:p>
          <a:p>
            <a:r>
              <a:rPr lang="ru-RU" dirty="0" smtClean="0">
                <a:solidFill>
                  <a:srgbClr val="202122"/>
                </a:solidFill>
                <a:latin typeface="Arial" panose="020B0604020202020204" pitchFamily="34" charset="0"/>
              </a:rPr>
              <a:t>.</a:t>
            </a: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 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56049" y="3389583"/>
            <a:ext cx="70275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Arial Narrow" panose="020B0606020202030204" pitchFamily="34" charset="0"/>
              </a:rPr>
              <a:t>В греческой мифологии </a:t>
            </a:r>
            <a:r>
              <a:rPr lang="ru-RU" sz="2800" dirty="0" smtClean="0">
                <a:latin typeface="Arial Narrow" panose="020B0606020202030204" pitchFamily="34" charset="0"/>
              </a:rPr>
              <a:t>созвездие Корона</a:t>
            </a:r>
          </a:p>
          <a:p>
            <a:r>
              <a:rPr lang="ru-RU" sz="2800" dirty="0" smtClean="0">
                <a:latin typeface="Arial Narrow" panose="020B0606020202030204" pitchFamily="34" charset="0"/>
              </a:rPr>
              <a:t>— это венец Ариадны (дочери критского царя), который ей подарил Дионис (Бог растительности) при сватовстве. </a:t>
            </a:r>
            <a:endParaRPr lang="ru-RU" sz="28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983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77754" y="2492659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latin typeface="Arial Narrow" panose="020B0606020202030204" pitchFamily="34" charset="0"/>
              </a:rPr>
              <a:t>Созвездие северного полушария неба.</a:t>
            </a:r>
          </a:p>
          <a:p>
            <a:r>
              <a:rPr lang="ru-RU" sz="2800" dirty="0" smtClean="0">
                <a:latin typeface="Arial Narrow" panose="020B0606020202030204" pitchFamily="34" charset="0"/>
              </a:rPr>
              <a:t>Наиболее </a:t>
            </a:r>
            <a:r>
              <a:rPr lang="ru-RU" sz="2800" dirty="0">
                <a:latin typeface="Arial Narrow" panose="020B0606020202030204" pitchFamily="34" charset="0"/>
              </a:rPr>
              <a:t>заметен вечером с начала лета до середины </a:t>
            </a:r>
            <a:r>
              <a:rPr lang="ru-RU" sz="2800" dirty="0" smtClean="0">
                <a:latin typeface="Arial Narrow" panose="020B0606020202030204" pitchFamily="34" charset="0"/>
              </a:rPr>
              <a:t>осени. Можно </a:t>
            </a:r>
            <a:r>
              <a:rPr lang="ru-RU" sz="2800" dirty="0">
                <a:latin typeface="Arial Narrow" panose="020B0606020202030204" pitchFamily="34" charset="0"/>
              </a:rPr>
              <a:t>отыскать в любое время </a:t>
            </a:r>
            <a:r>
              <a:rPr lang="ru-RU" sz="2800" dirty="0" smtClean="0">
                <a:latin typeface="Arial Narrow" panose="020B0606020202030204" pitchFamily="34" charset="0"/>
              </a:rPr>
              <a:t>года.</a:t>
            </a:r>
            <a:r>
              <a:rPr lang="ru-RU" dirty="0" smtClean="0">
                <a:solidFill>
                  <a:srgbClr val="202122"/>
                </a:solidFill>
                <a:latin typeface="Arial" panose="020B0604020202020204" pitchFamily="34" charset="0"/>
              </a:rPr>
              <a:t>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0270"/>
            <a:ext cx="5597132" cy="481404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66140" y="591235"/>
            <a:ext cx="40014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dirty="0">
                <a:solidFill>
                  <a:srgbClr val="FFFF00"/>
                </a:solidFill>
                <a:latin typeface="Arial Narrow" panose="020B0606020202030204" pitchFamily="34" charset="0"/>
              </a:rPr>
              <a:t>Созвездие </a:t>
            </a:r>
            <a:r>
              <a:rPr lang="ru-RU" sz="3600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«Лебедь» </a:t>
            </a:r>
            <a:endParaRPr lang="ru-RU" sz="3600" dirty="0">
              <a:solidFill>
                <a:srgbClr val="FFFF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00304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31502"/>
            <a:ext cx="4352365" cy="432214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459940" y="1488702"/>
            <a:ext cx="746760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 Narrow" panose="020B0606020202030204" pitchFamily="34" charset="0"/>
              </a:rPr>
              <a:t>В </a:t>
            </a:r>
            <a:r>
              <a:rPr lang="ru-RU" sz="2800" dirty="0">
                <a:latin typeface="Arial Narrow" panose="020B0606020202030204" pitchFamily="34" charset="0"/>
              </a:rPr>
              <a:t>средних широтах России созвездие видно круглый год, однако лучшие условия наблюдения — с мая по октябрь. Частично скрывается за горизонтом зимой (и полностью на юге России), но видно сразу после захода Солнца или перед рассветом.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928108" y="382360"/>
            <a:ext cx="32672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dirty="0">
                <a:solidFill>
                  <a:srgbClr val="FFFF00"/>
                </a:solidFill>
                <a:latin typeface="Arial Narrow" panose="020B0606020202030204" pitchFamily="34" charset="0"/>
              </a:rPr>
              <a:t>Созвездие</a:t>
            </a:r>
            <a:r>
              <a:rPr lang="ru-RU" sz="3600" dirty="0">
                <a:solidFill>
                  <a:srgbClr val="FFFF00"/>
                </a:solidFill>
                <a:latin typeface="Arial Narrow" panose="020B0606020202030204" pitchFamily="34" charset="0"/>
              </a:rPr>
              <a:t> «Лира»</a:t>
            </a:r>
          </a:p>
        </p:txBody>
      </p:sp>
    </p:spTree>
    <p:extLst>
      <p:ext uri="{BB962C8B-B14F-4D97-AF65-F5344CB8AC3E}">
        <p14:creationId xmlns:p14="http://schemas.microsoft.com/office/powerpoint/2010/main" val="23416116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76885" y="1706034"/>
            <a:ext cx="657113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 Narrow" panose="020B0606020202030204" pitchFamily="34" charset="0"/>
              </a:rPr>
              <a:t>Наилучшие </a:t>
            </a:r>
            <a:r>
              <a:rPr lang="ru-RU" sz="2800" dirty="0">
                <a:latin typeface="Arial Narrow" panose="020B0606020202030204" pitchFamily="34" charset="0"/>
              </a:rPr>
              <a:t>условия для наблюдений в </a:t>
            </a:r>
            <a:r>
              <a:rPr lang="ru-RU" sz="2800" dirty="0" smtClean="0">
                <a:latin typeface="Arial Narrow" panose="020B0606020202030204" pitchFamily="34" charset="0"/>
              </a:rPr>
              <a:t>июне—августе.</a:t>
            </a:r>
          </a:p>
          <a:p>
            <a:r>
              <a:rPr lang="ru-RU" sz="2800" dirty="0" smtClean="0">
                <a:latin typeface="Arial Narrow" panose="020B0606020202030204" pitchFamily="34" charset="0"/>
              </a:rPr>
              <a:t>Его </a:t>
            </a:r>
            <a:r>
              <a:rPr lang="ru-RU" sz="2800" dirty="0">
                <a:latin typeface="Arial Narrow" panose="020B0606020202030204" pitchFamily="34" charset="0"/>
              </a:rPr>
              <a:t>видно на всей территории России, лучше всего — в центральных и южных районах.</a:t>
            </a:r>
          </a:p>
          <a:p>
            <a:r>
              <a:rPr lang="ru-RU" sz="2800" dirty="0">
                <a:latin typeface="Arial Narrow" panose="020B0606020202030204" pitchFamily="34" charset="0"/>
              </a:rPr>
              <a:t>Созвездие </a:t>
            </a:r>
            <a:r>
              <a:rPr lang="ru-RU" sz="2800" dirty="0" smtClean="0">
                <a:latin typeface="Arial Narrow" panose="020B0606020202030204" pitchFamily="34" charset="0"/>
              </a:rPr>
              <a:t>легко </a:t>
            </a:r>
            <a:r>
              <a:rPr lang="ru-RU" sz="2800" dirty="0">
                <a:latin typeface="Arial Narrow" panose="020B0606020202030204" pitchFamily="34" charset="0"/>
              </a:rPr>
              <a:t>узнать по трём ярким звёздам, расположенным почти точно вдоль прямой </a:t>
            </a:r>
            <a:r>
              <a:rPr lang="ru-RU" sz="2800" dirty="0" smtClean="0">
                <a:latin typeface="Arial Narrow" panose="020B0606020202030204" pitchFamily="34" charset="0"/>
              </a:rPr>
              <a:t>линии — </a:t>
            </a:r>
            <a:r>
              <a:rPr lang="ru-RU" sz="2800" dirty="0">
                <a:latin typeface="Arial Narrow" panose="020B0606020202030204" pitchFamily="34" charset="0"/>
              </a:rPr>
              <a:t>шее, спине и левому плечу «орла».</a:t>
            </a:r>
            <a:endParaRPr lang="ru-RU" sz="2800" b="0" i="0" dirty="0">
              <a:effectLst/>
              <a:latin typeface="Arial Narrow" panose="020B060602020203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352925" cy="31209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38425"/>
            <a:ext cx="4352925" cy="42195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152081" y="558660"/>
            <a:ext cx="34894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Созвездие «</a:t>
            </a:r>
            <a:r>
              <a:rPr lang="ru-RU" sz="3600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Орел»</a:t>
            </a:r>
            <a:endParaRPr lang="ru-RU" sz="3600" dirty="0">
              <a:solidFill>
                <a:srgbClr val="FFFF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5208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7056" y="102813"/>
            <a:ext cx="9467795" cy="666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55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034" y="122424"/>
            <a:ext cx="8888022" cy="635905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4455" y="3536577"/>
            <a:ext cx="2986389" cy="27835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4454" y="1080316"/>
            <a:ext cx="2986389" cy="24562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92528" y="272022"/>
            <a:ext cx="1616588" cy="808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35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0710" y="252412"/>
            <a:ext cx="9325447" cy="6471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49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73964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79928" y="1492623"/>
            <a:ext cx="9818714" cy="1569660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Спасибо за внимание</a:t>
            </a:r>
            <a:endParaRPr lang="ru-RU" sz="9600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3036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01789" y="1367188"/>
            <a:ext cx="5598458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hlinkClick r:id="rId2"/>
              </a:rPr>
              <a:t>Используемые интернетресурсы:</a:t>
            </a:r>
          </a:p>
          <a:p>
            <a:endParaRPr lang="ru-RU" sz="2000" dirty="0" smtClean="0">
              <a:hlinkClick r:id="rId2"/>
            </a:endParaRPr>
          </a:p>
          <a:p>
            <a:r>
              <a:rPr lang="en-US" sz="2000" dirty="0" smtClean="0">
                <a:hlinkClick r:id="rId2"/>
              </a:rPr>
              <a:t>https</a:t>
            </a:r>
            <a:r>
              <a:rPr lang="en-US" sz="2000" dirty="0">
                <a:hlinkClick r:id="rId2"/>
              </a:rPr>
              <a:t>://</a:t>
            </a:r>
            <a:r>
              <a:rPr lang="en-US" sz="2000" dirty="0" smtClean="0">
                <a:hlinkClick r:id="rId2"/>
              </a:rPr>
              <a:t>allforchildren.ru/poetry/index_astro.php</a:t>
            </a:r>
            <a:endParaRPr lang="ru-RU" sz="2000" dirty="0" smtClean="0"/>
          </a:p>
          <a:p>
            <a:endParaRPr lang="ru-RU" sz="2000" dirty="0"/>
          </a:p>
          <a:p>
            <a:r>
              <a:rPr lang="ru-RU" sz="2000" dirty="0"/>
              <a:t>Стихи про космос, звезды и </a:t>
            </a:r>
            <a:r>
              <a:rPr lang="ru-RU" sz="2000" dirty="0" smtClean="0"/>
              <a:t>планеты -</a:t>
            </a:r>
          </a:p>
          <a:p>
            <a:r>
              <a:rPr lang="ru-RU" sz="2000" dirty="0" smtClean="0"/>
              <a:t>Алдонина, </a:t>
            </a:r>
            <a:r>
              <a:rPr lang="ru-RU" sz="2000" dirty="0"/>
              <a:t>А</a:t>
            </a:r>
            <a:r>
              <a:rPr lang="ru-RU" sz="2000" dirty="0" smtClean="0"/>
              <a:t>ким, Рубцова.</a:t>
            </a:r>
            <a:endParaRPr lang="ru-RU" sz="2000" dirty="0"/>
          </a:p>
          <a:p>
            <a:endParaRPr lang="ru-RU" sz="2000" dirty="0">
              <a:latin typeface="Verdana" panose="020B0604030504040204" pitchFamily="34" charset="0"/>
            </a:endParaRPr>
          </a:p>
          <a:p>
            <a:r>
              <a:rPr lang="en-US" sz="2000" dirty="0">
                <a:hlinkClick r:id="rId3"/>
              </a:rPr>
              <a:t>https://allforchildren.ru/poetry/astro008.php</a:t>
            </a:r>
            <a:endParaRPr lang="ru-RU" sz="2000" dirty="0"/>
          </a:p>
          <a:p>
            <a:r>
              <a:rPr lang="ru-RU" sz="2000" dirty="0"/>
              <a:t>Римма Алдонина – На небе ковшик </a:t>
            </a:r>
            <a:r>
              <a:rPr lang="ru-RU" sz="2000" dirty="0" smtClean="0"/>
              <a:t>золотой</a:t>
            </a:r>
          </a:p>
          <a:p>
            <a:endParaRPr lang="ru-RU" sz="2000" u="sng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  <a:hlinkClick r:id="rId4"/>
            </a:endParaRPr>
          </a:p>
          <a:p>
            <a:r>
              <a:rPr lang="ru-RU" sz="2000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</a:t>
            </a:r>
            <a:r>
              <a:rPr lang="ru-RU" sz="20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://www.google.com/search?q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фотогра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фии</a:t>
            </a:r>
            <a:endParaRPr lang="ru-RU" dirty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101789" y="4798896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childrens-songs.ru/slova-detskix-pesen/kolybelnaya-medvedicy.html</a:t>
            </a:r>
            <a:endParaRPr lang="ru-RU" dirty="0" smtClean="0"/>
          </a:p>
          <a:p>
            <a:r>
              <a:rPr lang="ru-RU" dirty="0" smtClean="0"/>
              <a:t>Колыбельная Медведицы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6029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9012" y="207807"/>
            <a:ext cx="1089439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Созвездие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 – участки, на которые разделена небесная сфера для удобства ориентирования на звёздном небе. </a:t>
            </a:r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В древности созвездиями назывались характерные </a:t>
            </a:r>
            <a:r>
              <a:rPr lang="ru-RU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фигуры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, образуемые </a:t>
            </a:r>
            <a:r>
              <a:rPr lang="ru-RU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яркими звездами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799" y="2519346"/>
            <a:ext cx="1170901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12 </a:t>
            </a:r>
            <a:r>
              <a:rPr lang="ru-RU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созвездий зодиака:</a:t>
            </a:r>
          </a:p>
          <a:p>
            <a:pPr algn="ctr"/>
            <a:r>
              <a:rPr lang="ru-RU" sz="3200" b="1" i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Овен</a:t>
            </a:r>
            <a:r>
              <a:rPr lang="ru-RU" sz="3200" b="1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Телец, Близнецы, Рак, Лев, Дева, Весы, Скорпион, Стрелец, Козерог, Водолей, </a:t>
            </a:r>
            <a:r>
              <a:rPr lang="ru-RU" sz="3200" b="1" i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Рыбы. </a:t>
            </a:r>
          </a:p>
          <a:p>
            <a:pPr algn="ctr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Через эти созвездия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проходит центр Солнца при годичном обороте по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эклиптике. 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6146" y="5634318"/>
            <a:ext cx="112401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Эклиптика – это видимое годичное движение Солнца </a:t>
            </a:r>
          </a:p>
          <a:p>
            <a:r>
              <a:rPr lang="ru-RU" sz="3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32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тносительно звезд.</a:t>
            </a:r>
            <a:endParaRPr lang="ru-RU" sz="32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738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Знаки зодиака – My-Ship.Spa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541" y="1195574"/>
            <a:ext cx="11080697" cy="5124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16504" y="226700"/>
            <a:ext cx="40341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Пояс Зодиака</a:t>
            </a:r>
            <a:endParaRPr lang="ru-RU" sz="4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24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1693" y="1216603"/>
            <a:ext cx="629770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Снег январский на дороге,</a:t>
            </a:r>
            <a:b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Солнце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светит в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… ().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В феврале день подлиннее,</a:t>
            </a:r>
            <a:b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Солнце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светит в ...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().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В марте много снежных глыб,</a:t>
            </a:r>
            <a:b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Солнце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где-то среди ...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().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А в апреле из ...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()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Солнце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греет уж сполна.</a:t>
            </a:r>
            <a:b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В мае </a:t>
            </a: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солнышко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в ...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()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b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Жди веснушки на лице.</a:t>
            </a:r>
            <a:b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В июне </a:t>
            </a: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Солнце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в ...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(),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Шмель летает там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в кустах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08694" y="1109027"/>
            <a:ext cx="522642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В июле </a:t>
            </a:r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Солнце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катит к ...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(),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Пробежав по Зодиаку.</a:t>
            </a:r>
          </a:p>
          <a:p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Август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школы открывает,</a:t>
            </a:r>
            <a:b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...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()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за </a:t>
            </a:r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Солнце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убегает.</a:t>
            </a:r>
            <a:b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За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окном "засентябрит",</a:t>
            </a:r>
            <a:b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...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() </a:t>
            </a: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Солнце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приютит.</a:t>
            </a:r>
            <a:b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В октябре, по мненью сов,</a:t>
            </a:r>
            <a:b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Солнце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светит из ...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().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В ноябре на небосклоне</a:t>
            </a:r>
            <a:b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Сияет </a:t>
            </a: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Солнце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в ...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().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В декабре, как сорванец,</a:t>
            </a:r>
            <a:b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За </a:t>
            </a: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Солнце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спрячется ...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().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20544" y="160997"/>
            <a:ext cx="119145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Давайте вспомним в каком месяце  родился каждый из вас и какой знак Зодиака ему соответствует.</a:t>
            </a:r>
            <a:endParaRPr lang="ru-RU" sz="2800" b="1" dirty="0">
              <a:solidFill>
                <a:srgbClr val="FFFF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70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647764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647764" y="1438836"/>
            <a:ext cx="6347012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На небе ковшик золотой</a:t>
            </a:r>
            <a:b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Зовут </a:t>
            </a:r>
            <a:r>
              <a:rPr lang="ru-RU" sz="3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Медведицей Большой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Секрет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, найти, где север, прост:</a:t>
            </a:r>
            <a:b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По направленью крайних звёзд</a:t>
            </a:r>
            <a:b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Прямую линию веди,</a:t>
            </a:r>
            <a:b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Звезду Полярную найди,</a:t>
            </a:r>
            <a:b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Стань прямо, на неё гляди,</a:t>
            </a:r>
            <a:b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И север будет впереди.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234518" y="134643"/>
            <a:ext cx="22894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Где север?</a:t>
            </a:r>
            <a:endParaRPr lang="ru-RU" sz="32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31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012" y="0"/>
            <a:ext cx="6597902" cy="298524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8979" y="2985246"/>
            <a:ext cx="5284446" cy="381883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893425" y="3563472"/>
            <a:ext cx="393248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latin typeface="Arial Narrow" panose="020B0606020202030204" pitchFamily="34" charset="0"/>
              </a:rPr>
              <a:t>Звезды </a:t>
            </a:r>
          </a:p>
          <a:p>
            <a:r>
              <a:rPr lang="ru-RU" sz="3200" dirty="0" smtClean="0">
                <a:latin typeface="Arial Narrow" panose="020B0606020202030204" pitchFamily="34" charset="0"/>
              </a:rPr>
              <a:t>«Большой Медведицы»</a:t>
            </a:r>
            <a:endParaRPr lang="ru-RU" sz="32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56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753" y="699248"/>
            <a:ext cx="6357897" cy="604000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317557" y="0"/>
            <a:ext cx="487444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Созвездие «Пегас»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Наилучшие </a:t>
            </a:r>
            <a:r>
              <a:rPr lang="ru-RU" sz="2400" dirty="0">
                <a:latin typeface="Arial Narrow" panose="020B0606020202030204" pitchFamily="34" charset="0"/>
              </a:rPr>
              <a:t>условия для наблюдений </a:t>
            </a:r>
            <a:endParaRPr lang="ru-RU" sz="2400" dirty="0" smtClean="0">
              <a:latin typeface="Arial Narrow" panose="020B0606020202030204" pitchFamily="34" charset="0"/>
            </a:endParaRPr>
          </a:p>
          <a:p>
            <a:r>
              <a:rPr lang="ru-RU" sz="2400" dirty="0" smtClean="0">
                <a:latin typeface="Arial Narrow" panose="020B0606020202030204" pitchFamily="34" charset="0"/>
              </a:rPr>
              <a:t>в </a:t>
            </a:r>
            <a:r>
              <a:rPr lang="ru-RU" sz="2400" dirty="0">
                <a:latin typeface="Arial Narrow" panose="020B0606020202030204" pitchFamily="34" charset="0"/>
              </a:rPr>
              <a:t>августе—сентябре. Созвездие в вечернее время показывается ещё летом, над восточной стороной горизонта. К поздней осени оно уже поднимается на значительную высоту</a:t>
            </a:r>
            <a:r>
              <a:rPr lang="ru-RU" sz="2400" dirty="0">
                <a:latin typeface="Arial" panose="020B0604020202020204" pitchFamily="34" charset="0"/>
              </a:rPr>
              <a:t>. 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438581" y="3059668"/>
            <a:ext cx="4533783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Созвездие </a:t>
            </a:r>
            <a:r>
              <a:rPr lang="ru-RU" sz="3600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«Андромеда»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Согласно греческим мифам</a:t>
            </a:r>
            <a:r>
              <a:rPr lang="ru-RU" sz="2400" dirty="0">
                <a:latin typeface="Arial Narrow" panose="020B0606020202030204" pitchFamily="34" charset="0"/>
              </a:rPr>
              <a:t>, Андромеда была дочерью эфиопского царя Кефея (Цефея) и царицы Кассиопеи. Она была отдана отцом в жертву морскому чудовищу </a:t>
            </a:r>
            <a:r>
              <a:rPr lang="ru-RU" sz="2400" dirty="0" smtClean="0">
                <a:latin typeface="Arial Narrow" panose="020B0606020202030204" pitchFamily="34" charset="0"/>
              </a:rPr>
              <a:t>Киту, </a:t>
            </a:r>
            <a:r>
              <a:rPr lang="ru-RU" sz="2400" dirty="0">
                <a:latin typeface="Arial Narrow" panose="020B0606020202030204" pitchFamily="34" charset="0"/>
              </a:rPr>
              <a:t>опустошавшему страну, но спасена Персеем. После смерти превратилась в созвездие.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29495" y="114473"/>
            <a:ext cx="5386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 Narrow" panose="020B0606020202030204" pitchFamily="34" charset="0"/>
              </a:rPr>
              <a:t>Созвездия северного полушария</a:t>
            </a:r>
            <a:endParaRPr lang="ru-RU" sz="32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535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01230" y="697846"/>
            <a:ext cx="463475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Созвездие «Кассиопея»</a:t>
            </a:r>
          </a:p>
          <a:p>
            <a:endParaRPr lang="ru-RU" sz="2400" dirty="0" smtClean="0">
              <a:latin typeface="Arial Narrow" panose="020B0606020202030204" pitchFamily="34" charset="0"/>
            </a:endParaRPr>
          </a:p>
          <a:p>
            <a:r>
              <a:rPr lang="ru-RU" sz="2400" dirty="0">
                <a:latin typeface="Arial Narrow" panose="020B0606020202030204" pitchFamily="34" charset="0"/>
              </a:rPr>
              <a:t> </a:t>
            </a:r>
            <a:r>
              <a:rPr lang="ru-RU" sz="2800" dirty="0" smtClean="0">
                <a:latin typeface="Arial Narrow" panose="020B0606020202030204" pitchFamily="34" charset="0"/>
              </a:rPr>
              <a:t>В</a:t>
            </a:r>
            <a:r>
              <a:rPr lang="ru-RU" sz="2800" dirty="0">
                <a:latin typeface="Arial Narrow" panose="020B0606020202030204" pitchFamily="34" charset="0"/>
              </a:rPr>
              <a:t> греческой мифологии </a:t>
            </a:r>
            <a:r>
              <a:rPr lang="ru-RU" sz="2800" dirty="0" smtClean="0">
                <a:latin typeface="Arial Narrow" panose="020B0606020202030204" pitchFamily="34" charset="0"/>
              </a:rPr>
              <a:t>жена </a:t>
            </a:r>
            <a:r>
              <a:rPr lang="ru-RU" sz="2800" dirty="0">
                <a:latin typeface="Arial Narrow" panose="020B0606020202030204" pitchFamily="34" charset="0"/>
              </a:rPr>
              <a:t>эфиопского царя Кефея, </a:t>
            </a:r>
            <a:r>
              <a:rPr lang="ru-RU" sz="2800" dirty="0" smtClean="0">
                <a:latin typeface="Arial Narrow" panose="020B0606020202030204" pitchFamily="34" charset="0"/>
              </a:rPr>
              <a:t>мать</a:t>
            </a:r>
            <a:r>
              <a:rPr lang="ru-RU" sz="2800" dirty="0">
                <a:latin typeface="Arial Narrow" panose="020B0606020202030204" pitchFamily="34" charset="0"/>
              </a:rPr>
              <a:t> Андромеды. Согласно одной из версий мифа, Кассиопея за своё хвастовство была привязана к креслу, сидя на котором, обречена кружиться вокруг Северного Полюса, переворачиваясь головой вниз.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7846"/>
            <a:ext cx="7101230" cy="560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248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36218" y="233866"/>
            <a:ext cx="6297707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Созвездие «Орион» </a:t>
            </a:r>
          </a:p>
          <a:p>
            <a:r>
              <a:rPr lang="ru-RU" sz="2800" dirty="0">
                <a:latin typeface="Arial Narrow" panose="020B0606020202030204" pitchFamily="34" charset="0"/>
              </a:rPr>
              <a:t>Состоит из трех бело-голубых звезд </a:t>
            </a:r>
            <a:endParaRPr lang="ru-RU" sz="2800" dirty="0" smtClean="0">
              <a:latin typeface="Arial Narrow" panose="020B0606020202030204" pitchFamily="34" charset="0"/>
            </a:endParaRPr>
          </a:p>
          <a:p>
            <a:r>
              <a:rPr lang="ru-RU" sz="2800" dirty="0" smtClean="0">
                <a:latin typeface="Arial Narrow" panose="020B0606020202030204" pitchFamily="34" charset="0"/>
              </a:rPr>
              <a:t>Его легко </a:t>
            </a:r>
            <a:r>
              <a:rPr lang="ru-RU" sz="2800" dirty="0">
                <a:latin typeface="Arial Narrow" panose="020B0606020202030204" pitchFamily="34" charset="0"/>
              </a:rPr>
              <a:t>отыскать на небе по этим трём звёздам, которые отстоят друг от друга на практически одинаковое угловое расстояние и расположены в линию,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828641" y="3483650"/>
            <a:ext cx="725578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Arial Narrow" panose="020B0606020202030204" pitchFamily="34" charset="0"/>
              </a:rPr>
              <a:t>В средних широтах северного полушария созвездие может быть видно в конце лета (начиная с середины августа), осенью, зимой и в первой половине весны (до середины апреля), наилучшие условия для наблюдений в ноябре — январе, когда созвездие видно от его восхода до его заката. Созвездие видно на всей территории России.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936218" cy="489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8967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Небеса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Небеса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а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961</TotalTime>
  <Words>369</Words>
  <Application>Microsoft Office PowerPoint</Application>
  <PresentationFormat>Широкоэкранный</PresentationFormat>
  <Paragraphs>65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Arial Narrow</vt:lpstr>
      <vt:lpstr>Calibri</vt:lpstr>
      <vt:lpstr>Calibri Light</vt:lpstr>
      <vt:lpstr>Monotype Corsiva</vt:lpstr>
      <vt:lpstr>Times New Roman</vt:lpstr>
      <vt:lpstr>Verdana</vt:lpstr>
      <vt:lpstr>Небеса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118</cp:revision>
  <dcterms:created xsi:type="dcterms:W3CDTF">2021-03-22T11:01:35Z</dcterms:created>
  <dcterms:modified xsi:type="dcterms:W3CDTF">2021-04-11T07:29:03Z</dcterms:modified>
</cp:coreProperties>
</file>