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4" r:id="rId2"/>
    <p:sldId id="367" r:id="rId3"/>
    <p:sldId id="373" r:id="rId4"/>
    <p:sldId id="375" r:id="rId5"/>
    <p:sldId id="269" r:id="rId6"/>
    <p:sldId id="293" r:id="rId7"/>
    <p:sldId id="322" r:id="rId8"/>
    <p:sldId id="303" r:id="rId9"/>
    <p:sldId id="309" r:id="rId10"/>
    <p:sldId id="379" r:id="rId11"/>
    <p:sldId id="297" r:id="rId12"/>
    <p:sldId id="280" r:id="rId13"/>
    <p:sldId id="283" r:id="rId14"/>
    <p:sldId id="349" r:id="rId15"/>
    <p:sldId id="392" r:id="rId16"/>
    <p:sldId id="380" r:id="rId17"/>
    <p:sldId id="385" r:id="rId18"/>
    <p:sldId id="389" r:id="rId19"/>
    <p:sldId id="383" r:id="rId20"/>
    <p:sldId id="384" r:id="rId21"/>
    <p:sldId id="39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82CE49-FB5D-4C1A-A440-7D022A59919F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C3505BF-858D-449E-8763-190B30E46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81143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D337DFF-8FDC-4560-8893-C41A9C4E7344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FCEFA42-12F8-4FFD-951A-A93704116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A39BF-BE58-468B-9A9D-2F65B554BF79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CA5CD-07AB-481B-BB31-7E7E0F9B2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ABAFAA-FAC2-4FFA-BCCB-2128CC606424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D9CE19E5-3F8E-4BEC-84C6-3ABB0D6124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2D046-4214-45D0-9E56-0FF9C0C7F779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9737A-2F61-4423-9C3E-8052EC2E8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6066516C-0F8F-4E51-A73F-1A8357B285E8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8070F1-A3CC-45A4-B0A7-517F8D13A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3B597-FC6B-42A8-BC3F-BCD34500574C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B2260-CE39-443C-917A-ABC8E4FB12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40661-EC08-470B-A9F3-578A6A78570E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FC646-86B8-4335-AABA-A3ED09D70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4FDB5-D99C-4F0C-903B-1D1F8F586572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35617-55D9-4ED7-9A0B-86C34C482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5DA46-8C7E-44AF-A9D6-B5B196542275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AD3FD-F4AB-44F2-8CE6-7BDCD1F1D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1259F-21C0-407D-A6F9-7D17E28F8D6B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17BC6-F63D-466E-997C-37696B428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9CE5FF-ECD3-411A-8873-EA1BED66291B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EF7EC2-15A2-435D-A931-3F5D60AE78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139129A-8ED6-4AA2-8D6D-B0FD214C8667}" type="datetimeFigureOut">
              <a:rPr lang="ru-RU"/>
              <a:pPr>
                <a:defRPr/>
              </a:pPr>
              <a:t>02.04.2021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D0BD469-F33F-41DE-88B8-2B30D86E6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1" r:id="rId2"/>
    <p:sldLayoutId id="2147483729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30" r:id="rId9"/>
    <p:sldLayoutId id="2147483727" r:id="rId10"/>
    <p:sldLayoutId id="21474837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autism-aba.blogspot.com/2011/08/chto-takoe-aba-terapija.html" TargetMode="External"/><Relationship Id="rId2" Type="http://schemas.openxmlformats.org/officeDocument/2006/relationships/hyperlink" Target="http://www.btt-courses.com/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44008" y="116632"/>
            <a:ext cx="4320480" cy="187220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/>
              <a:t>«Жизнь в себе»</a:t>
            </a:r>
            <a:endParaRPr lang="ru-RU" sz="5400" dirty="0"/>
          </a:p>
        </p:txBody>
      </p:sp>
      <p:sp>
        <p:nvSpPr>
          <p:cNvPr id="7171" name="Текст 5"/>
          <p:cNvSpPr>
            <a:spLocks noGrp="1"/>
          </p:cNvSpPr>
          <p:nvPr>
            <p:ph type="body" sz="half" idx="2"/>
          </p:nvPr>
        </p:nvSpPr>
        <p:spPr>
          <a:xfrm>
            <a:off x="2699793" y="5445224"/>
            <a:ext cx="6192688" cy="1152128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ru-RU" sz="2400" dirty="0" smtClean="0"/>
              <a:t>Подготовила</a:t>
            </a:r>
            <a:r>
              <a:rPr lang="ru-RU" sz="2400" dirty="0"/>
              <a:t>:</a:t>
            </a:r>
            <a:endParaRPr lang="ru-RU" sz="2400" dirty="0" smtClean="0"/>
          </a:p>
          <a:p>
            <a:pPr eaLnBrk="1" hangingPunct="1">
              <a:spcBef>
                <a:spcPct val="0"/>
              </a:spcBef>
            </a:pPr>
            <a:r>
              <a:rPr lang="ru-RU" sz="2400" dirty="0" smtClean="0"/>
              <a:t>Учитель-дефектолог –</a:t>
            </a:r>
          </a:p>
          <a:p>
            <a:pPr eaLnBrk="1" hangingPunct="1">
              <a:spcBef>
                <a:spcPct val="0"/>
              </a:spcBef>
            </a:pPr>
            <a:r>
              <a:rPr lang="ru-RU" sz="2400" dirty="0" smtClean="0"/>
              <a:t>                 </a:t>
            </a:r>
            <a:r>
              <a:rPr lang="ru-RU" sz="2400" dirty="0" err="1" smtClean="0"/>
              <a:t>Дзгоева</a:t>
            </a:r>
            <a:r>
              <a:rPr lang="ru-RU" sz="2400" dirty="0" smtClean="0"/>
              <a:t> Т. Р.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pic>
        <p:nvPicPr>
          <p:cNvPr id="6" name="Рисунок 5" descr="http://www.b17.ru/foto/uploaded/f8acdc1474f0184f73d2252c2ac9905b.jpg"/>
          <p:cNvPicPr>
            <a:picLocks noGrp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488" r="17488"/>
          <a:stretch>
            <a:fillRect/>
          </a:stretch>
        </p:blipFill>
        <p:spPr bwMode="auto">
          <a:xfrm>
            <a:off x="251520" y="188640"/>
            <a:ext cx="4283967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43608" y="2564904"/>
            <a:ext cx="78488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all" spc="0" normalizeH="0" baseline="0" noProof="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Trebuchet MS"/>
                <a:ea typeface="+mj-ea"/>
                <a:cs typeface="+mj-cs"/>
              </a:rPr>
              <a:t>Понятие о синдроме раннего детского аутизма и </a:t>
            </a:r>
            <a:br>
              <a:rPr kumimoji="0" lang="ru-RU" sz="3200" b="1" i="0" u="none" strike="noStrike" kern="0" cap="all" spc="0" normalizeH="0" baseline="0" noProof="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Trebuchet MS"/>
                <a:ea typeface="+mj-ea"/>
                <a:cs typeface="+mj-cs"/>
              </a:rPr>
            </a:br>
            <a:r>
              <a:rPr kumimoji="0" lang="ru-RU" sz="3200" b="1" i="0" u="none" strike="noStrike" kern="0" cap="all" spc="0" normalizeH="0" baseline="0" noProof="0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effectLst/>
                <a:uLnTx/>
                <a:uFillTx/>
                <a:latin typeface="Trebuchet MS"/>
                <a:ea typeface="+mj-ea"/>
                <a:cs typeface="+mj-cs"/>
              </a:rPr>
              <a:t>расстройствах аутистического спектра (рас)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11760" y="4161560"/>
            <a:ext cx="2664296" cy="1936055"/>
          </a:xfrm>
          <a:noFill/>
        </p:spPr>
      </p:pic>
      <p:sp>
        <p:nvSpPr>
          <p:cNvPr id="2" name="TextBox 1"/>
          <p:cNvSpPr txBox="1"/>
          <p:nvPr/>
        </p:nvSpPr>
        <p:spPr>
          <a:xfrm>
            <a:off x="683568" y="260648"/>
            <a:ext cx="74168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По статистике, у детей-</a:t>
            </a:r>
            <a:r>
              <a:rPr lang="ru-RU" sz="2400" dirty="0" err="1" smtClean="0">
                <a:latin typeface="+mj-lt"/>
              </a:rPr>
              <a:t>аутистов</a:t>
            </a:r>
            <a:r>
              <a:rPr lang="ru-RU" sz="2400" dirty="0" smtClean="0">
                <a:latin typeface="+mj-lt"/>
              </a:rPr>
              <a:t> чаще всего бывают проблемы с желудочно-кишечным трактом. Поэтому им показана строгая диета. Молочный белок –</a:t>
            </a:r>
            <a:r>
              <a:rPr lang="ru-RU" sz="2400" u="sng" dirty="0" err="1" smtClean="0">
                <a:latin typeface="+mj-lt"/>
              </a:rPr>
              <a:t>козеин</a:t>
            </a:r>
            <a:r>
              <a:rPr lang="ru-RU" sz="2400" dirty="0" smtClean="0">
                <a:latin typeface="+mj-lt"/>
              </a:rPr>
              <a:t> и белок зерновых –</a:t>
            </a:r>
            <a:r>
              <a:rPr lang="ru-RU" sz="2400" u="sng" dirty="0" err="1" smtClean="0">
                <a:latin typeface="+mj-lt"/>
              </a:rPr>
              <a:t>глютен</a:t>
            </a:r>
            <a:r>
              <a:rPr lang="ru-RU" sz="2400" u="sng" dirty="0" smtClean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могут вызвать «наркотическое» пристрастие у ребенка-</a:t>
            </a:r>
            <a:r>
              <a:rPr lang="ru-RU" sz="2400" dirty="0" err="1" smtClean="0">
                <a:latin typeface="+mj-lt"/>
              </a:rPr>
              <a:t>аутиста</a:t>
            </a:r>
            <a:r>
              <a:rPr lang="ru-RU" sz="2400" dirty="0" smtClean="0">
                <a:latin typeface="+mj-lt"/>
              </a:rPr>
              <a:t> и должны быть устранены из его рациона  питания.</a:t>
            </a:r>
            <a:endParaRPr lang="ru-RU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013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04664"/>
            <a:ext cx="7242048" cy="123675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Особенности речевого развития аутичных детей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772816"/>
            <a:ext cx="6858000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1.</a:t>
            </a:r>
            <a:r>
              <a:rPr lang="ru-RU" sz="2000" b="1" i="1" dirty="0" smtClean="0"/>
              <a:t>Мутизм</a:t>
            </a:r>
            <a:r>
              <a:rPr lang="ru-RU" sz="2000" i="1" dirty="0" smtClean="0"/>
              <a:t> </a:t>
            </a:r>
            <a:r>
              <a:rPr lang="ru-RU" sz="2000" dirty="0"/>
              <a:t>(отсутствие речи) у большинства </a:t>
            </a:r>
            <a:r>
              <a:rPr lang="ru-RU" sz="2000" dirty="0" smtClean="0"/>
              <a:t>детей-</a:t>
            </a:r>
            <a:r>
              <a:rPr lang="ru-RU" sz="2000" dirty="0" err="1" smtClean="0"/>
              <a:t>аутистов</a:t>
            </a:r>
            <a:r>
              <a:rPr lang="ru-RU" sz="2000" dirty="0" smtClean="0"/>
              <a:t>.</a:t>
            </a:r>
          </a:p>
          <a:p>
            <a:r>
              <a:rPr lang="ru-RU" sz="2000" i="1" dirty="0" smtClean="0"/>
              <a:t>2.</a:t>
            </a:r>
            <a:r>
              <a:rPr lang="ru-RU" sz="2000" b="1" i="1" dirty="0"/>
              <a:t> </a:t>
            </a:r>
            <a:r>
              <a:rPr lang="ru-RU" sz="2000" b="1" i="1" dirty="0" err="1" smtClean="0"/>
              <a:t>Эхолалии</a:t>
            </a:r>
            <a:r>
              <a:rPr lang="ru-RU" sz="2000" b="1" i="1" dirty="0" smtClean="0"/>
              <a:t> </a:t>
            </a:r>
            <a:r>
              <a:rPr lang="ru-RU" sz="2000" i="1" dirty="0" smtClean="0"/>
              <a:t>- </a:t>
            </a:r>
            <a:r>
              <a:rPr lang="ru-RU" sz="2000" dirty="0" smtClean="0"/>
              <a:t>повторение </a:t>
            </a:r>
            <a:r>
              <a:rPr lang="ru-RU" sz="2000" dirty="0"/>
              <a:t>слов, фраз, сказанных другими </a:t>
            </a:r>
            <a:r>
              <a:rPr lang="ru-RU" sz="2000" dirty="0" smtClean="0"/>
              <a:t>людьми, </a:t>
            </a:r>
            <a:r>
              <a:rPr lang="ru-RU" sz="2000" dirty="0"/>
              <a:t>часто </a:t>
            </a:r>
            <a:r>
              <a:rPr lang="ru-RU" sz="2000" dirty="0" smtClean="0"/>
              <a:t>воспроизведённые </a:t>
            </a:r>
            <a:r>
              <a:rPr lang="ru-RU" sz="2000" dirty="0"/>
              <a:t>не тотчас, а спустя некоторое </a:t>
            </a:r>
            <a:r>
              <a:rPr lang="ru-RU" sz="2000" dirty="0" smtClean="0"/>
              <a:t>время.</a:t>
            </a:r>
          </a:p>
          <a:p>
            <a:pPr marL="0" lvl="1"/>
            <a:r>
              <a:rPr lang="ru-RU" sz="2000" dirty="0" smtClean="0"/>
              <a:t>3.</a:t>
            </a:r>
            <a:r>
              <a:rPr lang="ru-RU" sz="2000" dirty="0"/>
              <a:t> Большое количество </a:t>
            </a:r>
            <a:r>
              <a:rPr lang="ru-RU" sz="2000" i="1" dirty="0"/>
              <a:t>слов-штампов, фраз-штампов, </a:t>
            </a:r>
            <a:r>
              <a:rPr lang="ru-RU" sz="2000" dirty="0" smtClean="0"/>
              <a:t>«</a:t>
            </a:r>
            <a:r>
              <a:rPr lang="ru-RU" sz="2000" b="1" dirty="0" err="1"/>
              <a:t>попугайность</a:t>
            </a:r>
            <a:r>
              <a:rPr lang="ru-RU" sz="2000" dirty="0" smtClean="0"/>
              <a:t>» </a:t>
            </a:r>
            <a:r>
              <a:rPr lang="ru-RU" sz="2000" dirty="0"/>
              <a:t>речи</a:t>
            </a:r>
            <a:r>
              <a:rPr lang="ru-RU" sz="2000" dirty="0" smtClean="0"/>
              <a:t>.</a:t>
            </a:r>
          </a:p>
          <a:p>
            <a:pPr marL="0" lvl="1"/>
            <a:r>
              <a:rPr lang="ru-RU" sz="2000" i="1" dirty="0" smtClean="0"/>
              <a:t>4.</a:t>
            </a:r>
            <a:r>
              <a:rPr lang="ru-RU" sz="2000" i="1" dirty="0"/>
              <a:t> Позднее появление в речи </a:t>
            </a:r>
            <a:r>
              <a:rPr lang="ru-RU" sz="2000" i="1" dirty="0" smtClean="0"/>
              <a:t>личных</a:t>
            </a:r>
          </a:p>
          <a:p>
            <a:pPr marL="0" lvl="1"/>
            <a:r>
              <a:rPr lang="ru-RU" sz="2000" i="1" dirty="0" smtClean="0"/>
              <a:t> </a:t>
            </a:r>
            <a:r>
              <a:rPr lang="ru-RU" sz="2000" i="1" dirty="0"/>
              <a:t>местоимений</a:t>
            </a:r>
            <a:r>
              <a:rPr lang="ru-RU" sz="2000" dirty="0"/>
              <a:t> (особенно </a:t>
            </a:r>
            <a:r>
              <a:rPr lang="ru-RU" sz="2000" b="1" dirty="0" smtClean="0"/>
              <a:t>Я</a:t>
            </a:r>
            <a:r>
              <a:rPr lang="ru-RU" sz="2000" dirty="0" smtClean="0"/>
              <a:t>)</a:t>
            </a:r>
          </a:p>
          <a:p>
            <a:pPr marL="0" lvl="1"/>
            <a:r>
              <a:rPr lang="ru-RU" sz="2000" dirty="0" smtClean="0"/>
              <a:t> </a:t>
            </a:r>
            <a:r>
              <a:rPr lang="ru-RU" sz="2000" dirty="0"/>
              <a:t>и их неправильное употребление.</a:t>
            </a:r>
          </a:p>
          <a:p>
            <a:pPr marL="0" lvl="1"/>
            <a:endParaRPr lang="ru-RU" i="1" dirty="0"/>
          </a:p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564342" y="4077072"/>
            <a:ext cx="2376264" cy="20152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7239000" cy="5763667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Методов излечения от аутизма пока не существует. Есть методы, которые помогают детям с аутизмом быть более приспособленными и готовыми к самостоятельной жизни, которые помогают </a:t>
            </a:r>
            <a:r>
              <a:rPr lang="ru-RU" dirty="0" err="1" smtClean="0"/>
              <a:t>аутистам</a:t>
            </a:r>
            <a:r>
              <a:rPr lang="ru-RU" dirty="0" smtClean="0"/>
              <a:t> притвориться «нормальными» и сдерживать свое аутичное поведение.</a:t>
            </a:r>
          </a:p>
        </p:txBody>
      </p:sp>
      <p:pic>
        <p:nvPicPr>
          <p:cNvPr id="4" name="Рисунок 3" descr="Коррекционная работа с ребенком аутистом с чего начать или quot дорогу осилит идущий quot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89040"/>
            <a:ext cx="3384376" cy="1685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79296" cy="119675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Методы раннего </a:t>
            </a:r>
            <a:br>
              <a:rPr lang="ru-RU" dirty="0" smtClean="0"/>
            </a:br>
            <a:r>
              <a:rPr lang="ru-RU" dirty="0" smtClean="0"/>
              <a:t>вмешательства</a:t>
            </a:r>
            <a:endParaRPr lang="ru-RU" dirty="0"/>
          </a:p>
        </p:txBody>
      </p:sp>
      <p:sp>
        <p:nvSpPr>
          <p:cNvPr id="76803" name="Содержимое 2"/>
          <p:cNvSpPr>
            <a:spLocks noGrp="1"/>
          </p:cNvSpPr>
          <p:nvPr>
            <p:ph idx="1"/>
          </p:nvPr>
        </p:nvSpPr>
        <p:spPr>
          <a:xfrm>
            <a:off x="179512" y="1196753"/>
            <a:ext cx="8640960" cy="432048"/>
          </a:xfrm>
        </p:spPr>
        <p:txBody>
          <a:bodyPr/>
          <a:lstStyle/>
          <a:p>
            <a:pPr eaLnBrk="1" hangingPunct="1"/>
            <a:r>
              <a:rPr lang="ru-RU" sz="2400" dirty="0" smtClean="0"/>
              <a:t>удерживающая (холдинг) терапия («усиленное касание»)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551769"/>
            <a:ext cx="2160240" cy="191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23528" y="2132856"/>
            <a:ext cx="45372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Этот метод состоит в попытке почти насильственного образования физической связи между матерью и ребенком, т. к. именно отсутствие этой связи считается сторонниками этого метода центральным нарушением при аутизме.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71600" y="214380"/>
            <a:ext cx="6727648" cy="10566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i="1" dirty="0"/>
          </a:p>
        </p:txBody>
      </p:sp>
      <p:sp>
        <p:nvSpPr>
          <p:cNvPr id="80899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404665"/>
            <a:ext cx="6120679" cy="1080119"/>
          </a:xfrm>
        </p:spPr>
        <p:txBody>
          <a:bodyPr/>
          <a:lstStyle/>
          <a:p>
            <a:pPr eaLnBrk="1" hangingPunct="1"/>
            <a:r>
              <a:rPr lang="ru-RU" sz="2000" i="1" u="sng" dirty="0" smtClean="0"/>
              <a:t>Игровая  терапия</a:t>
            </a:r>
            <a:r>
              <a:rPr lang="ru-RU" sz="2000" i="1" dirty="0" smtClean="0"/>
              <a:t>. </a:t>
            </a:r>
            <a:r>
              <a:rPr lang="ru-RU" sz="2000" dirty="0" smtClean="0"/>
              <a:t>В ней используются рисование, игры с разнообразными игрушками, водой, песком.</a:t>
            </a:r>
          </a:p>
          <a:p>
            <a:pPr eaLnBrk="1" hangingPunct="1"/>
            <a:endParaRPr lang="ru-RU" sz="20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1518" y="1340768"/>
            <a:ext cx="56475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ru-RU" i="1" u="sng" dirty="0" err="1" smtClean="0"/>
              <a:t>Иппотерапия</a:t>
            </a:r>
            <a:r>
              <a:rPr lang="ru-RU" dirty="0" smtClean="0"/>
              <a:t> </a:t>
            </a:r>
            <a:r>
              <a:rPr lang="ru-RU" dirty="0"/>
              <a:t>помогает задействовать все сенсорные системы и создает у детей с аутизмом достаточно сильную мотивацию, а также формирует один из первых видов взаимодействия «действие – реакция – действие»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18" y="3095094"/>
            <a:ext cx="62646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i="1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u="sng" dirty="0" err="1" smtClean="0"/>
              <a:t>Дельфинотерапия</a:t>
            </a:r>
            <a:r>
              <a:rPr lang="ru-RU" u="sng" dirty="0" smtClean="0"/>
              <a:t>.</a:t>
            </a:r>
          </a:p>
          <a:p>
            <a:r>
              <a:rPr lang="ru-RU" dirty="0" smtClean="0"/>
              <a:t>У </a:t>
            </a:r>
            <a:r>
              <a:rPr lang="ru-RU" dirty="0"/>
              <a:t>детей улучшается речь, уменьшается болевой синдром,  исчезает депрессивное состояние, нормализуется кровообращение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4008" y="4437112"/>
            <a:ext cx="2129336" cy="159700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6255488" cy="1362075"/>
          </a:xfrm>
        </p:spPr>
        <p:txBody>
          <a:bodyPr/>
          <a:lstStyle/>
          <a:p>
            <a:pPr algn="ctr"/>
            <a:r>
              <a:rPr lang="ru-RU" dirty="0" smtClean="0"/>
              <a:t>АВА-терапия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5929330"/>
            <a:ext cx="6255488" cy="743507"/>
          </a:xfrm>
        </p:spPr>
        <p:txBody>
          <a:bodyPr/>
          <a:lstStyle/>
          <a:p>
            <a:pPr algn="l"/>
            <a:endParaRPr lang="ru-RU" sz="2800" b="1" dirty="0" smtClean="0">
              <a:hlinkClick r:id="rId2"/>
            </a:endParaRPr>
          </a:p>
          <a:p>
            <a:pPr algn="l"/>
            <a:endParaRPr lang="ru-RU" sz="2800" b="1" dirty="0" smtClean="0">
              <a:hlinkClick r:id="rId2"/>
            </a:endParaRPr>
          </a:p>
          <a:p>
            <a:pPr algn="l"/>
            <a:endParaRPr lang="ru-RU" sz="2800" b="1" dirty="0" smtClean="0">
              <a:hlinkClick r:id="rId2"/>
            </a:endParaRPr>
          </a:p>
          <a:p>
            <a:pPr algn="l"/>
            <a:r>
              <a:rPr lang="ru-RU" sz="2800" b="1" dirty="0" smtClean="0">
                <a:hlinkClick r:id="rId2"/>
              </a:rPr>
              <a:t>поведенческая </a:t>
            </a:r>
            <a:r>
              <a:rPr lang="ru-RU" sz="2800" b="1" dirty="0" smtClean="0">
                <a:hlinkClick r:id="rId2"/>
              </a:rPr>
              <a:t>терапия или мето</a:t>
            </a:r>
            <a:r>
              <a:rPr lang="ru-RU" sz="2800" b="1" u="sng" dirty="0" smtClean="0">
                <a:hlinkClick r:id="rId2"/>
              </a:rPr>
              <a:t>д прикладного анализа поведения,</a:t>
            </a:r>
            <a:r>
              <a:rPr lang="ru-RU" sz="2800" b="1" dirty="0" smtClean="0"/>
              <a:t> это интенсивная обучающая программа, которая </a:t>
            </a:r>
            <a:r>
              <a:rPr lang="ru-RU" sz="2800" b="1" dirty="0" smtClean="0">
                <a:hlinkClick r:id="rId3"/>
              </a:rPr>
              <a:t>основывается на поведенческих технологиях и методах обучения</a:t>
            </a:r>
            <a:r>
              <a:rPr lang="ru-RU" sz="2800" b="1" dirty="0" smtClean="0"/>
              <a:t>. АВА как научная дисциплина изучает влияние факторов в окружающей среде на поведение и манипулирует этими факторами, чтобы изменить поведение человека.</a:t>
            </a:r>
          </a:p>
          <a:p>
            <a:pPr algn="l"/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7715200" cy="626772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/>
              <a:t>Медикаментозные методы</a:t>
            </a:r>
            <a:endParaRPr lang="ru-RU" dirty="0"/>
          </a:p>
          <a:p>
            <a:pPr marL="0" indent="0">
              <a:buNone/>
            </a:pPr>
            <a:r>
              <a:rPr lang="ru-RU" sz="2400" dirty="0"/>
              <a:t>Лекарственные препараты применяются лишь для коррекции конкретных состояний, </a:t>
            </a:r>
            <a:r>
              <a:rPr lang="ru-RU" sz="2400" dirty="0" smtClean="0"/>
              <a:t>в основном, </a:t>
            </a:r>
            <a:r>
              <a:rPr lang="ru-RU" sz="2400" dirty="0"/>
              <a:t>для снятия агрессивности, при судорожной активности, для улучшения кровообращения мозга, коррекции нарушения обмена </a:t>
            </a:r>
            <a:r>
              <a:rPr lang="ru-RU" sz="2400" dirty="0" smtClean="0"/>
              <a:t>веществ.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К таким препаратам относятся:</a:t>
            </a:r>
          </a:p>
          <a:p>
            <a:pPr marL="0" lvl="0" indent="0">
              <a:buNone/>
            </a:pPr>
            <a:r>
              <a:rPr lang="ru-RU" sz="2400" dirty="0"/>
              <a:t>Противосудорожные препараты.</a:t>
            </a:r>
          </a:p>
          <a:p>
            <a:pPr marL="0" lvl="0" indent="0">
              <a:buNone/>
            </a:pPr>
            <a:r>
              <a:rPr lang="ru-RU" sz="2400" dirty="0"/>
              <a:t>Антипсихотические.</a:t>
            </a:r>
          </a:p>
          <a:p>
            <a:pPr marL="0" lvl="0" indent="0">
              <a:buNone/>
            </a:pPr>
            <a:r>
              <a:rPr lang="ru-RU" sz="2400" dirty="0" err="1"/>
              <a:t>Ноотропы</a:t>
            </a:r>
            <a:r>
              <a:rPr lang="ru-RU" sz="2400" dirty="0"/>
              <a:t>.</a:t>
            </a:r>
          </a:p>
          <a:p>
            <a:pPr marL="0" lvl="0" indent="0">
              <a:buNone/>
            </a:pPr>
            <a:r>
              <a:rPr lang="ru-RU" sz="2400" dirty="0"/>
              <a:t>Витамины.</a:t>
            </a:r>
          </a:p>
          <a:p>
            <a:pPr marL="0" indent="0">
              <a:buNone/>
            </a:pPr>
            <a:endParaRPr lang="ru-RU" sz="2400" dirty="0"/>
          </a:p>
          <a:p>
            <a:pPr marL="0" indent="0" eaLnBrk="1" hangingPunct="1">
              <a:buNone/>
            </a:pPr>
            <a:endParaRPr lang="ru-RU" sz="2400" dirty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24128" y="3140968"/>
            <a:ext cx="2088232" cy="15661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6097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54360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Несмотря </a:t>
            </a:r>
            <a:r>
              <a:rPr lang="ru-RU" sz="2000" dirty="0"/>
              <a:t>на то, что </a:t>
            </a:r>
            <a:r>
              <a:rPr lang="ru-RU" sz="2000" dirty="0" smtClean="0"/>
              <a:t>аутизм </a:t>
            </a:r>
            <a:r>
              <a:rPr lang="ru-RU" sz="2000" dirty="0"/>
              <a:t>не излечим, поправить ситуацию можно. Самое лучшее «лечение» в этом случае – регулярные занятия каждый день и создание наиболее благоприятной среды для </a:t>
            </a:r>
            <a:r>
              <a:rPr lang="ru-RU" sz="2000" dirty="0" err="1"/>
              <a:t>аутиста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 smtClean="0"/>
              <a:t>Коррекционная работа должна проводиться комплексно, группой специалистов – психиатром, невропатологом, психологом, логопедом, дефектологом, музыкальным руководителем. Вместе они вырабатывают индивидуальную программу развития ребенка.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Рисунок 3" descr="http://forum.ngs24.ru/preview/forum/upload_files/8fe86f6c31f4fa4752016f2047094358_aee8d2969a21be8a0412f6c5b6807166_142796988725_800px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581128"/>
            <a:ext cx="3960440" cy="17987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682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4"/>
            <a:ext cx="7931224" cy="3396358"/>
          </a:xfrm>
        </p:spPr>
        <p:txBody>
          <a:bodyPr>
            <a:noAutofit/>
          </a:bodyPr>
          <a:lstStyle/>
          <a:p>
            <a:pPr lvl="0" eaLnBrk="1" hangingPunct="1"/>
            <a:r>
              <a:rPr lang="ru-RU" sz="2000" b="0" u="sng" cap="none" dirty="0">
                <a:ln>
                  <a:noFill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работе с аутичными детьми педагогам необходимо соблюдать следующие правила –</a:t>
            </a:r>
            <a:br>
              <a:rPr lang="ru-RU" sz="2000" b="0" u="sng" cap="none" dirty="0">
                <a:ln>
                  <a:noFill/>
                </a:ln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Наладить первичный контакт с ребенком.</a:t>
            </a:r>
            <a:b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Использовать прием «от простого – к сложному».</a:t>
            </a:r>
            <a:b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Знакомить с правилами поведения ребенка нужно постепенно .</a:t>
            </a:r>
            <a:b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Давать много подсказок.</a:t>
            </a:r>
            <a:b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Использовать принцип дозированной речи.</a:t>
            </a:r>
            <a:b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Сформировать учебное поведение.</a:t>
            </a:r>
            <a:b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0" cap="none" dirty="0">
                <a:ln>
                  <a:noFill/>
                </a:ln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Комплексный подход – основа социализации.</a:t>
            </a:r>
          </a:p>
        </p:txBody>
      </p:sp>
      <p:pic>
        <p:nvPicPr>
          <p:cNvPr id="4" name="Объект 3" descr="http://www.syl.ru/misc/i/ai/76339/10349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293096"/>
            <a:ext cx="4193300" cy="18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49568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7776864" cy="7464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Самые известные </a:t>
            </a:r>
            <a:r>
              <a:rPr lang="ru-RU" sz="3600" b="1" dirty="0" err="1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аутисты</a:t>
            </a:r>
            <a:r>
              <a:rPr lang="ru-RU" sz="3600" b="1" dirty="0">
                <a:solidFill>
                  <a:srgbClr val="FF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мира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440"/>
              </a:spcAft>
            </a:pPr>
            <a:r>
              <a:rPr lang="ru-RU" sz="2000" dirty="0" smtClean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-Ньютон</a:t>
            </a:r>
            <a:r>
              <a:rPr lang="ru-RU" sz="2000" dirty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Леонардо да Винчи, Эйнштейн, Моцарт, Кафка, Стивен </a:t>
            </a:r>
            <a:r>
              <a:rPr lang="ru-RU" sz="2000" dirty="0" smtClean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Спилберг, Льюис </a:t>
            </a:r>
            <a:r>
              <a:rPr lang="ru-RU" sz="2000" dirty="0" err="1" smtClean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Керолл</a:t>
            </a:r>
            <a:r>
              <a:rPr lang="ru-RU" sz="2000" dirty="0" smtClean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Билл Гейтс </a:t>
            </a:r>
            <a:r>
              <a:rPr lang="ru-RU" sz="2000" dirty="0" smtClean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— у  этих известных </a:t>
            </a:r>
            <a:r>
              <a:rPr lang="ru-RU" sz="2000" dirty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миру </a:t>
            </a:r>
            <a:r>
              <a:rPr lang="ru-RU" sz="2000" dirty="0" smtClean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личностей были диагностированы проявления высоко-функционального аутизма (синдром </a:t>
            </a:r>
            <a:r>
              <a:rPr lang="ru-RU" sz="2000" dirty="0" err="1" smtClean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Аспергера</a:t>
            </a:r>
            <a:r>
              <a:rPr lang="ru-RU" sz="2000" dirty="0" smtClean="0">
                <a:solidFill>
                  <a:srgbClr val="24050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 . </a:t>
            </a:r>
          </a:p>
          <a:p>
            <a:pPr>
              <a:lnSpc>
                <a:spcPct val="115000"/>
              </a:lnSpc>
              <a:spcAft>
                <a:spcPts val="1440"/>
              </a:spcAft>
            </a:pPr>
            <a:r>
              <a:rPr lang="ru-RU" sz="2000" dirty="0" smtClean="0"/>
              <a:t>-</a:t>
            </a:r>
            <a:r>
              <a:rPr lang="ru-RU" sz="2000" dirty="0" err="1" smtClean="0"/>
              <a:t>Аутисты</a:t>
            </a:r>
            <a:r>
              <a:rPr lang="ru-RU" sz="2000" dirty="0" smtClean="0"/>
              <a:t> </a:t>
            </a:r>
            <a:r>
              <a:rPr lang="ru-RU" sz="2000" dirty="0"/>
              <a:t>обладают большими способностями к программированию; часто они видят в компьютере близкое существо. По некоторым данным, у Билла Гейтса от 5 до 20% персонала -- </a:t>
            </a:r>
            <a:r>
              <a:rPr lang="ru-RU" sz="2000" dirty="0" err="1"/>
              <a:t>аутисты</a:t>
            </a:r>
            <a:r>
              <a:rPr lang="ru-RU" sz="2000" dirty="0"/>
              <a:t>. </a:t>
            </a:r>
            <a:endParaRPr lang="ru-RU" sz="2000" dirty="0" smtClean="0"/>
          </a:p>
          <a:p>
            <a:pPr>
              <a:lnSpc>
                <a:spcPct val="115000"/>
              </a:lnSpc>
              <a:spcAft>
                <a:spcPts val="1440"/>
              </a:spcAft>
            </a:pPr>
            <a:r>
              <a:rPr lang="ru-RU" sz="2000" dirty="0" smtClean="0"/>
              <a:t>-Ким </a:t>
            </a:r>
            <a:r>
              <a:rPr lang="ru-RU" sz="2000" dirty="0"/>
              <a:t>Пик, известный по одноименному фильму «Человек дождя», стал самым популярным </a:t>
            </a:r>
            <a:r>
              <a:rPr lang="ru-RU" sz="2000" dirty="0" err="1"/>
              <a:t>аутистом</a:t>
            </a:r>
            <a:r>
              <a:rPr lang="ru-RU" sz="2000" dirty="0"/>
              <a:t> мира. Гений более чем в 15-ти предметах</a:t>
            </a:r>
            <a:r>
              <a:rPr lang="ru-RU" sz="2000" dirty="0" smtClean="0"/>
              <a:t>.</a:t>
            </a:r>
            <a:r>
              <a:rPr lang="ru-RU" sz="2000" dirty="0"/>
              <a:t> . В 16 месяцев Пик запоминал, все прочитаны ему книги, </a:t>
            </a:r>
            <a:r>
              <a:rPr lang="ru-RU" sz="2000" dirty="0" smtClean="0"/>
              <a:t>в 3 года научился читать</a:t>
            </a:r>
            <a:r>
              <a:rPr lang="ru-RU" sz="2000" dirty="0"/>
              <a:t>. Сейчас толстую книгу </a:t>
            </a:r>
            <a:r>
              <a:rPr lang="ru-RU" sz="2000" dirty="0" smtClean="0"/>
              <a:t>осиливает </a:t>
            </a:r>
            <a:r>
              <a:rPr lang="ru-RU" sz="2000" dirty="0"/>
              <a:t>за 25 минут, читая одновременно две страницы (одну левым, другую — правым глазом). При этом с трудом одевается сам и забывает, как чистить зубы.</a:t>
            </a:r>
          </a:p>
          <a:p>
            <a:pPr>
              <a:lnSpc>
                <a:spcPct val="115000"/>
              </a:lnSpc>
              <a:spcAft>
                <a:spcPts val="1440"/>
              </a:spcAft>
            </a:pPr>
            <a:endParaRPr lang="ru-RU" sz="2000" dirty="0" smtClean="0"/>
          </a:p>
          <a:p>
            <a:pPr>
              <a:lnSpc>
                <a:spcPct val="115000"/>
              </a:lnSpc>
              <a:spcAft>
                <a:spcPts val="144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695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5"/>
          <p:cNvSpPr>
            <a:spLocks noGrp="1"/>
          </p:cNvSpPr>
          <p:nvPr>
            <p:ph idx="1"/>
          </p:nvPr>
        </p:nvSpPr>
        <p:spPr>
          <a:xfrm>
            <a:off x="457200" y="692150"/>
            <a:ext cx="7239000" cy="576421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300" b="1" dirty="0" smtClean="0"/>
              <a:t>Аутизмом</a:t>
            </a:r>
            <a:r>
              <a:rPr lang="ru-RU" sz="2300" dirty="0" smtClean="0"/>
              <a:t> называют расстройство психического и психологического развития, при котором наблюдается выраженный дефицит эмоциональных проявлений и сферы общения. В переводе слово «аутизм» обозначает – ушедший в себя человек, или человек внутри себя. Страдающий подобный заболеванием человек никогда не проявляет свои эмоции, жесты и речевое обращение к окружающим, а его действиях зачастую отсутствует социальный смысл.</a:t>
            </a:r>
          </a:p>
          <a:p>
            <a:pPr>
              <a:buNone/>
            </a:pPr>
            <a:r>
              <a:rPr lang="ru-RU" sz="2300" dirty="0"/>
              <a:t> Схожие состояния, при которых отмечаются более мягкие признаки и симптомы, относят к </a:t>
            </a:r>
            <a:r>
              <a:rPr lang="ru-RU" sz="2300" u="sng" dirty="0"/>
              <a:t>расстройствам аутистического спектра.</a:t>
            </a:r>
          </a:p>
          <a:p>
            <a:pPr>
              <a:buFont typeface="Wingdings 2" pitchFamily="18" charset="2"/>
              <a:buNone/>
            </a:pPr>
            <a:endParaRPr lang="ru-RU" sz="2300" dirty="0" smtClean="0"/>
          </a:p>
        </p:txBody>
      </p:sp>
      <p:pic>
        <p:nvPicPr>
          <p:cNvPr id="4" name="Рисунок 3" descr="http://primamed.if.ua/news/0127/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805264"/>
            <a:ext cx="4968552" cy="9807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5148064" cy="5270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440"/>
              </a:spcAft>
            </a:pPr>
            <a:r>
              <a:rPr lang="ru-RU" dirty="0"/>
              <a:t>-Мальчиков среди </a:t>
            </a:r>
            <a:r>
              <a:rPr lang="ru-RU" dirty="0" err="1"/>
              <a:t>аутистов</a:t>
            </a:r>
            <a:r>
              <a:rPr lang="ru-RU" dirty="0"/>
              <a:t> в 4 раза </a:t>
            </a:r>
            <a:r>
              <a:rPr lang="ru-RU" dirty="0" smtClean="0"/>
              <a:t>больше</a:t>
            </a:r>
            <a:r>
              <a:rPr lang="ru-RU" dirty="0"/>
              <a:t>, чем девочек</a:t>
            </a:r>
            <a:r>
              <a:rPr lang="ru-RU" dirty="0" smtClean="0"/>
              <a:t>.</a:t>
            </a:r>
          </a:p>
          <a:p>
            <a:pPr>
              <a:lnSpc>
                <a:spcPct val="115000"/>
              </a:lnSpc>
              <a:spcAft>
                <a:spcPts val="1440"/>
              </a:spcAft>
            </a:pPr>
            <a:r>
              <a:rPr lang="ru-RU" dirty="0" smtClean="0"/>
              <a:t>-Люди </a:t>
            </a:r>
            <a:r>
              <a:rPr lang="ru-RU" dirty="0"/>
              <a:t>с </a:t>
            </a:r>
            <a:r>
              <a:rPr lang="ru-RU" dirty="0" err="1"/>
              <a:t>аутическим</a:t>
            </a:r>
            <a:r>
              <a:rPr lang="ru-RU" dirty="0"/>
              <a:t> мышлением часто отличаются астеническим телосложением</a:t>
            </a:r>
            <a:r>
              <a:rPr lang="ru-RU" dirty="0" smtClean="0"/>
              <a:t>.</a:t>
            </a:r>
          </a:p>
          <a:p>
            <a:pPr>
              <a:lnSpc>
                <a:spcPct val="115000"/>
              </a:lnSpc>
              <a:spcAft>
                <a:spcPts val="1440"/>
              </a:spcAft>
            </a:pPr>
            <a:r>
              <a:rPr lang="ru-RU" dirty="0"/>
              <a:t> </a:t>
            </a:r>
            <a:r>
              <a:rPr lang="ru-RU" dirty="0" smtClean="0"/>
              <a:t>- </a:t>
            </a:r>
            <a:r>
              <a:rPr lang="ru-RU" dirty="0"/>
              <a:t>В России диагноз детский аутизм ставят очень редко, и только детям до 10 лет. После его зачеркивают и пишут "психопатия" или "шизофрения". </a:t>
            </a:r>
          </a:p>
          <a:p>
            <a:pPr>
              <a:lnSpc>
                <a:spcPct val="115000"/>
              </a:lnSpc>
              <a:spcAft>
                <a:spcPts val="1440"/>
              </a:spcAft>
            </a:pPr>
            <a:r>
              <a:rPr lang="ru-RU" dirty="0"/>
              <a:t>-В США на каждого аутичного ребенка выделяют 30 тысяч долларов в год. У нас это исключительно проблема родителей. </a:t>
            </a:r>
          </a:p>
          <a:p>
            <a:pPr>
              <a:lnSpc>
                <a:spcPct val="115000"/>
              </a:lnSpc>
              <a:spcAft>
                <a:spcPts val="1440"/>
              </a:spcAft>
            </a:pP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-70</a:t>
            </a:r>
            <a:r>
              <a:rPr lang="ru-RU" dirty="0"/>
              <a:t>% </a:t>
            </a:r>
            <a:r>
              <a:rPr lang="ru-RU" dirty="0" err="1"/>
              <a:t>аутистов</a:t>
            </a:r>
            <a:r>
              <a:rPr lang="ru-RU" dirty="0"/>
              <a:t> не имеют друзей. 95% никогда не заводили семью. </a:t>
            </a:r>
          </a:p>
        </p:txBody>
      </p:sp>
      <p:pic>
        <p:nvPicPr>
          <p:cNvPr id="3" name="Рисунок 2" descr="http://www.myshared.ru/thumbs/6/766818/big_thum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183760"/>
            <a:ext cx="3384376" cy="16625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2159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268760"/>
            <a:ext cx="5256584" cy="2736304"/>
          </a:xfrm>
        </p:spPr>
        <p:txBody>
          <a:bodyPr/>
          <a:lstStyle/>
          <a:p>
            <a:r>
              <a:rPr lang="ru-RU" sz="6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 !</a:t>
            </a:r>
            <a:endParaRPr lang="ru-RU" sz="6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839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20040"/>
            <a:ext cx="6580584" cy="45719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243" name="Содержимое 3"/>
          <p:cNvSpPr>
            <a:spLocks noGrp="1"/>
          </p:cNvSpPr>
          <p:nvPr>
            <p:ph idx="1"/>
          </p:nvPr>
        </p:nvSpPr>
        <p:spPr>
          <a:xfrm>
            <a:off x="107504" y="116633"/>
            <a:ext cx="7588696" cy="5256584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>
              <a:buNone/>
            </a:pPr>
            <a:r>
              <a:rPr lang="ru-RU" dirty="0" smtClean="0"/>
              <a:t>	</a:t>
            </a:r>
            <a:r>
              <a:rPr lang="ru-RU" sz="2400" dirty="0" smtClean="0"/>
              <a:t>В 1943 году </a:t>
            </a:r>
            <a:r>
              <a:rPr lang="ru-RU" sz="2400" dirty="0"/>
              <a:t>американский </a:t>
            </a:r>
            <a:r>
              <a:rPr lang="ru-RU" sz="2400" dirty="0" smtClean="0"/>
              <a:t>ученый Лео </a:t>
            </a:r>
            <a:r>
              <a:rPr lang="ru-RU" sz="2400" dirty="0" err="1"/>
              <a:t>Каннер</a:t>
            </a:r>
            <a:r>
              <a:rPr lang="ru-RU" sz="2400" dirty="0"/>
              <a:t> </a:t>
            </a:r>
            <a:r>
              <a:rPr lang="ru-RU" sz="2400" dirty="0" smtClean="0"/>
              <a:t>сделал первое описание аутизма у детей. В результате, нарушения в личностно-эмоциональной сфере детей и подростков  получили название – синдром раннего детского аутизма, синдром РДА, "синдром </a:t>
            </a:r>
            <a:r>
              <a:rPr lang="ru-RU" sz="2400" dirty="0" err="1" smtClean="0"/>
              <a:t>Каннера</a:t>
            </a:r>
            <a:r>
              <a:rPr lang="ru-RU" sz="2400" dirty="0" smtClean="0"/>
              <a:t>".</a:t>
            </a:r>
            <a:endParaRPr lang="en-US" sz="2400" dirty="0" smtClean="0"/>
          </a:p>
          <a:p>
            <a:pPr marL="0" indent="0">
              <a:buNone/>
            </a:pPr>
            <a:r>
              <a:rPr lang="ru-RU" sz="2400" b="1" dirty="0"/>
              <a:t>Выделяют 4 группы детского аутизма</a:t>
            </a:r>
          </a:p>
          <a:p>
            <a:r>
              <a:rPr lang="ru-RU" sz="2400" dirty="0"/>
              <a:t>Полная отрешенность от происходящего.</a:t>
            </a:r>
          </a:p>
          <a:p>
            <a:r>
              <a:rPr lang="ru-RU" sz="2400" dirty="0"/>
              <a:t>Отвержение окружающей среды.</a:t>
            </a:r>
          </a:p>
          <a:p>
            <a:r>
              <a:rPr lang="ru-RU" sz="2400" dirty="0"/>
              <a:t>Захваченность аутистическими интересами.</a:t>
            </a:r>
          </a:p>
          <a:p>
            <a:r>
              <a:rPr lang="ru-RU" sz="2400" dirty="0"/>
              <a:t>Трудности при взаимодействии с окружающей средой.</a:t>
            </a:r>
          </a:p>
          <a:p>
            <a:pPr eaLnBrk="1" hangingPunct="1"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11015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115616" y="320040"/>
            <a:ext cx="6583632" cy="15663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07504" y="980728"/>
            <a:ext cx="8352928" cy="5145435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r>
              <a:rPr lang="ru-RU" i="1" dirty="0" smtClean="0"/>
              <a:t>	</a:t>
            </a:r>
            <a:r>
              <a:rPr lang="ru-RU" sz="2400" b="1" i="1" dirty="0"/>
              <a:t>1</a:t>
            </a:r>
            <a:r>
              <a:rPr lang="ru-RU" sz="2400" dirty="0"/>
              <a:t>. У большинства детей с РАС обнаруживаются признаки органического поражения ЦНС, которое произошло в период внутриутробного развития или в процессе родов.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/>
              <a:t>2</a:t>
            </a:r>
            <a:r>
              <a:rPr lang="ru-RU" sz="2400" i="1" dirty="0" smtClean="0"/>
              <a:t>. </a:t>
            </a:r>
            <a:r>
              <a:rPr lang="ru-RU" sz="2400" dirty="0" smtClean="0"/>
              <a:t>Аутизм может быть наследственной аномалией и передаваться на генном уровне</a:t>
            </a:r>
            <a:r>
              <a:rPr lang="ru-RU" dirty="0" smtClean="0"/>
              <a:t>.</a:t>
            </a:r>
          </a:p>
          <a:p>
            <a:pPr marL="0" lvl="0" indent="0" eaLnBrk="1" hangingPunct="1">
              <a:spcBef>
                <a:spcPct val="0"/>
              </a:spcBef>
              <a:buClrTx/>
              <a:buSzTx/>
              <a:buNone/>
            </a:pPr>
            <a:r>
              <a:rPr lang="ru-RU" sz="2400" b="1" i="1" dirty="0">
                <a:solidFill>
                  <a:prstClr val="black"/>
                </a:solidFill>
                <a:cs typeface="Arial" pitchFamily="34" charset="0"/>
              </a:rPr>
              <a:t>3</a:t>
            </a:r>
            <a:r>
              <a:rPr lang="ru-RU" sz="2400" dirty="0">
                <a:solidFill>
                  <a:prstClr val="black"/>
                </a:solidFill>
                <a:cs typeface="Arial" pitchFamily="34" charset="0"/>
              </a:rPr>
              <a:t>. Гормональные и иммунные нарушения, отравления солями тяжелых металлов или недостатка цинка в организме.</a:t>
            </a:r>
          </a:p>
          <a:p>
            <a:pPr marL="0" lvl="0" indent="0" eaLnBrk="1" hangingPunct="1">
              <a:spcBef>
                <a:spcPct val="0"/>
              </a:spcBef>
              <a:buClrTx/>
              <a:buSzTx/>
              <a:buNone/>
            </a:pPr>
            <a:endParaRPr lang="ru-RU" sz="2400" dirty="0">
              <a:solidFill>
                <a:prstClr val="black"/>
              </a:solidFill>
              <a:cs typeface="Arial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None/>
            </a:pPr>
            <a:r>
              <a:rPr lang="ru-RU" sz="2400" b="1" i="1" dirty="0">
                <a:solidFill>
                  <a:prstClr val="black"/>
                </a:solidFill>
                <a:cs typeface="Arial" pitchFamily="34" charset="0"/>
              </a:rPr>
              <a:t>4</a:t>
            </a:r>
            <a:r>
              <a:rPr lang="ru-RU" sz="2400" dirty="0">
                <a:solidFill>
                  <a:prstClr val="black"/>
                </a:solidFill>
                <a:cs typeface="Arial" pitchFamily="34" charset="0"/>
              </a:rPr>
              <a:t>. Возможно проявление болезни могут спровоцировать детские вакцины. Однако, подтверждения этому нет.</a:t>
            </a:r>
          </a:p>
          <a:p>
            <a:pPr marL="0" lvl="0" indent="0" eaLnBrk="1" hangingPunct="1">
              <a:spcBef>
                <a:spcPct val="0"/>
              </a:spcBef>
              <a:buClrTx/>
              <a:buSzTx/>
              <a:buNone/>
            </a:pPr>
            <a:endParaRPr lang="ru-RU" sz="2400" dirty="0">
              <a:solidFill>
                <a:prstClr val="black"/>
              </a:solidFill>
              <a:cs typeface="Arial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None/>
            </a:pPr>
            <a:r>
              <a:rPr lang="ru-RU" sz="2400" b="1" i="1" dirty="0">
                <a:solidFill>
                  <a:prstClr val="black"/>
                </a:solidFill>
                <a:cs typeface="Arial" pitchFamily="34" charset="0"/>
              </a:rPr>
              <a:t>5</a:t>
            </a:r>
            <a:r>
              <a:rPr lang="ru-RU" sz="2400" dirty="0">
                <a:solidFill>
                  <a:prstClr val="black"/>
                </a:solidFill>
                <a:cs typeface="Arial" pitchFamily="34" charset="0"/>
              </a:rPr>
              <a:t>. Отношения в семье, окружение, условия проживания, затянувшаяся депрессия.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</p:txBody>
      </p:sp>
      <p:pic>
        <p:nvPicPr>
          <p:cNvPr id="2765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16200000">
            <a:off x="4966954" y="5236729"/>
            <a:ext cx="1409409" cy="1833132"/>
          </a:xfrm>
          <a:noFill/>
        </p:spPr>
      </p:pic>
      <p:sp>
        <p:nvSpPr>
          <p:cNvPr id="2" name="Прямоугольник 1"/>
          <p:cNvSpPr/>
          <p:nvPr/>
        </p:nvSpPr>
        <p:spPr>
          <a:xfrm>
            <a:off x="755576" y="1"/>
            <a:ext cx="5832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7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  <a:ea typeface="+mj-ea"/>
                <a:cs typeface="+mj-cs"/>
              </a:rPr>
              <a:t>Причины</a:t>
            </a:r>
            <a:r>
              <a:rPr lang="en-US" sz="27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  <a:ea typeface="+mj-ea"/>
                <a:cs typeface="+mj-cs"/>
              </a:rPr>
              <a:t> </a:t>
            </a:r>
            <a:r>
              <a:rPr lang="ru-RU" sz="27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  <a:ea typeface="+mj-ea"/>
                <a:cs typeface="+mj-cs"/>
              </a:rPr>
              <a:t>возникновения</a:t>
            </a:r>
            <a:r>
              <a:rPr lang="en-US" sz="27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  <a:ea typeface="+mj-ea"/>
                <a:cs typeface="+mj-cs"/>
              </a:rPr>
              <a:t> </a:t>
            </a:r>
            <a:r>
              <a:rPr lang="ru-RU" sz="27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  <a:ea typeface="+mj-ea"/>
                <a:cs typeface="+mj-cs"/>
              </a:rPr>
              <a:t>аутизма</a:t>
            </a:r>
            <a:r>
              <a:rPr lang="ru-RU" sz="27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  <a:ea typeface="+mj-ea"/>
                <a:cs typeface="+mj-cs"/>
              </a:rPr>
              <a:t/>
            </a:r>
            <a:br>
              <a:rPr lang="ru-RU" sz="2700" b="1" cap="all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Trebuchet MS"/>
                <a:ea typeface="+mj-ea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098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"/>
            <a:ext cx="8435280" cy="1268759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Аутизм может диагностировать только психиатр.</a:t>
            </a:r>
            <a:endParaRPr lang="ru-RU" dirty="0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457200" y="2276475"/>
            <a:ext cx="7239000" cy="41798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	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3253" y="1412776"/>
            <a:ext cx="639296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Ученые определили 3 признака, по которым определяется наличие аутизма у детей.</a:t>
            </a:r>
          </a:p>
          <a:p>
            <a:pPr marL="342900" indent="-342900" eaLnBrk="1" hangingPunct="1">
              <a:buFont typeface="+mj-lt"/>
              <a:buAutoNum type="arabicPeriod"/>
            </a:pPr>
            <a:r>
              <a:rPr lang="ru-RU" sz="2800" dirty="0" smtClean="0"/>
              <a:t>Нарушение социального взаимодействия.</a:t>
            </a:r>
          </a:p>
          <a:p>
            <a:pPr marL="342900" indent="-342900" eaLnBrk="1" hangingPunct="1">
              <a:buFont typeface="+mj-lt"/>
              <a:buAutoNum type="arabicPeriod"/>
            </a:pPr>
            <a:r>
              <a:rPr lang="ru-RU" sz="2800" dirty="0" smtClean="0"/>
              <a:t>Возникновение трудностей в общении с окружающими людьми.</a:t>
            </a:r>
          </a:p>
          <a:p>
            <a:pPr marL="342900" indent="-342900" eaLnBrk="1" hangingPunct="1">
              <a:buFont typeface="+mj-lt"/>
              <a:buAutoNum type="arabicPeriod"/>
            </a:pPr>
            <a:r>
              <a:rPr lang="ru-RU" sz="2800" dirty="0" smtClean="0"/>
              <a:t>Особенности в поведении .</a:t>
            </a:r>
            <a:endParaRPr lang="ru-RU" sz="28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916832"/>
            <a:ext cx="2267744" cy="231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 rot="10800000" flipV="1">
            <a:off x="457200" y="4903535"/>
            <a:ext cx="9299376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Tx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4E3B30"/>
                </a:solidFill>
                <a:effectLst/>
                <a:uLnTx/>
                <a:uFillTx/>
                <a:latin typeface="Franklin Gothic Book"/>
              </a:rPr>
              <a:t> </a:t>
            </a:r>
            <a:r>
              <a:rPr kumimoji="0" lang="ru-RU" sz="3200" b="0" i="0" u="sng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Franklin Gothic Book"/>
              </a:rPr>
              <a:t>Не существует «типичного </a:t>
            </a:r>
            <a:r>
              <a:rPr kumimoji="0" lang="ru-RU" sz="3200" b="0" i="0" u="sng" strike="noStrike" kern="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Franklin Gothic Book"/>
              </a:rPr>
              <a:t>аутиста</a:t>
            </a:r>
            <a:r>
              <a:rPr kumimoji="0" lang="ru-RU" sz="3200" b="0" i="0" u="sng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Franklin Gothic Book"/>
              </a:rPr>
              <a:t>».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Tx/>
              <a:buNone/>
              <a:tabLst/>
              <a:defRPr/>
            </a:pPr>
            <a:r>
              <a:rPr kumimoji="0" lang="ru-RU" sz="3200" b="0" i="0" u="sng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Franklin Gothic Book"/>
              </a:rPr>
              <a:t> У людей  наблюдается множество различных проявлений аутизма, от легких до тяжелых.</a:t>
            </a:r>
            <a:endParaRPr kumimoji="0" lang="ru-RU" sz="1800" b="0" i="0" u="sng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/>
              <a:t>Основные симптомы аутизма у детей</a:t>
            </a:r>
            <a:endParaRPr lang="ru-RU" i="1" dirty="0"/>
          </a:p>
        </p:txBody>
      </p:sp>
      <p:sp>
        <p:nvSpPr>
          <p:cNvPr id="32772" name="Содержимое 4"/>
          <p:cNvSpPr>
            <a:spLocks noGrp="1"/>
          </p:cNvSpPr>
          <p:nvPr>
            <p:ph sz="half" idx="2"/>
          </p:nvPr>
        </p:nvSpPr>
        <p:spPr>
          <a:xfrm>
            <a:off x="323528" y="1463040"/>
            <a:ext cx="7375847" cy="4663123"/>
          </a:xfrm>
        </p:spPr>
        <p:txBody>
          <a:bodyPr/>
          <a:lstStyle/>
          <a:p>
            <a:pPr marL="292100" lvl="1" indent="0" eaLnBrk="1" hangingPunct="1">
              <a:buNone/>
            </a:pPr>
            <a:r>
              <a:rPr lang="ru-RU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  1. Аутичный ребёнок не фиксирует взгляда на лице другого человека, не выносит прямого зрительного контакта «глаза в глаза».</a:t>
            </a:r>
          </a:p>
          <a:p>
            <a:pPr marL="292100" lvl="1" indent="0" eaLnBrk="1" hangingPunct="1">
              <a:buNone/>
            </a:pPr>
            <a:r>
              <a:rPr lang="ru-RU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   2.  Ребенок не может передать свои эмоции, чувства, требования и просьбы.</a:t>
            </a:r>
          </a:p>
          <a:p>
            <a:pPr marL="0" lvl="1" indent="0" eaLnBrk="1" hangingPunct="1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ru-RU" dirty="0">
                <a:solidFill>
                  <a:schemeClr val="tx1"/>
                </a:solidFill>
              </a:rPr>
              <a:t> 3. Ребенок не может правильно реагировать на различные звуки.</a:t>
            </a:r>
          </a:p>
          <a:p>
            <a:pPr marL="0" lvl="1" indent="0" eaLnBrk="1" hangingPunct="1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ru-RU" dirty="0">
                <a:solidFill>
                  <a:schemeClr val="tx1"/>
                </a:solidFill>
              </a:rPr>
              <a:t>   4. Отсутствует интерес к еде.</a:t>
            </a:r>
          </a:p>
          <a:p>
            <a:pPr marL="0" lvl="1" indent="0" eaLnBrk="1" hangingPunct="1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ru-RU" dirty="0">
                <a:solidFill>
                  <a:schemeClr val="tx1"/>
                </a:solidFill>
              </a:rPr>
              <a:t>   5. Имеется привычка ходить на носках.</a:t>
            </a:r>
          </a:p>
          <a:p>
            <a:pPr marL="0" indent="0" eaLnBrk="1" hangingPunct="1">
              <a:buNone/>
            </a:pPr>
            <a:r>
              <a:rPr lang="ru-RU" dirty="0"/>
              <a:t>   </a:t>
            </a:r>
            <a:r>
              <a:rPr lang="ru-RU" sz="2400" dirty="0"/>
              <a:t>6. Становится видна задержка психического развития ребенка.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6300" y="320040"/>
            <a:ext cx="6822948" cy="15663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692696"/>
            <a:ext cx="4824535" cy="5760640"/>
          </a:xfrm>
        </p:spPr>
        <p:txBody>
          <a:bodyPr>
            <a:normAutofit/>
          </a:bodyPr>
          <a:lstStyle/>
          <a:p>
            <a:pPr marL="274320" lvl="1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</a:rPr>
              <a:t>	  </a:t>
            </a:r>
            <a:r>
              <a:rPr lang="ru-RU" dirty="0" smtClean="0">
                <a:solidFill>
                  <a:schemeClr val="tx1"/>
                </a:solidFill>
              </a:rPr>
              <a:t>7.Малыш не плачет, если родители уходят куда-нибудь, не пытается улыбнуться им.</a:t>
            </a:r>
          </a:p>
          <a:p>
            <a:pPr marL="274320" lvl="1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8. Может не реагировать на вопросы и действия родителей и знакомых, не узнает тех, кто бывает с ним каждый день.</a:t>
            </a:r>
          </a:p>
          <a:p>
            <a:pPr marL="274320" lvl="1" indent="-274320" eaLnBrk="1" fontAlgn="auto" hangingPunct="1"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defRPr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9. Проявляет неспособность слушать говорящего с ним человека и понимать обращенную к нему речь.</a:t>
            </a:r>
            <a:endParaRPr lang="ru-RU" dirty="0"/>
          </a:p>
        </p:txBody>
      </p:sp>
      <p:pic>
        <p:nvPicPr>
          <p:cNvPr id="3482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2415732"/>
            <a:ext cx="2232248" cy="2669451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188640"/>
            <a:ext cx="4896544" cy="5937523"/>
          </a:xfrm>
        </p:spPr>
        <p:txBody>
          <a:bodyPr/>
          <a:lstStyle/>
          <a:p>
            <a:pPr marL="273050" lvl="1" indent="-273050" eaLnBrk="1" hangingPunct="1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	  </a:t>
            </a:r>
            <a:r>
              <a:rPr lang="ru-RU" dirty="0" smtClean="0">
                <a:solidFill>
                  <a:schemeClr val="tx1"/>
                </a:solidFill>
              </a:rPr>
              <a:t>10. Отношение </a:t>
            </a:r>
            <a:r>
              <a:rPr lang="ru-RU" dirty="0">
                <a:solidFill>
                  <a:schemeClr val="tx1"/>
                </a:solidFill>
              </a:rPr>
              <a:t>к моментам дискомфорта (например, нарушения режима питания) парадоксальное; либо вообще их не переносит, либо безразличен к ним.</a:t>
            </a:r>
          </a:p>
          <a:p>
            <a:pPr marL="273050" lvl="1" indent="-273050" eaLnBrk="1" hangingPunct="1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ru-RU" dirty="0" smtClean="0">
                <a:solidFill>
                  <a:schemeClr val="tx1"/>
                </a:solidFill>
              </a:rPr>
              <a:t>    11. К </a:t>
            </a:r>
            <a:r>
              <a:rPr lang="ru-RU" dirty="0">
                <a:solidFill>
                  <a:schemeClr val="tx1"/>
                </a:solidFill>
              </a:rPr>
              <a:t>ласке ребёнок с аутизмом относится необычно: </a:t>
            </a:r>
            <a:r>
              <a:rPr lang="ru-RU" dirty="0" smtClean="0">
                <a:solidFill>
                  <a:schemeClr val="tx1"/>
                </a:solidFill>
              </a:rPr>
              <a:t>равнодушно </a:t>
            </a:r>
            <a:r>
              <a:rPr lang="ru-RU" dirty="0">
                <a:solidFill>
                  <a:schemeClr val="tx1"/>
                </a:solidFill>
              </a:rPr>
              <a:t>(терпит её) или даже </a:t>
            </a:r>
            <a:r>
              <a:rPr lang="ru-RU" dirty="0" smtClean="0">
                <a:solidFill>
                  <a:schemeClr val="tx1"/>
                </a:solidFill>
              </a:rPr>
              <a:t>неприязненно.</a:t>
            </a:r>
          </a:p>
          <a:p>
            <a:pPr marL="273050" lvl="1" indent="-273050" eaLnBrk="1" hangingPunct="1">
              <a:spcBef>
                <a:spcPts val="600"/>
              </a:spcBef>
              <a:buClr>
                <a:schemeClr val="tx2"/>
              </a:buClr>
              <a:buSzPct val="73000"/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12.</a:t>
            </a:r>
            <a:r>
              <a:rPr lang="ru-RU" i="1" dirty="0"/>
              <a:t> </a:t>
            </a:r>
            <a:r>
              <a:rPr lang="ru-RU" dirty="0" smtClean="0">
                <a:solidFill>
                  <a:schemeClr val="tx1"/>
                </a:solidFill>
              </a:rPr>
              <a:t>Они не любят каких-либо изменений (в режиме дня, в окружающей обстановке,        в еде). </a:t>
            </a:r>
          </a:p>
        </p:txBody>
      </p:sp>
      <p:pic>
        <p:nvPicPr>
          <p:cNvPr id="3584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83551" y="1819448"/>
            <a:ext cx="2412785" cy="3409751"/>
          </a:xfrm>
          <a:noFill/>
        </p:spPr>
      </p:pic>
      <p:sp>
        <p:nvSpPr>
          <p:cNvPr id="2" name="Прямоугольник 1"/>
          <p:cNvSpPr/>
          <p:nvPr/>
        </p:nvSpPr>
        <p:spPr>
          <a:xfrm flipH="1">
            <a:off x="107505" y="765175"/>
            <a:ext cx="24673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Содержимое 2"/>
          <p:cNvSpPr>
            <a:spLocks noGrp="1"/>
          </p:cNvSpPr>
          <p:nvPr>
            <p:ph idx="1"/>
          </p:nvPr>
        </p:nvSpPr>
        <p:spPr>
          <a:xfrm>
            <a:off x="107504" y="404664"/>
            <a:ext cx="8280920" cy="605169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dirty="0" smtClean="0"/>
              <a:t>У детей-</a:t>
            </a:r>
            <a:r>
              <a:rPr lang="ru-RU" dirty="0" err="1" smtClean="0"/>
              <a:t>аутистов</a:t>
            </a:r>
            <a:r>
              <a:rPr lang="ru-RU" dirty="0" smtClean="0"/>
              <a:t> ярко проявляются </a:t>
            </a:r>
            <a:r>
              <a:rPr lang="ru-RU" b="1" i="1" dirty="0" smtClean="0"/>
              <a:t>стереотипии</a:t>
            </a:r>
            <a:r>
              <a:rPr lang="ru-RU" dirty="0" smtClean="0"/>
              <a:t>: многократное повторение одних и тех же движений и действий – от самых простых (раскачивание, потряхивание руками) до сложных ритуалов; обнюхивание и облизывание иногда совершенно не подходящих для этого предметов и т. д.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717032"/>
            <a:ext cx="46805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Trebuchet MS"/>
              </a:rPr>
              <a:t>Дети с аутизмом любят переливать воду, играть с сыпучими материалами, но, играя, в песочнице, не </a:t>
            </a:r>
            <a:r>
              <a:rPr lang="ru-RU" sz="2800" dirty="0" smtClean="0">
                <a:solidFill>
                  <a:prstClr val="black"/>
                </a:solidFill>
                <a:latin typeface="Trebuchet MS"/>
              </a:rPr>
              <a:t>лепят </a:t>
            </a:r>
            <a:r>
              <a:rPr lang="ru-RU" sz="2800" dirty="0">
                <a:solidFill>
                  <a:prstClr val="black"/>
                </a:solidFill>
                <a:latin typeface="Trebuchet MS"/>
              </a:rPr>
              <a:t>куличи, а просто </a:t>
            </a:r>
            <a:r>
              <a:rPr lang="ru-RU" sz="2800" dirty="0" smtClean="0">
                <a:solidFill>
                  <a:prstClr val="black"/>
                </a:solidFill>
                <a:latin typeface="Trebuchet MS"/>
              </a:rPr>
              <a:t>пересыпают </a:t>
            </a:r>
            <a:r>
              <a:rPr lang="ru-RU" sz="2800" dirty="0">
                <a:solidFill>
                  <a:prstClr val="black"/>
                </a:solidFill>
                <a:latin typeface="Trebuchet MS"/>
              </a:rPr>
              <a:t>песок.</a:t>
            </a:r>
            <a:endParaRPr lang="ru-RU" dirty="0"/>
          </a:p>
        </p:txBody>
      </p:sp>
      <p:pic>
        <p:nvPicPr>
          <p:cNvPr id="5" name="Рисунок 4" descr="Зацикливается на одном занятии аутиста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68279"/>
            <a:ext cx="2649021" cy="18074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2213</TotalTime>
  <Words>811</Words>
  <Application>Microsoft Office PowerPoint</Application>
  <PresentationFormat>Экран (4:3)</PresentationFormat>
  <Paragraphs>93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«Жизнь в себе»</vt:lpstr>
      <vt:lpstr>Слайд 2</vt:lpstr>
      <vt:lpstr>Слайд 3</vt:lpstr>
      <vt:lpstr>Слайд 4</vt:lpstr>
      <vt:lpstr>Аутизм может диагностировать только психиатр.</vt:lpstr>
      <vt:lpstr>Основные симптомы аутизма у детей</vt:lpstr>
      <vt:lpstr>Слайд 7</vt:lpstr>
      <vt:lpstr>Слайд 8</vt:lpstr>
      <vt:lpstr>Слайд 9</vt:lpstr>
      <vt:lpstr>Слайд 10</vt:lpstr>
      <vt:lpstr>Особенности речевого развития аутичных детей</vt:lpstr>
      <vt:lpstr>Слайд 12</vt:lpstr>
      <vt:lpstr>Методы раннего  вмешательства</vt:lpstr>
      <vt:lpstr>Слайд 14</vt:lpstr>
      <vt:lpstr>АВА-терапия</vt:lpstr>
      <vt:lpstr>Слайд 16</vt:lpstr>
      <vt:lpstr>Слайд 17</vt:lpstr>
      <vt:lpstr>В работе с аутичными детьми педагогам необходимо соблюдать следующие правила – Наладить первичный контакт с ребенком. Использовать прием «от простого – к сложному». Знакомить с правилами поведения ребенка нужно постепенно . Давать много подсказок. Использовать принцип дозированной речи. Сформировать учебное поведение. Комплексный подход – основа социализации.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user</cp:lastModifiedBy>
  <cp:revision>112</cp:revision>
  <dcterms:created xsi:type="dcterms:W3CDTF">2010-11-08T12:04:48Z</dcterms:created>
  <dcterms:modified xsi:type="dcterms:W3CDTF">2021-04-02T06:18:03Z</dcterms:modified>
</cp:coreProperties>
</file>