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56" autoAdjust="0"/>
    <p:restoredTop sz="94717" autoAdjust="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8CEEF-04B0-4B23-96B9-6CB004CA0D66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E1663B-A729-4B2A-95D8-BBE5843CC9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478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8F892-8E06-4A4F-B7E1-B3220F9DD3A9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661019-5CA4-4697-ABD9-087A55F6F0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61019-5CA4-4697-ABD9-087A55F6F09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70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29200" y="990600"/>
            <a:ext cx="3886200" cy="704850"/>
          </a:xfrm>
          <a:effectLst/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29200" y="1981200"/>
            <a:ext cx="3886200" cy="6858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272213" y="152400"/>
            <a:ext cx="2014537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5891213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228600" y="152400"/>
            <a:ext cx="805815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550" y="15240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05350" y="15240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731520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5240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transition spd="med">
    <p:random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620688"/>
            <a:ext cx="6336704" cy="2376264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>Контроль, его виды, формы и средства реализации</a:t>
            </a:r>
            <a:endParaRPr lang="ru-RU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149080"/>
            <a:ext cx="7920880" cy="88924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cs typeface="LilyUPC" pitchFamily="34" charset="-34"/>
              </a:rPr>
              <a:t>Сухарникова Татьяна Ильинична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cs typeface="LilyUPC" pitchFamily="34" charset="-34"/>
              </a:rPr>
              <a:t>Преподаватель </a:t>
            </a:r>
            <a:r>
              <a:rPr lang="ru-RU" sz="2400" b="1" i="1" dirty="0" smtClean="0">
                <a:solidFill>
                  <a:schemeClr val="tx1"/>
                </a:solidFill>
                <a:cs typeface="LilyUPC" pitchFamily="34" charset="-34"/>
              </a:rPr>
              <a:t>экономики и менеджмента</a:t>
            </a:r>
            <a:endParaRPr lang="ru-RU" sz="2400" b="1" i="1" dirty="0">
              <a:solidFill>
                <a:schemeClr val="tx1"/>
              </a:solidFill>
              <a:cs typeface="LilyUPC" pitchFamily="34" charset="-34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>
                <a:latin typeface="Calibri" pitchFamily="34" charset="0"/>
              </a:rPr>
              <a:t> </a:t>
            </a:r>
            <a:r>
              <a:rPr lang="ru-RU" sz="3200" b="1" dirty="0" smtClean="0">
                <a:latin typeface="Calibri" pitchFamily="34" charset="0"/>
              </a:rPr>
              <a:t>Виды контроля</a:t>
            </a:r>
            <a:endParaRPr lang="ru-RU" sz="3200" b="1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805264"/>
          </a:xfrm>
        </p:spPr>
        <p:txBody>
          <a:bodyPr/>
          <a:lstStyle/>
          <a:p>
            <a:r>
              <a:rPr lang="ru-RU" sz="2400" b="1" i="1" u="sng" dirty="0" smtClean="0">
                <a:solidFill>
                  <a:srgbClr val="FF0000"/>
                </a:solidFill>
                <a:latin typeface="Calibri" pitchFamily="34" charset="0"/>
              </a:rPr>
              <a:t>Тактический</a:t>
            </a:r>
            <a:r>
              <a:rPr lang="ru-RU" sz="2400" dirty="0" smtClean="0">
                <a:latin typeface="Calibri" pitchFamily="34" charset="0"/>
              </a:rPr>
              <a:t> (или </a:t>
            </a:r>
            <a:r>
              <a:rPr lang="ru-RU" sz="2400" b="1" i="1" u="sng" dirty="0" smtClean="0">
                <a:solidFill>
                  <a:srgbClr val="FF0000"/>
                </a:solidFill>
                <a:latin typeface="Calibri" pitchFamily="34" charset="0"/>
              </a:rPr>
              <a:t>административный</a:t>
            </a:r>
            <a:r>
              <a:rPr lang="ru-RU" sz="2400" dirty="0" smtClean="0">
                <a:latin typeface="Calibri" pitchFamily="34" charset="0"/>
              </a:rPr>
              <a:t>) </a:t>
            </a:r>
            <a:r>
              <a:rPr lang="ru-RU" sz="2400" i="1" dirty="0" smtClean="0">
                <a:latin typeface="Calibri" pitchFamily="34" charset="0"/>
              </a:rPr>
              <a:t>контроль</a:t>
            </a:r>
            <a:r>
              <a:rPr lang="ru-RU" sz="2400" dirty="0" smtClean="0">
                <a:latin typeface="Calibri" pitchFamily="34" charset="0"/>
              </a:rPr>
              <a:t> призван обеспечивать систематическое слежение за выполнением текущих задач, программ, планов.</a:t>
            </a:r>
          </a:p>
          <a:p>
            <a:r>
              <a:rPr lang="ru-RU" sz="2400" b="1" i="1" u="sng" dirty="0" smtClean="0">
                <a:solidFill>
                  <a:srgbClr val="FF0000"/>
                </a:solidFill>
                <a:latin typeface="Calibri" pitchFamily="34" charset="0"/>
              </a:rPr>
              <a:t>Оперативный контроль </a:t>
            </a:r>
            <a:r>
              <a:rPr lang="ru-RU" sz="2400" i="1" dirty="0" smtClean="0">
                <a:latin typeface="Calibri" pitchFamily="34" charset="0"/>
              </a:rPr>
              <a:t>-</a:t>
            </a:r>
            <a:r>
              <a:rPr lang="ru-RU" sz="2400" dirty="0" smtClean="0">
                <a:latin typeface="Calibri" pitchFamily="34" charset="0"/>
              </a:rPr>
              <a:t> осуществляется с периодичностью, характерной для оперативного планирования – в большинстве случаев ежедневно.</a:t>
            </a:r>
          </a:p>
          <a:p>
            <a:r>
              <a:rPr lang="ru-RU" sz="2400" b="1" i="1" u="sng" dirty="0" smtClean="0">
                <a:solidFill>
                  <a:srgbClr val="FF0000"/>
                </a:solidFill>
                <a:latin typeface="Calibri" pitchFamily="34" charset="0"/>
              </a:rPr>
              <a:t>Формальный контроль </a:t>
            </a:r>
            <a:r>
              <a:rPr lang="ru-RU" sz="2400" i="1" dirty="0" smtClean="0">
                <a:latin typeface="Calibri" pitchFamily="34" charset="0"/>
              </a:rPr>
              <a:t>-  </a:t>
            </a:r>
            <a:r>
              <a:rPr lang="ru-RU" sz="2400" dirty="0" smtClean="0">
                <a:latin typeface="Calibri" pitchFamily="34" charset="0"/>
              </a:rPr>
              <a:t>означает, что проверке и анализу подвергаются отнюдь не истинные результаты деятельности, а вторичные, не имеющие значения для существа дела показатели.</a:t>
            </a:r>
          </a:p>
          <a:p>
            <a:pPr>
              <a:buNone/>
            </a:pPr>
            <a:endParaRPr lang="ru-RU" sz="20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Calibri" pitchFamily="34" charset="0"/>
              </a:rPr>
              <a:t> </a:t>
            </a:r>
            <a:r>
              <a:rPr lang="ru-RU" sz="3200" dirty="0" smtClean="0">
                <a:latin typeface="Calibri" pitchFamily="34" charset="0"/>
              </a:rPr>
              <a:t>Оценка эффективности контроля</a:t>
            </a:r>
            <a:endParaRPr lang="ru-RU" sz="32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В основу создания всех систем контроля должна быть положена их эффективность: выполнение обязательств и предотвращение недостатков.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Основными целями должны быть: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Уменьшение расходов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Сокращение расходов на контроль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Сокращение затрат на персонал</a:t>
            </a:r>
            <a:r>
              <a:rPr lang="ru-RU" sz="2400" b="1" i="1" u="sng" dirty="0">
                <a:latin typeface="Calibri" pitchFamily="34" charset="0"/>
              </a:rPr>
              <a:t> </a:t>
            </a:r>
            <a:r>
              <a:rPr lang="ru-RU" sz="2400" b="1" i="1" u="sng" dirty="0" smtClean="0">
                <a:latin typeface="Calibri" pitchFamily="34" charset="0"/>
              </a:rPr>
              <a:t>и технику 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Эффективно поставленный контроль обязательно должен: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u="sng" dirty="0" smtClean="0">
                <a:latin typeface="Calibri" pitchFamily="34" charset="0"/>
              </a:rPr>
              <a:t>Иметь стратегическую направленность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u="sng" dirty="0" smtClean="0">
                <a:latin typeface="Calibri" pitchFamily="34" charset="0"/>
              </a:rPr>
              <a:t>Ориентироваться на достигнутые и (или) плановые результаты</a:t>
            </a:r>
          </a:p>
          <a:p>
            <a:pPr>
              <a:buFont typeface="Wingdings" pitchFamily="2" charset="2"/>
              <a:buChar char="v"/>
            </a:pPr>
            <a:r>
              <a:rPr lang="ru-RU" sz="2400" b="1" i="1" u="sng" dirty="0" smtClean="0">
                <a:latin typeface="Calibri" pitchFamily="34" charset="0"/>
              </a:rPr>
              <a:t>Соответствовать характеру деятельности </a:t>
            </a:r>
            <a:r>
              <a:rPr lang="ru-RU" sz="2400" b="1" i="1" u="sng" dirty="0" err="1" smtClean="0">
                <a:latin typeface="Calibri" pitchFamily="34" charset="0"/>
              </a:rPr>
              <a:t>пердприятия</a:t>
            </a:r>
            <a:endParaRPr lang="ru-RU" sz="2400" b="1" i="1" u="sng" dirty="0" smtClean="0"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i="1" u="sng" dirty="0" smtClean="0">
                <a:latin typeface="Calibri" pitchFamily="34" charset="0"/>
              </a:rPr>
              <a:t>Быть своевременным </a:t>
            </a:r>
          </a:p>
          <a:p>
            <a:pPr>
              <a:buNone/>
            </a:pPr>
            <a:endParaRPr lang="ru-RU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Для эффективности контроля необходимо: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u="sng" dirty="0" smtClean="0">
                <a:latin typeface="Calibri" pitchFamily="34" charset="0"/>
              </a:rPr>
              <a:t>Сформулировать правильное отношение к контролю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u="sng" dirty="0" smtClean="0">
                <a:latin typeface="Calibri" pitchFamily="34" charset="0"/>
              </a:rPr>
              <a:t>Постоянно думать о создании благоприятных предпосылок 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u="sng" dirty="0" smtClean="0">
                <a:latin typeface="Calibri" pitchFamily="34" charset="0"/>
              </a:rPr>
              <a:t>Должна существовать продуманная система контрольной деятельности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u="sng" dirty="0" smtClean="0">
                <a:latin typeface="Calibri" pitchFamily="34" charset="0"/>
              </a:rPr>
              <a:t>Правильно выбрать объекты контроля</a:t>
            </a:r>
            <a:r>
              <a:rPr lang="ru-RU" sz="2400" b="1" i="1" u="sng" dirty="0">
                <a:latin typeface="Calibri" pitchFamily="34" charset="0"/>
              </a:rPr>
              <a:t> </a:t>
            </a:r>
            <a:r>
              <a:rPr lang="ru-RU" sz="2400" b="1" i="1" u="sng" dirty="0" smtClean="0">
                <a:latin typeface="Calibri" pitchFamily="34" charset="0"/>
              </a:rPr>
              <a:t>и применять эффективные методы и приёмы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u="sng" dirty="0" smtClean="0">
                <a:latin typeface="Calibri" pitchFamily="34" charset="0"/>
              </a:rPr>
              <a:t>Менеджеру контроль работы подчиненных сочетать с самоконтролем собственной деятельности</a:t>
            </a:r>
          </a:p>
          <a:p>
            <a:pPr>
              <a:buNone/>
            </a:pPr>
            <a:endParaRPr lang="ru-RU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636912"/>
            <a:ext cx="7772400" cy="136207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315200" cy="715963"/>
          </a:xfrm>
        </p:spPr>
        <p:txBody>
          <a:bodyPr/>
          <a:lstStyle/>
          <a:p>
            <a:r>
              <a:rPr lang="ru-RU" sz="3200" b="1" u="sng" dirty="0">
                <a:latin typeface="+mn-lt"/>
              </a:rPr>
              <a:t> </a:t>
            </a:r>
            <a:r>
              <a:rPr lang="ru-RU" sz="3200" b="1" u="sng" dirty="0" smtClean="0">
                <a:latin typeface="+mn-lt"/>
              </a:rPr>
              <a:t> </a:t>
            </a:r>
            <a:r>
              <a:rPr lang="ru-RU" sz="3200" b="1" u="sng" dirty="0" smtClean="0">
                <a:latin typeface="+mn-lt"/>
              </a:rPr>
              <a:t> </a:t>
            </a:r>
            <a:r>
              <a:rPr lang="ru-RU" sz="3200" b="1" u="sng" dirty="0" smtClean="0">
                <a:latin typeface="+mn-lt"/>
              </a:rPr>
              <a:t>Цели, задачи и этапы контроля</a:t>
            </a:r>
            <a:endParaRPr lang="ru-RU" sz="3200" b="1" u="sng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58924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Одной из основных функций управления является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функция контроля.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Контроль</a:t>
            </a:r>
            <a:r>
              <a:rPr lang="ru-RU" sz="2400" dirty="0" smtClean="0">
                <a:latin typeface="Calibri" pitchFamily="34" charset="0"/>
              </a:rPr>
              <a:t> призван обеспечивать оценку реальной ситуации и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создавать предпосылки для внесения корректив в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запланированные показатели развития предприятия.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Поэтому контроль выступает одним из главных инструментов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выработки политики и принятия решений.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К основным целям контроля относятся: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Своевременное определение отклонений, ошибок и недостатков в работе.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Нахождение путей устранения отклонений.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Обобщение и распространение передового опыта работы.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856984" cy="4608512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Основными задачами контроля являются: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Диагностика состояния предприятия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Обратная связь с работниками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Информирование работников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Побуждение, или мотивация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Изучение и распространение передового опыта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Любая процедура контроля состоит из 3-х этапов: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Выработки стандартов и критериев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Сопоставление с ними реальных результатов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Принятие необходимых корректирующих действий</a:t>
            </a:r>
          </a:p>
          <a:p>
            <a:pPr marL="457200" indent="-457200">
              <a:buNone/>
            </a:pPr>
            <a:endParaRPr lang="ru-RU" sz="2400" b="1" i="1" u="sng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Этап №1</a:t>
            </a:r>
            <a:br>
              <a:rPr lang="ru-RU" sz="3200" b="1" dirty="0" smtClean="0"/>
            </a:br>
            <a:r>
              <a:rPr lang="ru-RU" sz="3200" b="1" dirty="0" smtClean="0"/>
              <a:t>Выработка стандартов и критериев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6085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Стандарты (критерии) </a:t>
            </a:r>
            <a:r>
              <a:rPr lang="ru-RU" sz="2400" dirty="0" smtClean="0">
                <a:latin typeface="Calibri" pitchFamily="34" charset="0"/>
              </a:rPr>
              <a:t>– это значения конкретных параметров, изменения которых поддаются изменению.</a:t>
            </a:r>
            <a:r>
              <a:rPr lang="ru-RU" sz="2400" dirty="0">
                <a:latin typeface="Calibri" pitchFamily="34" charset="0"/>
              </a:rPr>
              <a:t> </a:t>
            </a:r>
            <a:endParaRPr lang="ru-RU" sz="2400" dirty="0" smtClean="0">
              <a:latin typeface="Calibri" pitchFamily="34" charset="0"/>
            </a:endParaRP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Для первого этапа важно определить показатели результативности,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точно определяющие то, что должно быть получено, чтобы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поставленная цель считалась достигнутой.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Такие показатели позволяют руководителям сопоставить реально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сделанную работу с запланированной и ответить на следующие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</a:rPr>
              <a:t>важные вопросы: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Что нужно сделать, чтобы достичь запланированных целей?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Что осталось несделанным?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315200" cy="715963"/>
          </a:xfrm>
        </p:spPr>
        <p:txBody>
          <a:bodyPr/>
          <a:lstStyle/>
          <a:p>
            <a:pPr algn="ctr"/>
            <a:r>
              <a:rPr lang="ru-RU" sz="2800" b="1" dirty="0" smtClean="0"/>
              <a:t>Этап №2</a:t>
            </a:r>
            <a:br>
              <a:rPr lang="ru-RU" sz="2800" b="1" dirty="0" smtClean="0"/>
            </a:br>
            <a:r>
              <a:rPr lang="ru-RU" sz="2800" b="1" dirty="0" smtClean="0"/>
              <a:t>сопоставление достигнутых результатов с установленными стандартам</a:t>
            </a:r>
            <a:r>
              <a:rPr lang="ru-RU" sz="2800" dirty="0" smtClean="0"/>
              <a:t>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На этом этапе менеджер должен определить, насколько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достигнутые результаты соответствуют заданным значениям.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Этап состоит из 4-х стадий: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Определение масштаба допустимых отклонений.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Изменения результатов.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Сбор информации.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Оценка информации о результатах.</a:t>
            </a:r>
          </a:p>
          <a:p>
            <a:pPr marL="457200" indent="-457200">
              <a:buNone/>
            </a:pPr>
            <a:r>
              <a:rPr lang="ru-RU" sz="2400" dirty="0" smtClean="0">
                <a:latin typeface="Calibri" pitchFamily="34" charset="0"/>
              </a:rPr>
              <a:t>Деятельность, осуществляемая на этом этапе контроля, является</a:t>
            </a:r>
          </a:p>
          <a:p>
            <a:pPr marL="457200" indent="-457200">
              <a:buNone/>
            </a:pPr>
            <a:r>
              <a:rPr lang="ru-RU" sz="2400" dirty="0" smtClean="0">
                <a:latin typeface="Calibri" pitchFamily="34" charset="0"/>
              </a:rPr>
              <a:t>наиболее значимой.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7315200" cy="715963"/>
          </a:xfrm>
        </p:spPr>
        <p:txBody>
          <a:bodyPr/>
          <a:lstStyle/>
          <a:p>
            <a:pPr algn="ctr"/>
            <a:r>
              <a:rPr lang="ru-RU" sz="3200" b="1" dirty="0" smtClean="0"/>
              <a:t>Этап №3</a:t>
            </a:r>
            <a:br>
              <a:rPr lang="ru-RU" sz="3200" b="1" dirty="0" smtClean="0"/>
            </a:br>
            <a:r>
              <a:rPr lang="ru-RU" sz="3200" b="1" dirty="0" smtClean="0"/>
              <a:t>Принятие необходимых корректирующих действий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24000"/>
            <a:ext cx="9144000" cy="456929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3 этап контроля вступает в силу после того, как менеджер</a:t>
            </a:r>
          </a:p>
          <a:p>
            <a:pPr>
              <a:buNone/>
            </a:pPr>
            <a:r>
              <a:rPr lang="ru-RU" sz="2400" dirty="0" smtClean="0">
                <a:latin typeface="Calibri" pitchFamily="34" charset="0"/>
              </a:rPr>
              <a:t>вынесет оценку создававшейся ситуации. 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На этом этапе менеджер выбирает одну из 3-х линий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поведения: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Ничего не предпринимать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Устранить отклонения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u="sng" dirty="0" smtClean="0">
                <a:latin typeface="Calibri" pitchFamily="34" charset="0"/>
              </a:rPr>
              <a:t>Пересмотреть стандарты</a:t>
            </a:r>
          </a:p>
          <a:p>
            <a:pPr marL="457200" indent="-457200">
              <a:buNone/>
            </a:pPr>
            <a:r>
              <a:rPr lang="ru-RU" sz="2400" dirty="0" smtClean="0">
                <a:latin typeface="Calibri" pitchFamily="34" charset="0"/>
              </a:rPr>
              <a:t>Менеджер должен знать, что проведение контроля может</a:t>
            </a:r>
          </a:p>
          <a:p>
            <a:pPr marL="457200" indent="-457200">
              <a:buNone/>
            </a:pPr>
            <a:r>
              <a:rPr lang="ru-RU" sz="2400" dirty="0" smtClean="0">
                <a:latin typeface="Calibri" pitchFamily="34" charset="0"/>
              </a:rPr>
              <a:t>быть очень дорогостоящим, поэтому решение о том, какой</a:t>
            </a:r>
          </a:p>
          <a:p>
            <a:pPr marL="457200" indent="-457200">
              <a:buNone/>
            </a:pPr>
            <a:r>
              <a:rPr lang="ru-RU" sz="2400" dirty="0" smtClean="0">
                <a:latin typeface="Calibri" pitchFamily="34" charset="0"/>
              </a:rPr>
              <a:t>тип контроля применить, требует от него самого тщательного</a:t>
            </a:r>
          </a:p>
          <a:p>
            <a:pPr marL="457200" indent="-457200">
              <a:buNone/>
            </a:pPr>
            <a:r>
              <a:rPr lang="ru-RU" sz="2400" dirty="0" smtClean="0">
                <a:latin typeface="Calibri" pitchFamily="34" charset="0"/>
              </a:rPr>
              <a:t>обдумывания.</a:t>
            </a:r>
            <a:endParaRPr lang="ru-RU" sz="24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u="sng" dirty="0" smtClean="0"/>
              <a:t> </a:t>
            </a:r>
            <a:r>
              <a:rPr lang="ru-RU" sz="3200" b="1" u="sng" dirty="0" smtClean="0"/>
              <a:t>Технология и правила контроля</a:t>
            </a:r>
            <a:endParaRPr lang="ru-RU" sz="32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3600400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Технология контроля состоит из 5-ти групп: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1 группа – процесс выбора концепции контроля.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2 группа – процесс определения норм контроля.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3 группа – процесс определения объема и области контроля.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4 группа – объединяет в себе методы или виды контроля.</a:t>
            </a:r>
          </a:p>
          <a:p>
            <a:r>
              <a:rPr lang="ru-RU" sz="2400" b="1" i="1" u="sng" dirty="0" smtClean="0">
                <a:latin typeface="Calibri" pitchFamily="34" charset="0"/>
              </a:rPr>
              <a:t>5 группа – процесс определения цели контроля, в который входят необходимость, правильность, регулярность и эффективность контроля.</a:t>
            </a:r>
          </a:p>
          <a:p>
            <a:pPr marL="457200" indent="-457200">
              <a:buNone/>
            </a:pPr>
            <a:endParaRPr lang="ru-RU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315200" cy="715963"/>
          </a:xfrm>
        </p:spPr>
        <p:txBody>
          <a:bodyPr/>
          <a:lstStyle/>
          <a:p>
            <a:r>
              <a:rPr lang="ru-RU" sz="3200" b="1" u="sng" dirty="0" smtClean="0"/>
              <a:t>   </a:t>
            </a:r>
            <a:r>
              <a:rPr lang="ru-RU" sz="3200" b="1" u="sng" dirty="0" smtClean="0"/>
              <a:t>Технология </a:t>
            </a:r>
            <a:r>
              <a:rPr lang="ru-RU" sz="3200" b="1" u="sng" dirty="0" smtClean="0"/>
              <a:t>и правила контроля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61248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Г. Шредер разработал правила, или рекомендации, которых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необходимо придерживаться при проведении контроля, для того</a:t>
            </a:r>
          </a:p>
          <a:p>
            <a:pPr>
              <a:buNone/>
            </a:pPr>
            <a:r>
              <a:rPr lang="ru-RU" sz="2400" b="1" u="sng" dirty="0" smtClean="0">
                <a:solidFill>
                  <a:schemeClr val="tx1"/>
                </a:solidFill>
                <a:latin typeface="Calibri" pitchFamily="34" charset="0"/>
              </a:rPr>
              <a:t>чтобы уменьшить его возможные негативные проявления: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Сотрудник должен видеть, что контроль направлен не на его личность, а на рабочий процесс.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Сотрудник должен знать, что именно контролирует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Контролировать следует открыто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Осуществлять контроль надо за результатом, а не за действиями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При организации контроля следует ограничиваться существенными моментами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Необходимо обосновывать контроль, делать понятной его цель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Следует делегировать ответственность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i="1" dirty="0" smtClean="0">
                <a:latin typeface="Calibri" pitchFamily="34" charset="0"/>
              </a:rPr>
              <a:t>Контроль должен соответствовать характеру контролируемого процесса</a:t>
            </a:r>
            <a:endParaRPr lang="ru-RU" sz="2000" b="1" i="1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 </a:t>
            </a:r>
            <a:r>
              <a:rPr lang="ru-RU" sz="3200" b="1" dirty="0" smtClean="0"/>
              <a:t>Виды контроля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733256"/>
          </a:xfrm>
        </p:spPr>
        <p:txBody>
          <a:bodyPr/>
          <a:lstStyle/>
          <a:p>
            <a:r>
              <a:rPr lang="ru-RU" sz="2000" b="1" i="1" u="sng" dirty="0" smtClean="0">
                <a:solidFill>
                  <a:srgbClr val="FF0000"/>
                </a:solidFill>
                <a:latin typeface="Calibri" pitchFamily="34" charset="0"/>
              </a:rPr>
              <a:t>Предварительный контроль</a:t>
            </a:r>
            <a:r>
              <a:rPr lang="ru-RU" sz="2000" dirty="0" smtClean="0">
                <a:latin typeface="Calibri" pitchFamily="34" charset="0"/>
              </a:rPr>
              <a:t> имеет целью предупреждение нежелательных последствий или неожиданных отклонений в ходе исполнения решения и сводится, главным образом, к оценке наличия и достаточности организационных предпосылок и иных условий для практической реализации решения, готовности к этому объекта управления.</a:t>
            </a:r>
          </a:p>
          <a:p>
            <a:r>
              <a:rPr lang="ru-RU" sz="2000" b="1" i="1" u="sng" dirty="0" smtClean="0">
                <a:solidFill>
                  <a:srgbClr val="FF0000"/>
                </a:solidFill>
                <a:latin typeface="Calibri" pitchFamily="34" charset="0"/>
              </a:rPr>
              <a:t>Текущий контроль</a:t>
            </a:r>
            <a:r>
              <a:rPr lang="ru-RU" sz="2000" dirty="0" smtClean="0">
                <a:latin typeface="Calibri" pitchFamily="34" charset="0"/>
              </a:rPr>
              <a:t> осуществляется в процессе исполнения решения и предназначен для выявления на ранних стадиях возможных негативных отклонений от заданных параметров этого процесса, которые могут существенно затруднить исполнение решения или создать реальную угрозу его исполнению.</a:t>
            </a:r>
          </a:p>
          <a:p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Заключительный контроль</a:t>
            </a:r>
            <a:r>
              <a:rPr lang="ru-RU" sz="2000" dirty="0" smtClean="0">
                <a:latin typeface="Calibri" pitchFamily="34" charset="0"/>
              </a:rPr>
              <a:t> осуществляется после исполнения решения.</a:t>
            </a:r>
          </a:p>
          <a:p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Специальный контроль</a:t>
            </a:r>
            <a:r>
              <a:rPr lang="ru-RU" sz="2000" dirty="0" smtClean="0">
                <a:latin typeface="Calibri" pitchFamily="34" charset="0"/>
              </a:rPr>
              <a:t> затрагивает лишь одно направление, какую-либо линию или сторону деятельности организации.</a:t>
            </a:r>
          </a:p>
          <a:p>
            <a:r>
              <a:rPr lang="ru-RU" sz="2000" b="1" u="sng" dirty="0" smtClean="0">
                <a:solidFill>
                  <a:srgbClr val="FF0000"/>
                </a:solidFill>
                <a:latin typeface="Calibri" pitchFamily="34" charset="0"/>
              </a:rPr>
              <a:t>Самоконтроль</a:t>
            </a:r>
            <a:r>
              <a:rPr lang="ru-RU" sz="2000" i="1" dirty="0" smtClean="0">
                <a:latin typeface="Calibri" pitchFamily="34" charset="0"/>
              </a:rPr>
              <a:t>,</a:t>
            </a:r>
            <a:r>
              <a:rPr lang="ru-RU" sz="2000" dirty="0" smtClean="0">
                <a:latin typeface="Calibri" pitchFamily="34" charset="0"/>
              </a:rPr>
              <a:t> в отличие от других видов контроля, нацелен на собственную деятельность субъекта управления.</a:t>
            </a:r>
          </a:p>
          <a:p>
            <a:r>
              <a:rPr lang="ru-RU" sz="1800" b="1" u="sng" dirty="0" smtClean="0">
                <a:solidFill>
                  <a:srgbClr val="FF0000"/>
                </a:solidFill>
                <a:latin typeface="Calibri" pitchFamily="34" charset="0"/>
              </a:rPr>
              <a:t>Внутриведомственный контроль</a:t>
            </a:r>
            <a:r>
              <a:rPr lang="ru-RU" sz="1800" i="1" dirty="0" smtClean="0">
                <a:latin typeface="Calibri" pitchFamily="34" charset="0"/>
              </a:rPr>
              <a:t> </a:t>
            </a:r>
            <a:r>
              <a:rPr lang="ru-RU" sz="1800" dirty="0" smtClean="0">
                <a:latin typeface="Calibri" pitchFamily="34" charset="0"/>
              </a:rPr>
              <a:t>в управлении организацией осуществляют должностные лица, которым контрольные полномочия определены по должности или делегированы соответствующими субъектами управления.</a:t>
            </a:r>
            <a:endParaRPr lang="ru-RU" sz="1800" dirty="0">
              <a:latin typeface="Calibri" pitchFamily="34" charset="0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Другая 241">
      <a:dk1>
        <a:srgbClr val="151515"/>
      </a:dk1>
      <a:lt1>
        <a:srgbClr val="FFFFFF"/>
      </a:lt1>
      <a:dk2>
        <a:srgbClr val="FFFFFF"/>
      </a:dk2>
      <a:lt2>
        <a:srgbClr val="2984C9"/>
      </a:lt2>
      <a:accent1>
        <a:srgbClr val="80B9E3"/>
      </a:accent1>
      <a:accent2>
        <a:srgbClr val="00008D"/>
      </a:accent2>
      <a:accent3>
        <a:srgbClr val="FFFFFF"/>
      </a:accent3>
      <a:accent4>
        <a:srgbClr val="BBC0BB"/>
      </a:accent4>
      <a:accent5>
        <a:srgbClr val="80B9E3"/>
      </a:accent5>
      <a:accent6>
        <a:srgbClr val="4646DA"/>
      </a:accent6>
      <a:hlink>
        <a:srgbClr val="4646DA"/>
      </a:hlink>
      <a:folHlink>
        <a:srgbClr val="151515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E21B0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 (2)</Template>
  <TotalTime>184</TotalTime>
  <Words>592</Words>
  <Application>Microsoft Office PowerPoint</Application>
  <PresentationFormat>Экран (4:3)</PresentationFormat>
  <Paragraphs>106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LilyUPC</vt:lpstr>
      <vt:lpstr>Microsoft Sans Serif</vt:lpstr>
      <vt:lpstr>Wingdings</vt:lpstr>
      <vt:lpstr>powerpoint-template-24</vt:lpstr>
      <vt:lpstr> Контроль, его виды, формы и средства реализации</vt:lpstr>
      <vt:lpstr>   Цели, задачи и этапы контроля</vt:lpstr>
      <vt:lpstr>Презентация PowerPoint</vt:lpstr>
      <vt:lpstr>Этап №1 Выработка стандартов и критериев</vt:lpstr>
      <vt:lpstr>Этап №2 сопоставление достигнутых результатов с установленными стандартами</vt:lpstr>
      <vt:lpstr>Этап №3 Принятие необходимых корректирующих действий</vt:lpstr>
      <vt:lpstr> Технология и правила контроля</vt:lpstr>
      <vt:lpstr>   Технология и правила контроля</vt:lpstr>
      <vt:lpstr> Виды контроля</vt:lpstr>
      <vt:lpstr> Виды контроля</vt:lpstr>
      <vt:lpstr> Оценка эффективности контроля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Контроль, его виды, формы и средства реализации</dc:title>
  <dc:creator>Ksuysha</dc:creator>
  <cp:lastModifiedBy>ASUS</cp:lastModifiedBy>
  <cp:revision>22</cp:revision>
  <dcterms:created xsi:type="dcterms:W3CDTF">2021-04-09T12:07:15Z</dcterms:created>
  <dcterms:modified xsi:type="dcterms:W3CDTF">2021-04-10T05:44:25Z</dcterms:modified>
</cp:coreProperties>
</file>