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83" r:id="rId2"/>
    <p:sldId id="284" r:id="rId3"/>
    <p:sldId id="261" r:id="rId4"/>
    <p:sldId id="263" r:id="rId5"/>
    <p:sldId id="264" r:id="rId6"/>
    <p:sldId id="265" r:id="rId7"/>
    <p:sldId id="266" r:id="rId8"/>
    <p:sldId id="278" r:id="rId9"/>
    <p:sldId id="280" r:id="rId10"/>
    <p:sldId id="282" r:id="rId11"/>
    <p:sldId id="281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88" autoAdjust="0"/>
  </p:normalViewPr>
  <p:slideViewPr>
    <p:cSldViewPr>
      <p:cViewPr varScale="1">
        <p:scale>
          <a:sx n="73" d="100"/>
          <a:sy n="73" d="100"/>
        </p:scale>
        <p:origin x="6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D0E16-69A1-4E59-B809-3B457D1561AD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DCB86-4142-45B8-BE44-7519C50E0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ОТКРЫТЫЙ УРОК МЕХАНИЧЕСКИЕ КОЛЕБАНИЯ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DCB86-4142-45B8-BE44-7519C50E0FC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353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023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809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8537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792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14889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5164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381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230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655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41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392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47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278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327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720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072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7FAB6-8E6E-468B-8FD1-59BBAD807F24}" type="datetimeFigureOut">
              <a:rPr lang="ru-RU" smtClean="0"/>
              <a:pPr/>
              <a:t>ср 03.02.21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8720F42-05AC-4A77-8B99-CD91BC1EF8B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191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МЕХАНИЧЕСКИЕ КОЛЕБАНИЯ 9КЛАСС</a:t>
            </a:r>
          </a:p>
          <a:p>
            <a:pPr algn="ctr"/>
            <a:r>
              <a:rPr lang="ru-RU" dirty="0" smtClean="0"/>
              <a:t>УЧИТЕЛЬ</a:t>
            </a:r>
            <a:r>
              <a:rPr lang="ru-RU" baseline="0" dirty="0" smtClean="0"/>
              <a:t> ФИЗИКИ ДУЛУЕВА.Л.З.</a:t>
            </a:r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ОТКРЫТЫЙ УРОК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chool.xvatit.com/images/thumb/9/91/Fiz8_4_5.jpg/300px-Fiz8_4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2071678"/>
            <a:ext cx="3000396" cy="3670485"/>
          </a:xfrm>
          <a:prstGeom prst="rect">
            <a:avLst/>
          </a:prstGeom>
          <a:noFill/>
        </p:spPr>
      </p:pic>
      <p:pic>
        <p:nvPicPr>
          <p:cNvPr id="1028" name="Picture 4" descr="http://school.xvatit.com/images/thumb/c/cd/Fiz8_4_6.jpg/300px-Fiz8_4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928802"/>
            <a:ext cx="2954038" cy="436392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71472" y="1428736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Математический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(нитяной)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29256" y="1428736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Физический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(пружинный)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42860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Маятник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2714612" y="1000108"/>
            <a:ext cx="78581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643570" y="1000108"/>
            <a:ext cx="78581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1390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ХАРАКТЕРИСТИКИ </a:t>
            </a:r>
            <a:br>
              <a:rPr lang="ru-RU" dirty="0" smtClean="0"/>
            </a:br>
            <a:r>
              <a:rPr lang="ru-RU" dirty="0" smtClean="0"/>
              <a:t>колебательного движения</a:t>
            </a:r>
            <a:endParaRPr lang="ru-RU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1533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2"/>
          <a:ext cx="8229600" cy="4857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774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Польза колебаний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Вред колебаний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0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Работа сердца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Колебания голосовых связок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Катание на качелях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Работа часов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Движение иглы швейной машины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Звучание музыкального инструмента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Вибрация станков на заводах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Сильное раскачивание парохода на волнах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Разрушение мостов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Колебания проводов в линиях электропередач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Дребезжание стекол при прохождении грузовиков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Землетрясения 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Николай Алексеевич  </a:t>
            </a:r>
            <a:r>
              <a:rPr lang="ru-RU" dirty="0" smtClean="0"/>
              <a:t>Заболоцкий</a:t>
            </a:r>
            <a:br>
              <a:rPr lang="ru-RU" dirty="0" smtClean="0"/>
            </a:br>
            <a:r>
              <a:rPr lang="ru-RU" b="1" dirty="0" smtClean="0">
                <a:solidFill>
                  <a:srgbClr val="0000FF"/>
                </a:solidFill>
              </a:rPr>
              <a:t> </a:t>
            </a:r>
            <a:r>
              <a:rPr lang="ru-RU" b="1" dirty="0">
                <a:solidFill>
                  <a:srgbClr val="0000FF"/>
                </a:solidFill>
              </a:rPr>
              <a:t>« УТРО»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900" i="1" dirty="0" smtClean="0"/>
              <a:t>…………………….</a:t>
            </a:r>
          </a:p>
          <a:p>
            <a:pPr algn="ctr">
              <a:buNone/>
            </a:pPr>
            <a:r>
              <a:rPr lang="ru-RU" sz="3900" i="1" dirty="0"/>
              <a:t>Рожденный пустыней, </a:t>
            </a:r>
          </a:p>
          <a:p>
            <a:pPr algn="ctr">
              <a:buNone/>
            </a:pPr>
            <a:r>
              <a:rPr lang="ru-RU" sz="3900" i="1" dirty="0"/>
              <a:t>Колеблется </a:t>
            </a:r>
            <a:r>
              <a:rPr lang="ru-RU" sz="3900" b="1" i="1" dirty="0">
                <a:solidFill>
                  <a:srgbClr val="FF0000"/>
                </a:solidFill>
              </a:rPr>
              <a:t>звук</a:t>
            </a:r>
            <a:r>
              <a:rPr lang="ru-RU" sz="3900" i="1" dirty="0"/>
              <a:t>, </a:t>
            </a:r>
          </a:p>
          <a:p>
            <a:pPr algn="ctr">
              <a:buNone/>
            </a:pPr>
            <a:r>
              <a:rPr lang="ru-RU" sz="3900" i="1" dirty="0"/>
              <a:t>Колеблется синий </a:t>
            </a:r>
          </a:p>
          <a:p>
            <a:pPr algn="ctr">
              <a:buNone/>
            </a:pPr>
            <a:r>
              <a:rPr lang="ru-RU" sz="3900" i="1" dirty="0"/>
              <a:t>На ветке </a:t>
            </a:r>
            <a:r>
              <a:rPr lang="ru-RU" sz="3900" b="1" i="1" dirty="0">
                <a:solidFill>
                  <a:srgbClr val="0000FF"/>
                </a:solidFill>
              </a:rPr>
              <a:t>паук</a:t>
            </a:r>
            <a:r>
              <a:rPr lang="ru-RU" sz="3900" i="1" dirty="0"/>
              <a:t>.</a:t>
            </a:r>
          </a:p>
          <a:p>
            <a:pPr algn="ctr">
              <a:buNone/>
            </a:pPr>
            <a:r>
              <a:rPr lang="ru-RU" sz="3900" i="1" dirty="0"/>
              <a:t>Колеблется </a:t>
            </a:r>
            <a:r>
              <a:rPr lang="ru-RU" sz="3900" b="1" i="1" dirty="0">
                <a:solidFill>
                  <a:srgbClr val="00B0F0"/>
                </a:solidFill>
              </a:rPr>
              <a:t>воздух</a:t>
            </a:r>
            <a:r>
              <a:rPr lang="ru-RU" sz="3900" i="1" dirty="0"/>
              <a:t>, </a:t>
            </a:r>
          </a:p>
          <a:p>
            <a:pPr algn="ctr">
              <a:buNone/>
            </a:pPr>
            <a:r>
              <a:rPr lang="ru-RU" sz="3900" i="1" dirty="0"/>
              <a:t>Прозрачен и чист,</a:t>
            </a:r>
          </a:p>
          <a:p>
            <a:pPr algn="ctr">
              <a:buNone/>
            </a:pPr>
            <a:r>
              <a:rPr lang="ru-RU" sz="3900" i="1" dirty="0"/>
              <a:t>В сияющих </a:t>
            </a:r>
            <a:r>
              <a:rPr lang="ru-RU" sz="3900" b="1" i="1" dirty="0">
                <a:solidFill>
                  <a:srgbClr val="7030A0"/>
                </a:solidFill>
              </a:rPr>
              <a:t>звездах</a:t>
            </a:r>
          </a:p>
          <a:p>
            <a:pPr algn="ctr">
              <a:buNone/>
            </a:pPr>
            <a:r>
              <a:rPr lang="ru-RU" sz="3900" i="1" dirty="0"/>
              <a:t>Колеблется </a:t>
            </a:r>
            <a:r>
              <a:rPr lang="ru-RU" sz="3900" b="1" i="1" dirty="0" smtClean="0">
                <a:solidFill>
                  <a:srgbClr val="00B050"/>
                </a:solidFill>
              </a:rPr>
              <a:t>лист</a:t>
            </a:r>
            <a:r>
              <a:rPr lang="ru-RU" sz="3900" b="1" i="1" dirty="0" smtClean="0"/>
              <a:t>…</a:t>
            </a:r>
            <a:r>
              <a:rPr lang="ru-RU" sz="3900" i="1" dirty="0" smtClean="0"/>
              <a:t>…….</a:t>
            </a:r>
            <a:endParaRPr lang="ru-RU" sz="3900" i="1" dirty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5362" name="Picture 2" descr="http://go3.imgsmail.ru/imgpreview?key=7fcf7e7cce0d19d1&amp;mb=imgdb_preview_9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060848"/>
            <a:ext cx="1944216" cy="1485755"/>
          </a:xfrm>
          <a:prstGeom prst="star16">
            <a:avLst/>
          </a:prstGeom>
          <a:noFill/>
        </p:spPr>
      </p:pic>
      <p:pic>
        <p:nvPicPr>
          <p:cNvPr id="15366" name="Picture 6" descr="http://go2.imgsmail.ru/imgpreview?key=1a00c51a32661fa&amp;mb=imgdb_preview_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4437112"/>
            <a:ext cx="2339752" cy="1872208"/>
          </a:xfrm>
          <a:prstGeom prst="irregularSeal2">
            <a:avLst/>
          </a:prstGeom>
          <a:noFill/>
        </p:spPr>
      </p:pic>
      <p:pic>
        <p:nvPicPr>
          <p:cNvPr id="15368" name="Picture 8" descr="http://go1.imgsmail.ru/imgpreview?key=2f57da1492b5a32f&amp;mb=imgdb_preview_16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157192"/>
            <a:ext cx="2409825" cy="1504951"/>
          </a:xfrm>
          <a:prstGeom prst="star32">
            <a:avLst/>
          </a:prstGeom>
          <a:noFill/>
        </p:spPr>
      </p:pic>
      <p:pic>
        <p:nvPicPr>
          <p:cNvPr id="15370" name="Picture 10" descr="http://go2.imgsmail.ru/imgpreview?key=336e969d767ce2b&amp;mb=imgdb_preview_156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492896"/>
            <a:ext cx="2409825" cy="1504951"/>
          </a:xfrm>
          <a:prstGeom prst="star12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/>
              <a:t>Рожденный пустыней, 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FF0000"/>
                </a:solidFill>
              </a:rPr>
              <a:t>ДВИЖЕТСЯ </a:t>
            </a:r>
            <a:r>
              <a:rPr lang="ru-RU" sz="4000" dirty="0" smtClean="0"/>
              <a:t>звук</a:t>
            </a:r>
            <a:r>
              <a:rPr lang="ru-RU" sz="4000" dirty="0"/>
              <a:t>, 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FF0000"/>
                </a:solidFill>
              </a:rPr>
              <a:t>ДВИЖЕТСЯ</a:t>
            </a:r>
            <a:r>
              <a:rPr lang="ru-RU" sz="4000" dirty="0" smtClean="0"/>
              <a:t>  </a:t>
            </a:r>
            <a:r>
              <a:rPr lang="ru-RU" sz="4000" dirty="0"/>
              <a:t>синий </a:t>
            </a:r>
          </a:p>
          <a:p>
            <a:pPr algn="ctr">
              <a:buNone/>
            </a:pPr>
            <a:r>
              <a:rPr lang="ru-RU" sz="4000" dirty="0"/>
              <a:t>На ветке паук.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FF0000"/>
                </a:solidFill>
              </a:rPr>
              <a:t>ДВИЖЕТСЯ </a:t>
            </a:r>
            <a:r>
              <a:rPr lang="ru-RU" sz="4000" dirty="0" smtClean="0"/>
              <a:t>воздух</a:t>
            </a:r>
            <a:r>
              <a:rPr lang="ru-RU" sz="4000" dirty="0"/>
              <a:t>, </a:t>
            </a:r>
          </a:p>
          <a:p>
            <a:pPr algn="ctr">
              <a:buNone/>
            </a:pPr>
            <a:r>
              <a:rPr lang="ru-RU" sz="4000" dirty="0"/>
              <a:t>Прозрачен и чист,</a:t>
            </a:r>
          </a:p>
          <a:p>
            <a:pPr algn="ctr">
              <a:buNone/>
            </a:pPr>
            <a:r>
              <a:rPr lang="ru-RU" sz="4000" dirty="0"/>
              <a:t>В сияющих звездах</a:t>
            </a:r>
          </a:p>
          <a:p>
            <a:pPr algn="ctr">
              <a:buNone/>
            </a:pPr>
            <a:r>
              <a:rPr lang="ru-RU" sz="4000" i="1" dirty="0" smtClean="0">
                <a:solidFill>
                  <a:srgbClr val="FF0000"/>
                </a:solidFill>
              </a:rPr>
              <a:t>ДВИЖЕТСЯ</a:t>
            </a:r>
            <a:r>
              <a:rPr lang="ru-RU" sz="4000" dirty="0" smtClean="0"/>
              <a:t> </a:t>
            </a:r>
            <a:r>
              <a:rPr lang="ru-RU" sz="4000" dirty="0"/>
              <a:t>лист.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r>
              <a:rPr lang="ru-RU" sz="3600" dirty="0">
                <a:solidFill>
                  <a:srgbClr val="00B050"/>
                </a:solidFill>
              </a:rPr>
              <a:t>А. Паром переправляется через реку, машина едет по прямой , движение поезда по прямому </a:t>
            </a:r>
            <a:r>
              <a:rPr lang="ru-RU" sz="3600" dirty="0" smtClean="0">
                <a:solidFill>
                  <a:srgbClr val="00B050"/>
                </a:solidFill>
              </a:rPr>
              <a:t>участку дороги.</a:t>
            </a:r>
            <a:endParaRPr lang="ru-RU" sz="3600" dirty="0">
              <a:solidFill>
                <a:srgbClr val="00B050"/>
              </a:solidFill>
            </a:endParaRPr>
          </a:p>
          <a:p>
            <a:r>
              <a:rPr lang="ru-RU" sz="3600" dirty="0">
                <a:solidFill>
                  <a:srgbClr val="0000FF"/>
                </a:solidFill>
              </a:rPr>
              <a:t>В. На крутом повороте машину “бросает” в </a:t>
            </a:r>
            <a:r>
              <a:rPr lang="ru-RU" sz="3600" dirty="0" smtClean="0">
                <a:solidFill>
                  <a:srgbClr val="0000FF"/>
                </a:solidFill>
              </a:rPr>
              <a:t>кювет, фигурное </a:t>
            </a:r>
            <a:r>
              <a:rPr lang="ru-RU" sz="3600" dirty="0">
                <a:solidFill>
                  <a:srgbClr val="0000FF"/>
                </a:solidFill>
              </a:rPr>
              <a:t>катание на льду </a:t>
            </a:r>
          </a:p>
          <a:p>
            <a:r>
              <a:rPr lang="ru-RU" sz="3600" dirty="0">
                <a:solidFill>
                  <a:srgbClr val="FF0000"/>
                </a:solidFill>
              </a:rPr>
              <a:t>С. Качание ветвей деревьев при </a:t>
            </a:r>
            <a:r>
              <a:rPr lang="ru-RU" sz="3600" dirty="0" smtClean="0">
                <a:solidFill>
                  <a:srgbClr val="FF0000"/>
                </a:solidFill>
              </a:rPr>
              <a:t>ветре, движение качелей,  движение </a:t>
            </a:r>
            <a:r>
              <a:rPr lang="ru-RU" sz="3600" dirty="0">
                <a:solidFill>
                  <a:srgbClr val="FF0000"/>
                </a:solidFill>
              </a:rPr>
              <a:t>маятника часов.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400" b="1" dirty="0">
                <a:solidFill>
                  <a:srgbClr val="00B050"/>
                </a:solidFill>
              </a:rPr>
              <a:t>А- </a:t>
            </a:r>
            <a:r>
              <a:rPr lang="ru-RU" sz="4400" b="1" dirty="0" smtClean="0">
                <a:solidFill>
                  <a:srgbClr val="00B050"/>
                </a:solidFill>
              </a:rPr>
              <a:t>прямолинейное движение</a:t>
            </a:r>
          </a:p>
          <a:p>
            <a:r>
              <a:rPr lang="ru-RU" sz="4400" b="1" dirty="0">
                <a:solidFill>
                  <a:srgbClr val="0000FF"/>
                </a:solidFill>
              </a:rPr>
              <a:t>В </a:t>
            </a:r>
            <a:r>
              <a:rPr lang="ru-RU" sz="4400" b="1" dirty="0" smtClean="0">
                <a:solidFill>
                  <a:srgbClr val="0000FF"/>
                </a:solidFill>
              </a:rPr>
              <a:t>– криволинейное движение</a:t>
            </a:r>
          </a:p>
          <a:p>
            <a:r>
              <a:rPr lang="ru-RU" sz="4400" b="1" u="sng" dirty="0" smtClean="0">
                <a:solidFill>
                  <a:srgbClr val="FF0000"/>
                </a:solidFill>
              </a:rPr>
              <a:t>С- колебательное движение</a:t>
            </a:r>
            <a:endParaRPr lang="ru-RU" sz="44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</a:rPr>
              <a:t>Колебания </a:t>
            </a:r>
            <a:r>
              <a:rPr lang="ru-RU" sz="4000" b="1" i="1" dirty="0" smtClean="0"/>
              <a:t>– это…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645024"/>
            <a:ext cx="813690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Основной признак колебательного движения — </a:t>
            </a:r>
            <a:r>
              <a:rPr lang="ru-RU" sz="4400" b="1" dirty="0" smtClean="0">
                <a:solidFill>
                  <a:schemeClr val="tx2"/>
                </a:solidFill>
              </a:rPr>
              <a:t>периодичность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b="1" dirty="0" smtClean="0"/>
              <a:t>ВИДЫ КОЛЕБАНИЙ</a:t>
            </a:r>
          </a:p>
          <a:p>
            <a:pPr algn="ctr">
              <a:buNone/>
            </a:pPr>
            <a:endParaRPr lang="ru-RU" sz="4400" b="1" dirty="0"/>
          </a:p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4400" b="1" u="sng" dirty="0" smtClean="0"/>
              <a:t>Вынужденные</a:t>
            </a:r>
            <a:r>
              <a:rPr lang="ru-RU" sz="4400" b="1" dirty="0" smtClean="0"/>
              <a:t>          </a:t>
            </a:r>
            <a:r>
              <a:rPr lang="ru-RU" sz="4400" b="1" u="sng" dirty="0" smtClean="0"/>
              <a:t>Свободные</a:t>
            </a:r>
          </a:p>
          <a:p>
            <a:pPr algn="ctr">
              <a:buNone/>
            </a:pPr>
            <a:r>
              <a:rPr lang="ru-RU" sz="4400" b="1" dirty="0" smtClean="0"/>
              <a:t>(незатухающие)      (затухающие)</a:t>
            </a:r>
          </a:p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2000" b="1" dirty="0" smtClean="0"/>
              <a:t>под действием                                                            под действием</a:t>
            </a:r>
          </a:p>
          <a:p>
            <a:pPr algn="ctr">
              <a:buNone/>
            </a:pPr>
            <a:r>
              <a:rPr lang="ru-RU" sz="2000" b="1" dirty="0" smtClean="0"/>
              <a:t>запаса энергии                                                             внешней силы</a:t>
            </a:r>
            <a:endParaRPr lang="ru-RU" sz="2000" b="1" dirty="0"/>
          </a:p>
        </p:txBody>
      </p:sp>
      <p:sp>
        <p:nvSpPr>
          <p:cNvPr id="4" name="Стрелка вниз 3"/>
          <p:cNvSpPr/>
          <p:nvPr/>
        </p:nvSpPr>
        <p:spPr>
          <a:xfrm rot="1373278">
            <a:off x="2747934" y="1290592"/>
            <a:ext cx="403806" cy="144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0484861">
            <a:off x="6084613" y="1287951"/>
            <a:ext cx="356074" cy="144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2214546" y="4429132"/>
            <a:ext cx="7143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000892" y="4500570"/>
            <a:ext cx="71438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09600" y="2160588"/>
          <a:ext cx="6348412" cy="4114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42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4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51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Свободные колебания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903" marR="529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/>
                          <a:ea typeface="Times New Roman"/>
                          <a:cs typeface="Times New Roman"/>
                        </a:rPr>
                        <a:t>Вынужденные колебания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903" marR="52903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97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колебания качелей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колебание груза на пружине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колебания струны после того, как её выведут из положения равновесия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колебание шарика на нити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903" marR="5290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колебания листьев на деревьях во время ветра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биение сердца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колебания поршня в цилиндре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колебания травы в поле на ветру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- колебания голосовых связок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2903" marR="52903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Колебательная система – </a:t>
            </a:r>
            <a:r>
              <a:rPr lang="ru-RU" dirty="0" smtClean="0"/>
              <a:t>это система </a:t>
            </a:r>
            <a:r>
              <a:rPr lang="ru-RU" dirty="0"/>
              <a:t>тел, которые способны совершать </a:t>
            </a:r>
            <a:r>
              <a:rPr lang="ru-RU" dirty="0" smtClean="0"/>
              <a:t>колебания.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501008"/>
            <a:ext cx="2165458" cy="17548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127823"/>
            <a:ext cx="1007259" cy="37301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371</TotalTime>
  <Words>279</Words>
  <Application>Microsoft Office PowerPoint</Application>
  <PresentationFormat>Экран (4:3)</PresentationFormat>
  <Paragraphs>72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 3</vt:lpstr>
      <vt:lpstr>Аспект</vt:lpstr>
      <vt:lpstr>ОТКРЫТЫЙ УРОК </vt:lpstr>
      <vt:lpstr>Николай Алексеевич  Заболоцкий  « УТРО»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ХАРАКТЕРИСТИКИ  колебательного движения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Домашнее задание:  §23, упр. 23.</dc:title>
  <dc:creator>XTreme</dc:creator>
  <cp:lastModifiedBy>Пользователь</cp:lastModifiedBy>
  <cp:revision>43</cp:revision>
  <dcterms:created xsi:type="dcterms:W3CDTF">2015-12-08T15:42:30Z</dcterms:created>
  <dcterms:modified xsi:type="dcterms:W3CDTF">2021-02-03T17:03:47Z</dcterms:modified>
</cp:coreProperties>
</file>