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7" r:id="rId2"/>
    <p:sldId id="258" r:id="rId3"/>
    <p:sldId id="267" r:id="rId4"/>
    <p:sldId id="263" r:id="rId5"/>
    <p:sldId id="265" r:id="rId6"/>
    <p:sldId id="269" r:id="rId7"/>
    <p:sldId id="271" r:id="rId8"/>
    <p:sldId id="272" r:id="rId9"/>
    <p:sldId id="273" r:id="rId10"/>
    <p:sldId id="274" r:id="rId11"/>
    <p:sldId id="275" r:id="rId12"/>
    <p:sldId id="27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 График </a:t>
            </a:r>
            <a:r>
              <a:rPr lang="ru-RU" dirty="0" smtClean="0"/>
              <a:t> познавательной активности на уроках литературного</a:t>
            </a:r>
            <a:r>
              <a:rPr lang="ru-RU" baseline="0" dirty="0" smtClean="0"/>
              <a:t> чтения</a:t>
            </a:r>
            <a:endParaRPr lang="ru-RU" dirty="0"/>
          </a:p>
        </c:rich>
      </c:tx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 График успешности решения геометрических задач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  <c:pt idx="0">
                  <c:v>5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</c:numCache>
            </c:numRef>
          </c:cat>
          <c:val>
            <c:numRef>
              <c:f>Лист1!$B$2:$B$5</c:f>
              <c:numCache>
                <c:formatCode>0%</c:formatCode>
                <c:ptCount val="4"/>
                <c:pt idx="0">
                  <c:v>0.16000000000000011</c:v>
                </c:pt>
                <c:pt idx="1">
                  <c:v>0.23</c:v>
                </c:pt>
                <c:pt idx="2">
                  <c:v>0.37000000000000038</c:v>
                </c:pt>
                <c:pt idx="3">
                  <c:v>0.24000000000000019</c:v>
                </c:pt>
              </c:numCache>
            </c:numRef>
          </c:val>
        </c:ser>
        <c:dLbls/>
        <c:shape val="cylinder"/>
        <c:axId val="159367552"/>
        <c:axId val="159369088"/>
        <c:axId val="0"/>
      </c:bar3DChart>
      <c:catAx>
        <c:axId val="159367552"/>
        <c:scaling>
          <c:orientation val="minMax"/>
        </c:scaling>
        <c:axPos val="b"/>
        <c:numFmt formatCode="General" sourceLinked="1"/>
        <c:tickLblPos val="nextTo"/>
        <c:crossAx val="159369088"/>
        <c:crosses val="autoZero"/>
        <c:auto val="1"/>
        <c:lblAlgn val="ctr"/>
        <c:lblOffset val="100"/>
      </c:catAx>
      <c:valAx>
        <c:axId val="159369088"/>
        <c:scaling>
          <c:orientation val="minMax"/>
        </c:scaling>
        <c:axPos val="l"/>
        <c:majorGridlines/>
        <c:numFmt formatCode="0%" sourceLinked="1"/>
        <c:tickLblPos val="nextTo"/>
        <c:crossAx val="159367552"/>
        <c:crosses val="autoZero"/>
        <c:crossBetween val="between"/>
      </c:valAx>
    </c:plotArea>
    <c:legend>
      <c:legendPos val="r"/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i="1"/>
            </a:pPr>
            <a:r>
              <a:rPr lang="ru-RU" i="1"/>
              <a:t> Повторная диагностика</a:t>
            </a:r>
          </a:p>
        </c:rich>
      </c:tx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 График успешности решения геометрических задач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  <c:pt idx="0">
                  <c:v>5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</c:numCache>
            </c:numRef>
          </c:cat>
          <c:val>
            <c:numRef>
              <c:f>Лист1!$B$2:$B$5</c:f>
              <c:numCache>
                <c:formatCode>0%</c:formatCode>
                <c:ptCount val="4"/>
                <c:pt idx="0">
                  <c:v>0.28000000000000008</c:v>
                </c:pt>
                <c:pt idx="1">
                  <c:v>0.30000000000000032</c:v>
                </c:pt>
                <c:pt idx="2">
                  <c:v>0.26</c:v>
                </c:pt>
                <c:pt idx="3">
                  <c:v>0.16</c:v>
                </c:pt>
              </c:numCache>
            </c:numRef>
          </c:val>
        </c:ser>
        <c:dLbls/>
        <c:shape val="cylinder"/>
        <c:axId val="160068736"/>
        <c:axId val="160070272"/>
        <c:axId val="0"/>
      </c:bar3DChart>
      <c:catAx>
        <c:axId val="160068736"/>
        <c:scaling>
          <c:orientation val="minMax"/>
        </c:scaling>
        <c:axPos val="b"/>
        <c:numFmt formatCode="General" sourceLinked="1"/>
        <c:tickLblPos val="nextTo"/>
        <c:crossAx val="160070272"/>
        <c:crosses val="autoZero"/>
        <c:auto val="1"/>
        <c:lblAlgn val="ctr"/>
        <c:lblOffset val="100"/>
      </c:catAx>
      <c:valAx>
        <c:axId val="160070272"/>
        <c:scaling>
          <c:orientation val="minMax"/>
        </c:scaling>
        <c:axPos val="l"/>
        <c:majorGridlines/>
        <c:numFmt formatCode="0%" sourceLinked="1"/>
        <c:tickLblPos val="nextTo"/>
        <c:crossAx val="160068736"/>
        <c:crosses val="autoZero"/>
        <c:crossBetween val="between"/>
      </c:valAx>
    </c:plotArea>
    <c:legend>
      <c:legendPos val="r"/>
    </c:legend>
    <c:plotVisOnly val="1"/>
    <c:dispBlanksAs val="gap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78333-9937-4AA7-B011-21F11BA2F989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06B1116-F395-46B7-9D03-B0ED25294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78333-9937-4AA7-B011-21F11BA2F989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B1116-F395-46B7-9D03-B0ED25294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78333-9937-4AA7-B011-21F11BA2F989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B1116-F395-46B7-9D03-B0ED25294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78333-9937-4AA7-B011-21F11BA2F989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06B1116-F395-46B7-9D03-B0ED25294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78333-9937-4AA7-B011-21F11BA2F989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B1116-F395-46B7-9D03-B0ED25294C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78333-9937-4AA7-B011-21F11BA2F989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B1116-F395-46B7-9D03-B0ED25294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78333-9937-4AA7-B011-21F11BA2F989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06B1116-F395-46B7-9D03-B0ED25294C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78333-9937-4AA7-B011-21F11BA2F989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B1116-F395-46B7-9D03-B0ED25294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78333-9937-4AA7-B011-21F11BA2F989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B1116-F395-46B7-9D03-B0ED25294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78333-9937-4AA7-B011-21F11BA2F989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B1116-F395-46B7-9D03-B0ED25294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78333-9937-4AA7-B011-21F11BA2F989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B1116-F395-46B7-9D03-B0ED25294C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8B78333-9937-4AA7-B011-21F11BA2F989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06B1116-F395-46B7-9D03-B0ED25294C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853" y="1844824"/>
            <a:ext cx="4323123" cy="4392488"/>
          </a:xfrm>
        </p:spPr>
        <p:txBody>
          <a:bodyPr rtlCol="0">
            <a:normAutofit fontScale="92500" lnSpcReduction="10000"/>
          </a:bodyPr>
          <a:lstStyle/>
          <a:p>
            <a:pPr lvl="0">
              <a:buClr>
                <a:srgbClr val="F0A22E"/>
              </a:buClr>
              <a:defRPr/>
            </a:pPr>
            <a:r>
              <a:rPr lang="ru-RU" sz="4400" b="1" i="1" dirty="0" smtClean="0">
                <a:solidFill>
                  <a:schemeClr val="tx1"/>
                </a:solidFill>
              </a:rPr>
              <a:t>Учитель </a:t>
            </a:r>
            <a:r>
              <a:rPr lang="ru-RU" sz="4400" b="1" i="1" dirty="0">
                <a:solidFill>
                  <a:schemeClr val="tx1"/>
                </a:solidFill>
              </a:rPr>
              <a:t>начальных классов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4400" b="1" i="1" dirty="0" smtClean="0">
                <a:solidFill>
                  <a:schemeClr val="tx1"/>
                </a:solidFill>
              </a:rPr>
              <a:t>МБОУ «</a:t>
            </a:r>
            <a:r>
              <a:rPr lang="ru-RU" sz="4400" b="1" i="1" dirty="0" err="1" smtClean="0">
                <a:solidFill>
                  <a:schemeClr val="tx1"/>
                </a:solidFill>
              </a:rPr>
              <a:t>Атюрьевская</a:t>
            </a:r>
            <a:r>
              <a:rPr lang="ru-RU" sz="4400" b="1" i="1" dirty="0" smtClean="0">
                <a:solidFill>
                  <a:schemeClr val="tx1"/>
                </a:solidFill>
              </a:rPr>
              <a:t> СОШ №2»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4400" b="1" i="1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44748"/>
            <a:ext cx="4891770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Методическая мастерская</a:t>
            </a:r>
            <a:endParaRPr lang="ru-RU" sz="5400" b="1" cap="none" spc="0" dirty="0">
              <a:ln w="1905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002341" y="2126451"/>
            <a:ext cx="4752616" cy="3901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138304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xmlns="" val="2106352256"/>
              </p:ext>
            </p:extLst>
          </p:nvPr>
        </p:nvGraphicFramePr>
        <p:xfrm>
          <a:off x="428596" y="928670"/>
          <a:ext cx="4071934" cy="3571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4"/>
          <p:cNvSpPr txBox="1">
            <a:spLocks/>
          </p:cNvSpPr>
          <p:nvPr/>
        </p:nvSpPr>
        <p:spPr>
          <a:xfrm>
            <a:off x="500034" y="428604"/>
            <a:ext cx="3929090" cy="488968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Образовательный дефицит</a:t>
            </a:r>
            <a:endParaRPr kumimoji="0" lang="ru-RU" sz="18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головок 4"/>
          <p:cNvSpPr txBox="1">
            <a:spLocks/>
          </p:cNvSpPr>
          <p:nvPr/>
        </p:nvSpPr>
        <p:spPr>
          <a:xfrm>
            <a:off x="4286248" y="2643182"/>
            <a:ext cx="4572032" cy="428628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Результат повторной диагностики</a:t>
            </a:r>
            <a:endParaRPr kumimoji="0" lang="ru-RU" sz="18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3857620" y="3429000"/>
          <a:ext cx="4929222" cy="2857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17635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714348" y="928670"/>
            <a:ext cx="7572428" cy="311842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современном мире с большим потоком информации, применение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интеллект-карт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обучении школьников может дать огромные положительные результаты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поскольку дети учатся выбирать, структурировать и запоминать ключевую информацию, а также воспроизводить её в последующем. Мыслительные карты помогают развивать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креативное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критическое мышление, память и внимание школьников, а также сделать процессы обучения и учения интереснее, занимательнее и плодотворнее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Главный результат применения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способность ученика переносить самостоятельно приобретенные знания в новые ситуации, понимать и совершенствовать себя, творить, взаимодействовать с окружающим миром.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56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928671"/>
            <a:ext cx="6600796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Использование современных образовательных технологий позволяет мне развивать и поддерживать интерес к процессу обучения, достигать положительных результатов в обучении и внеурочной деятельности, а также создавать благоприятный психологический климат в классе, поставить каждого ученика в ситуацию успеха, в полной мере раскрыть его способности, избежать перегрузки при подготовке домашнего задания и на уроке.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5" y="3534717"/>
            <a:ext cx="1656184" cy="24145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3729" y="3540077"/>
            <a:ext cx="1656183" cy="24092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79912" y="3524089"/>
            <a:ext cx="1637059" cy="24251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16971" y="3534717"/>
            <a:ext cx="1622482" cy="24472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94754" y="3554376"/>
            <a:ext cx="1464100" cy="239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300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cap="none" dirty="0" smtClean="0">
                <a:solidFill>
                  <a:srgbClr val="0070C0"/>
                </a:solidFill>
                <a:effectLst/>
                <a:latin typeface="Trebuchet MS"/>
              </a:rPr>
              <a:t/>
            </a:r>
            <a:br>
              <a:rPr lang="ru-RU" sz="3200" b="1" cap="none" dirty="0" smtClean="0">
                <a:solidFill>
                  <a:srgbClr val="0070C0"/>
                </a:solidFill>
                <a:effectLst/>
                <a:latin typeface="Trebuchet MS"/>
              </a:rPr>
            </a:br>
            <a:r>
              <a:rPr lang="ru-RU" sz="3200" b="1" cap="none" dirty="0">
                <a:solidFill>
                  <a:srgbClr val="0070C0"/>
                </a:solidFill>
                <a:effectLst/>
                <a:latin typeface="Trebuchet MS"/>
              </a:rPr>
              <a:t/>
            </a:r>
            <a:br>
              <a:rPr lang="ru-RU" sz="3200" b="1" cap="none" dirty="0">
                <a:solidFill>
                  <a:srgbClr val="0070C0"/>
                </a:solidFill>
                <a:effectLst/>
                <a:latin typeface="Trebuchet MS"/>
              </a:rPr>
            </a:br>
            <a:r>
              <a:rPr lang="ru-RU" sz="3200" b="1" cap="none" dirty="0" smtClean="0">
                <a:solidFill>
                  <a:srgbClr val="0070C0"/>
                </a:solidFill>
                <a:effectLst/>
                <a:latin typeface="Trebuchet MS"/>
              </a:rPr>
              <a:t/>
            </a:r>
            <a:br>
              <a:rPr lang="ru-RU" sz="3200" b="1" cap="none" dirty="0" smtClean="0">
                <a:solidFill>
                  <a:srgbClr val="0070C0"/>
                </a:solidFill>
                <a:effectLst/>
                <a:latin typeface="Trebuchet MS"/>
              </a:rPr>
            </a:br>
            <a:r>
              <a:rPr lang="ru-RU" sz="3200" b="1" cap="none" dirty="0" smtClean="0">
                <a:solidFill>
                  <a:srgbClr val="0070C0"/>
                </a:solidFill>
                <a:effectLst/>
                <a:latin typeface="Trebuchet MS"/>
              </a:rPr>
              <a:t>Условия </a:t>
            </a:r>
            <a:r>
              <a:rPr lang="ru-RU" sz="3200" b="1" cap="none" dirty="0">
                <a:solidFill>
                  <a:srgbClr val="0070C0"/>
                </a:solidFill>
                <a:effectLst/>
                <a:latin typeface="Trebuchet MS"/>
              </a:rPr>
              <a:t>возникновения и становления педагогического опыта</a:t>
            </a:r>
            <a:br>
              <a:rPr lang="ru-RU" sz="3200" b="1" cap="none" dirty="0">
                <a:solidFill>
                  <a:srgbClr val="0070C0"/>
                </a:solidFill>
                <a:effectLst/>
                <a:latin typeface="Trebuchet MS"/>
              </a:rPr>
            </a:br>
            <a:r>
              <a:rPr lang="ru-RU" sz="3200" b="1" cap="none" dirty="0">
                <a:solidFill>
                  <a:srgbClr val="0070C0"/>
                </a:solidFill>
                <a:effectLst/>
                <a:latin typeface="Trebuchet MS"/>
              </a:rPr>
              <a:t>«</a:t>
            </a:r>
            <a:r>
              <a:rPr lang="ru-RU" sz="2000" b="1" i="1" cap="none" dirty="0">
                <a:solidFill>
                  <a:srgbClr val="0070C0"/>
                </a:solidFill>
                <a:effectLst/>
                <a:latin typeface="Trebuchet MS"/>
              </a:rPr>
              <a:t>Если ученик в школе не научился сам ничего творить, то и в жизни он будет только подражать, копировать» (Л.Н. Толстой)</a:t>
            </a:r>
            <a:br>
              <a:rPr lang="ru-RU" sz="2000" b="1" i="1" cap="none" dirty="0">
                <a:solidFill>
                  <a:srgbClr val="0070C0"/>
                </a:solidFill>
                <a:effectLst/>
                <a:latin typeface="Trebuchet MS"/>
              </a:rPr>
            </a:br>
            <a:r>
              <a:rPr lang="ru-RU" sz="2000" b="1" i="1" cap="none" dirty="0" smtClean="0">
                <a:solidFill>
                  <a:srgbClr val="0070C0"/>
                </a:solidFill>
                <a:effectLst/>
                <a:latin typeface="Trebuchet MS"/>
              </a:rPr>
              <a:t/>
            </a:r>
            <a:br>
              <a:rPr lang="ru-RU" sz="2000" b="1" i="1" cap="none" dirty="0" smtClean="0">
                <a:solidFill>
                  <a:srgbClr val="0070C0"/>
                </a:solidFill>
                <a:effectLst/>
                <a:latin typeface="Trebuchet MS"/>
              </a:rPr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4634623"/>
            <a:ext cx="2592916" cy="1944687"/>
          </a:xfrm>
        </p:spPr>
      </p:pic>
      <p:sp>
        <p:nvSpPr>
          <p:cNvPr id="4" name="Прямоугольник 3"/>
          <p:cNvSpPr/>
          <p:nvPr/>
        </p:nvSpPr>
        <p:spPr>
          <a:xfrm>
            <a:off x="395536" y="2348878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Wingdings 3" charset="2"/>
              <a:buChar char=""/>
              <a:defRPr/>
            </a:pPr>
            <a:r>
              <a:rPr lang="ru-RU" b="1" dirty="0">
                <a:solidFill>
                  <a:srgbClr val="0070C0"/>
                </a:solidFill>
              </a:rPr>
              <a:t>Передо мной, как учителем, стоит задача не только научить, но и заинтересовать обучающихся, сделать так, чтобы детям нравилось то, что они делают. Формирование положительной мотивации – это залог успеха в познании. Включение школьников в учебно-познавательную деятельность по достижению целей обучения, повышения мотивации к изучаемому предмету реализую с помощью средств активизации, в качестве которых выступают, наряду с применением приемов и методов обучения, современные образовательные технологии.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95784" y="4509120"/>
            <a:ext cx="1752431" cy="215051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59819" y="4504257"/>
            <a:ext cx="288032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6628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980728"/>
            <a:ext cx="588640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/>
              <a:t>В настоящее время в педагогике придается огромное значение </a:t>
            </a:r>
            <a:r>
              <a:rPr lang="ru-RU" b="1" dirty="0" err="1"/>
              <a:t>метапредметному</a:t>
            </a:r>
            <a:r>
              <a:rPr lang="ru-RU" b="1" dirty="0"/>
              <a:t> подходу в обучении.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2060848"/>
            <a:ext cx="5976664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/>
              <a:t>В свою педагогическую практику я включила модель образования 4К, где главным условием является развитие у обучающихся основных компетенций: креативность, критическое мышление, коммуникация и кооперация.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41630" y="3530921"/>
            <a:ext cx="4714292" cy="26402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8058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indent="450850" fontAlgn="base">
              <a:spcAft>
                <a:spcPct val="0"/>
              </a:spcAft>
            </a:pPr>
            <a:r>
              <a:rPr lang="ru-RU" sz="1400" b="1" cap="none" dirty="0">
                <a:solidFill>
                  <a:prstClr val="black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Сегодня я хочу  познакомить  вас  с  достаточно интересной  и эффективной технологией развития критического мышления технологией</a:t>
            </a:r>
            <a:r>
              <a:rPr lang="ru-RU" sz="1400" b="1" cap="none" dirty="0">
                <a:solidFill>
                  <a:prstClr val="black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1400" b="1" cap="none" dirty="0">
                <a:solidFill>
                  <a:prstClr val="black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интеллект-карт. </a:t>
            </a:r>
            <a:r>
              <a:rPr lang="ru-RU" sz="18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ru-RU" sz="1800" b="1" cap="none" dirty="0">
                <a:solidFill>
                  <a:prstClr val="black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</a:br>
            <a:endParaRPr lang="ru-RU" dirty="0"/>
          </a:p>
        </p:txBody>
      </p:sp>
      <p:pic>
        <p:nvPicPr>
          <p:cNvPr id="3" name="Picture 2" descr="https://smart-cid.ru/wp-content/uploads/2014/05/%D0%A0%D0%95%D0%A8%D0%95%D0%9D%D0%98%D0%AF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2977" y="1643050"/>
            <a:ext cx="4357718" cy="172039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419872" y="2852936"/>
            <a:ext cx="4968552" cy="349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274320" algn="r">
              <a:spcBef>
                <a:spcPct val="20000"/>
              </a:spcBef>
              <a:buClr>
                <a:srgbClr val="94C600"/>
              </a:buClr>
              <a:buSzPct val="76000"/>
              <a:buFont typeface="Wingdings 2" pitchFamily="18" charset="2"/>
              <a:buChar char=""/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rgbClr val="71685A">
                        <a:satMod val="155000"/>
                      </a:srgbClr>
                    </a:gs>
                    <a:gs pos="100000">
                      <a:srgbClr val="71685A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Gothic"/>
              </a:rPr>
              <a:t>Цель - </a:t>
            </a:r>
          </a:p>
          <a:p>
            <a:pPr marL="342900" lvl="0" indent="-274320" algn="r">
              <a:spcBef>
                <a:spcPct val="20000"/>
              </a:spcBef>
              <a:buClr>
                <a:srgbClr val="94C600"/>
              </a:buClr>
              <a:buSzPct val="76000"/>
              <a:buFont typeface="Wingdings 2" pitchFamily="18" charset="2"/>
              <a:buChar char=""/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rgbClr val="71685A">
                        <a:satMod val="155000"/>
                      </a:srgbClr>
                    </a:gs>
                    <a:gs pos="100000">
                      <a:srgbClr val="71685A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Gothic"/>
              </a:rPr>
              <a:t>изучение специфики работы с интеллект-картами на уроках в начальной школе и подтверждение эффективности их использования на уроках математики.</a:t>
            </a:r>
          </a:p>
        </p:txBody>
      </p:sp>
    </p:spTree>
    <p:extLst>
      <p:ext uri="{BB962C8B-B14F-4D97-AF65-F5344CB8AC3E}">
        <p14:creationId xmlns:p14="http://schemas.microsoft.com/office/powerpoint/2010/main" xmlns="" val="169872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500034" y="1357298"/>
            <a:ext cx="6500858" cy="19288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marR="0" lvl="0" indent="4500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2" pitchFamily="18" charset="2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- запись информации, основанной на визуальном мышлении и совместной работе правого и левого полушарий мозга.</a:t>
            </a:r>
          </a:p>
          <a:p>
            <a:pPr marL="0" marR="0" lvl="0" indent="4500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2" pitchFamily="18" charset="2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Этот метод позволяет взглянуть на изучаемый материал с более высокой точки зрения, охватить его «единым взором», воспринять его как единое целое.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Заголовок 4"/>
          <p:cNvSpPr txBox="1">
            <a:spLocks/>
          </p:cNvSpPr>
          <p:nvPr/>
        </p:nvSpPr>
        <p:spPr>
          <a:xfrm>
            <a:off x="428596" y="642918"/>
            <a:ext cx="7643866" cy="58263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Метод </a:t>
            </a:r>
            <a:r>
              <a:rPr kumimoji="0" lang="ru-RU" sz="4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интеллект-карт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– это 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0496" y="3857628"/>
            <a:ext cx="4739693" cy="2668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 txBox="1">
            <a:spLocks/>
          </p:cNvSpPr>
          <p:nvPr/>
        </p:nvSpPr>
        <p:spPr>
          <a:xfrm>
            <a:off x="1000100" y="3357562"/>
            <a:ext cx="6500858" cy="42862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Области применения интеллект карт</a:t>
            </a:r>
            <a:endParaRPr kumimoji="0" lang="ru-RU" sz="40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429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36"/>
          <p:cNvSpPr txBox="1">
            <a:spLocks/>
          </p:cNvSpPr>
          <p:nvPr/>
        </p:nvSpPr>
        <p:spPr>
          <a:xfrm>
            <a:off x="571472" y="928670"/>
            <a:ext cx="8015318" cy="505303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* Бумагу (формат А 4) располагайте перед собой только горизонтально и старайтесь все слова на вашей карте располагать тоже горизонтально.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* Читать интеллект-карту надо с правого верхнего угла по часовой стрелке.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* Для создания карт используйте только цветные карандаши, маркеры и т. д. 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* Основная идея, проблема или слово располагается в центре. 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* Для изображения центральной идеи можно использовать рисунки, картинки. Каждая главная ветвь имеет свой цвет. 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* Главные ветви соединяются с центральной идеей, а ветви второго, третьего и т. д. соединяются с главными ветвями. Главное – помнить, что человеческий мозг не сможет воспринимать и запомнить более чем 7 главных ветвей. Это основное и главное правило при составлении грамотной </a:t>
            </a:r>
            <a:r>
              <a:rPr kumimoji="0" lang="ru-RU" sz="13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интеллект-карты</a:t>
            </a: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* Ветви должны быть изогнутыми, а не прямыми (как ветви дерева). 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* Над каждой линией - ветвью пишется только одно ключевое слово(максимум два), не нужно писать целое предложение. Наше мышление ассоциативно - одно ключевое слово помогает вспомнить большой блок информации.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* Для лучшего запоминания и усвоения желательно использовать рисунки, картинки, ассоциации о каждом слове. 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* Разросшиеся ветви можно заключать в контуры, чтобы они не смешивались с соседними ветвями. 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* Делайте свою карту, как можно интереснее.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* Играйте размерами букв, толщиной линий и масштабами графики.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* Заполняйте так, чтобы было с первого взгляда ясно, что представлено на рисунке,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tabLst/>
              <a:defRPr/>
            </a:pP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чертите стрелки, когда нужно показать связи, комбинируйте цвета.</a:t>
            </a:r>
            <a:endParaRPr kumimoji="0" lang="ru-RU" sz="13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Заголовок 4"/>
          <p:cNvSpPr txBox="1">
            <a:spLocks/>
          </p:cNvSpPr>
          <p:nvPr/>
        </p:nvSpPr>
        <p:spPr>
          <a:xfrm>
            <a:off x="785786" y="285728"/>
            <a:ext cx="7772400" cy="597154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Правила создания </a:t>
            </a: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интеллект-карт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358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571472" y="1500174"/>
            <a:ext cx="5800740" cy="4305312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4290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рисование карты, </a:t>
            </a:r>
          </a:p>
          <a:p>
            <a:pPr marL="34290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дополнение недостающих сведений, </a:t>
            </a:r>
          </a:p>
          <a:p>
            <a:pPr marL="34290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анализ и исправление допущенных ошибок (индивидуально или коллективно), </a:t>
            </a:r>
          </a:p>
          <a:p>
            <a:pPr marL="34290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воспроизведение пройденного материала, </a:t>
            </a:r>
          </a:p>
          <a:p>
            <a:pPr marL="34290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составление карты по готовой схеме, </a:t>
            </a:r>
          </a:p>
          <a:p>
            <a:pPr marL="34290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индивидуальный опрос, </a:t>
            </a:r>
          </a:p>
          <a:p>
            <a:pPr marL="34290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составление карты памяти по тексту (окружающий мир), </a:t>
            </a:r>
          </a:p>
          <a:p>
            <a:pPr marL="34290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по индивидуальным опорам и правилу в учебнике (русский язык), </a:t>
            </a:r>
          </a:p>
          <a:p>
            <a:pPr marL="34290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воспроизведение ранее составленных карт.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Заголовок 4"/>
          <p:cNvSpPr txBox="1">
            <a:spLocks/>
          </p:cNvSpPr>
          <p:nvPr/>
        </p:nvSpPr>
        <p:spPr>
          <a:xfrm>
            <a:off x="714348" y="357166"/>
            <a:ext cx="7744034" cy="100013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bIns="9144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Приёмы </a:t>
            </a:r>
            <a:r>
              <a:rPr lang="ru-RU" sz="32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работы с использованием интеллектуальных карт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72211" y="1500174"/>
            <a:ext cx="2359523" cy="176934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72212" y="3429000"/>
            <a:ext cx="2359523" cy="176964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1882" y="5269642"/>
            <a:ext cx="1899853" cy="1424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6831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4"/>
          <p:cNvSpPr txBox="1">
            <a:spLocks/>
          </p:cNvSpPr>
          <p:nvPr/>
        </p:nvSpPr>
        <p:spPr>
          <a:xfrm>
            <a:off x="571472" y="357166"/>
            <a:ext cx="5500726" cy="500066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На уроках окружающего мира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Picture 4" descr="https://sun9-72.userapi.com/c206724/v206724402/85d63/Meo9HP9U1x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928670"/>
            <a:ext cx="2214578" cy="1660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28926" y="928670"/>
            <a:ext cx="2000264" cy="15001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500034" y="2571744"/>
            <a:ext cx="5572164" cy="428628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На уроках русского языка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901873" y="2741409"/>
            <a:ext cx="1553776" cy="20717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1802" y="3071810"/>
            <a:ext cx="1857388" cy="13930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Заголовок 4"/>
          <p:cNvSpPr txBox="1">
            <a:spLocks/>
          </p:cNvSpPr>
          <p:nvPr/>
        </p:nvSpPr>
        <p:spPr>
          <a:xfrm>
            <a:off x="571472" y="4572008"/>
            <a:ext cx="5643602" cy="37117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уроках литературного чтения</a:t>
            </a:r>
            <a:endParaRPr lang="ru-RU" sz="2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5072074"/>
            <a:ext cx="1857388" cy="13540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https://sun9-38.userapi.com/c857320/v857320402/fe78e/TbZF2TOWuc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857488" y="5072074"/>
            <a:ext cx="1816660" cy="12704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71785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2775" y="312738"/>
            <a:ext cx="475131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333333"/>
                </a:solidFill>
                <a:latin typeface="Arial"/>
              </a:rPr>
              <a:t>Использование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 </a:t>
            </a:r>
            <a:r>
              <a:rPr lang="ru-RU" b="1" dirty="0">
                <a:solidFill>
                  <a:srgbClr val="333333"/>
                </a:solidFill>
                <a:latin typeface="Arial"/>
              </a:rPr>
              <a:t>интеллект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-</a:t>
            </a:r>
            <a:r>
              <a:rPr lang="ru-RU" b="1" dirty="0">
                <a:solidFill>
                  <a:srgbClr val="333333"/>
                </a:solidFill>
                <a:latin typeface="Arial"/>
              </a:rPr>
              <a:t>карт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 </a:t>
            </a:r>
            <a:r>
              <a:rPr lang="ru-RU" b="1" dirty="0">
                <a:solidFill>
                  <a:srgbClr val="333333"/>
                </a:solidFill>
                <a:latin typeface="Arial"/>
              </a:rPr>
              <a:t>на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 </a:t>
            </a:r>
            <a:r>
              <a:rPr lang="ru-RU" b="1" dirty="0">
                <a:solidFill>
                  <a:srgbClr val="333333"/>
                </a:solidFill>
                <a:latin typeface="Arial"/>
              </a:rPr>
              <a:t>уроках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 </a:t>
            </a:r>
            <a:r>
              <a:rPr lang="ru-RU" b="1" dirty="0">
                <a:solidFill>
                  <a:srgbClr val="333333"/>
                </a:solidFill>
                <a:latin typeface="Arial"/>
              </a:rPr>
              <a:t>литературного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 </a:t>
            </a:r>
            <a:r>
              <a:rPr lang="ru-RU" b="1" dirty="0">
                <a:solidFill>
                  <a:srgbClr val="333333"/>
                </a:solidFill>
                <a:latin typeface="Arial"/>
              </a:rPr>
              <a:t>чтения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 способствуют снятию напряжения и страха при анализе и пересказе большого произведения, словесном рисовании, выполнении творческих заданий, обобщении и систематизации знаний по разделу </a:t>
            </a:r>
            <a:r>
              <a:rPr lang="ru-RU" b="1" dirty="0">
                <a:solidFill>
                  <a:srgbClr val="333333"/>
                </a:solidFill>
                <a:latin typeface="Arial"/>
              </a:rPr>
              <a:t>литературного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 </a:t>
            </a:r>
            <a:r>
              <a:rPr lang="ru-RU" b="1" dirty="0">
                <a:solidFill>
                  <a:srgbClr val="333333"/>
                </a:solidFill>
                <a:latin typeface="Arial"/>
              </a:rPr>
              <a:t>чтения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, при самостоятельном знакомстве с новым внеклассным </a:t>
            </a:r>
            <a:r>
              <a:rPr lang="ru-RU" b="1" dirty="0">
                <a:solidFill>
                  <a:srgbClr val="333333"/>
                </a:solidFill>
                <a:latin typeface="Arial"/>
              </a:rPr>
              <a:t>литературным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 произведением; создаёт положительный эмоциональный настрой </a:t>
            </a:r>
            <a:r>
              <a:rPr lang="ru-RU" b="1" dirty="0">
                <a:solidFill>
                  <a:srgbClr val="333333"/>
                </a:solidFill>
                <a:latin typeface="Arial"/>
              </a:rPr>
              <a:t>на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 </a:t>
            </a:r>
            <a:r>
              <a:rPr lang="ru-RU" b="1" dirty="0">
                <a:solidFill>
                  <a:srgbClr val="333333"/>
                </a:solidFill>
                <a:latin typeface="Arial"/>
              </a:rPr>
              <a:t>уроке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, развивает творческий потенциал учащихся и их познавательную активность.</a:t>
            </a:r>
            <a:endParaRPr lang="ru-RU" dirty="0"/>
          </a:p>
        </p:txBody>
      </p:sp>
      <p:sp>
        <p:nvSpPr>
          <p:cNvPr id="4" name="AutoShape 2" descr="http://mrakasprob.ffox.site/wp-content/uploads/2020/03/%D0%A0%D0%B8%D1%81%D1%83%D0%BD%D0%BE%D0%BA6-234x3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://mrakasprob.ffox.site/wp-content/uploads/2020/03/%D0%A0%D0%B8%D1%81%D1%83%D0%BD%D0%BE%D0%BA6-234x30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4208" y="655166"/>
            <a:ext cx="2228850" cy="28575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4436" y="3563493"/>
            <a:ext cx="2857500" cy="20955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 rot="10800000" flipV="1">
            <a:off x="6228184" y="5700942"/>
            <a:ext cx="2643752" cy="923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333333"/>
                </a:solidFill>
                <a:latin typeface="Open Sans"/>
              </a:rPr>
              <a:t> </a:t>
            </a:r>
            <a:r>
              <a:rPr lang="ru-RU" i="1" dirty="0">
                <a:solidFill>
                  <a:srgbClr val="333333"/>
                </a:solidFill>
                <a:latin typeface="Open Sans"/>
              </a:rPr>
              <a:t>4 класс, Д. Мамин-Сибиряк «Серая Шейка»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3594" y="4611243"/>
            <a:ext cx="2655654" cy="177928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 rot="10800000" flipV="1">
            <a:off x="3419870" y="5043579"/>
            <a:ext cx="230425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Интеллект-карта</a:t>
            </a:r>
            <a:br>
              <a:rPr lang="ru-RU" i="1" dirty="0"/>
            </a:br>
            <a:r>
              <a:rPr lang="ru-RU" i="1" dirty="0"/>
              <a:t>по литературному чтению, 2 класс</a:t>
            </a:r>
            <a:br>
              <a:rPr lang="ru-RU" i="1" dirty="0"/>
            </a:br>
            <a:r>
              <a:rPr lang="ru-RU" i="1" dirty="0"/>
              <a:t>С. Михалков «Про мимозу»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5457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173</TotalTime>
  <Words>725</Words>
  <Application>Microsoft Office PowerPoint</Application>
  <PresentationFormat>Экран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   Условия возникновения и становления педагогического опыта «Если ученик в школе не научился сам ничего творить, то и в жизни он будет только подражать, копировать» (Л.Н. Толстой)  </vt:lpstr>
      <vt:lpstr>Слайд 3</vt:lpstr>
      <vt:lpstr>Сегодня я хочу  познакомить  вас  с  достаточно интересной  и эффективной технологией развития критического мышления технологией–интеллект-карт. 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Подготовила учитель начальных классов  МБОУ «АСОШ № 2» Сяткина Ирина Викторовна</dc:title>
  <dc:creator>123</dc:creator>
  <cp:lastModifiedBy>Админ</cp:lastModifiedBy>
  <cp:revision>24</cp:revision>
  <dcterms:created xsi:type="dcterms:W3CDTF">2021-04-06T20:58:41Z</dcterms:created>
  <dcterms:modified xsi:type="dcterms:W3CDTF">2021-04-12T17:48:28Z</dcterms:modified>
</cp:coreProperties>
</file>