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x-fontdata" Extension="fntdata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2" r:id="rId1"/>
  </p:sldMasterIdLst>
  <p:handoutMasterIdLst>
    <p:handoutMasterId r:id="rId17"/>
  </p:handoutMasterIdLst>
  <p:sldIdLst>
    <p:sldId id="306" r:id="rId2"/>
    <p:sldId id="347" r:id="rId3"/>
    <p:sldId id="349" r:id="rId4"/>
    <p:sldId id="350" r:id="rId5"/>
    <p:sldId id="352" r:id="rId6"/>
    <p:sldId id="348" r:id="rId7"/>
    <p:sldId id="329" r:id="rId8"/>
    <p:sldId id="345" r:id="rId9"/>
    <p:sldId id="351" r:id="rId10"/>
    <p:sldId id="353" r:id="rId11"/>
    <p:sldId id="354" r:id="rId12"/>
    <p:sldId id="355" r:id="rId13"/>
    <p:sldId id="356" r:id="rId14"/>
    <p:sldId id="357" r:id="rId15"/>
    <p:sldId id="359" r:id="rId16"/>
  </p:sldIdLst>
  <p:sldSz cx="28898850" cy="16256000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AGReverence-Oblique"/>
      <p:italic r:id="rId22"/>
    </p:embeddedFont>
    <p:embeddedFont>
      <p:font typeface="Century Gothic" pitchFamily="34" charset="0"/>
      <p:regular r:id="rId23"/>
      <p:bold r:id="rId24"/>
      <p:italic r:id="rId25"/>
      <p:boldItalic r:id="rId26"/>
    </p:embeddedFont>
    <p:embeddedFont>
      <p:font typeface="AGReverance"/>
      <p:regular r:id="rId2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DAED"/>
    <a:srgbClr val="FFDC40"/>
    <a:srgbClr val="DCEFF7"/>
    <a:srgbClr val="286B9C"/>
    <a:srgbClr val="6282AE"/>
    <a:srgbClr val="970102"/>
    <a:srgbClr val="9FC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-378" y="-114"/>
      </p:cViewPr>
      <p:guideLst>
        <p:guide orient="horz" pos="5120"/>
        <p:guide pos="9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76A6A-78F5-497D-8DBD-E742F69EEF6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2440B-AB7E-4242-93E9-05806F7891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55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lh5.ggpht.com/Senbao8a2mhb_h2MPUT1FYqHEnbM3unDiXfTvEVuUiuMeS0MwiwMzxaw6A3qsNF8pB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2312" y="2025258"/>
            <a:ext cx="5034434" cy="503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2935" y="920182"/>
            <a:ext cx="6168085" cy="4674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2356" y="2660416"/>
            <a:ext cx="21674138" cy="5659496"/>
          </a:xfrm>
        </p:spPr>
        <p:txBody>
          <a:bodyPr anchor="b"/>
          <a:lstStyle>
            <a:lvl1pPr algn="ctr">
              <a:defRPr sz="1422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2356" y="8538164"/>
            <a:ext cx="21674138" cy="3924769"/>
          </a:xfrm>
        </p:spPr>
        <p:txBody>
          <a:bodyPr/>
          <a:lstStyle>
            <a:lvl1pPr marL="0" indent="0" algn="ctr">
              <a:buNone/>
              <a:defRPr sz="5689"/>
            </a:lvl1pPr>
            <a:lvl2pPr marL="1083701" indent="0" algn="ctr">
              <a:buNone/>
              <a:defRPr sz="4741"/>
            </a:lvl2pPr>
            <a:lvl3pPr marL="2167402" indent="0" algn="ctr">
              <a:buNone/>
              <a:defRPr sz="4267"/>
            </a:lvl3pPr>
            <a:lvl4pPr marL="3251103" indent="0" algn="ctr">
              <a:buNone/>
              <a:defRPr sz="3792"/>
            </a:lvl4pPr>
            <a:lvl5pPr marL="4334805" indent="0" algn="ctr">
              <a:buNone/>
              <a:defRPr sz="3792"/>
            </a:lvl5pPr>
            <a:lvl6pPr marL="5418506" indent="0" algn="ctr">
              <a:buNone/>
              <a:defRPr sz="3792"/>
            </a:lvl6pPr>
            <a:lvl7pPr marL="6502207" indent="0" algn="ctr">
              <a:buNone/>
              <a:defRPr sz="3792"/>
            </a:lvl7pPr>
            <a:lvl8pPr marL="7585908" indent="0" algn="ctr">
              <a:buNone/>
              <a:defRPr sz="3792"/>
            </a:lvl8pPr>
            <a:lvl9pPr marL="8669609" indent="0" algn="ctr">
              <a:buNone/>
              <a:defRPr sz="379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6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1" y="1083733"/>
            <a:ext cx="9320631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85775" y="2340564"/>
            <a:ext cx="14630043" cy="11552296"/>
          </a:xfrm>
        </p:spPr>
        <p:txBody>
          <a:bodyPr anchor="t"/>
          <a:lstStyle>
            <a:lvl1pPr marL="0" indent="0">
              <a:buNone/>
              <a:defRPr sz="7585"/>
            </a:lvl1pPr>
            <a:lvl2pPr marL="1083701" indent="0">
              <a:buNone/>
              <a:defRPr sz="6637"/>
            </a:lvl2pPr>
            <a:lvl3pPr marL="2167402" indent="0">
              <a:buNone/>
              <a:defRPr sz="5689"/>
            </a:lvl3pPr>
            <a:lvl4pPr marL="3251103" indent="0">
              <a:buNone/>
              <a:defRPr sz="4741"/>
            </a:lvl4pPr>
            <a:lvl5pPr marL="4334805" indent="0">
              <a:buNone/>
              <a:defRPr sz="4741"/>
            </a:lvl5pPr>
            <a:lvl6pPr marL="5418506" indent="0">
              <a:buNone/>
              <a:defRPr sz="4741"/>
            </a:lvl6pPr>
            <a:lvl7pPr marL="6502207" indent="0">
              <a:buNone/>
              <a:defRPr sz="4741"/>
            </a:lvl7pPr>
            <a:lvl8pPr marL="7585908" indent="0">
              <a:buNone/>
              <a:defRPr sz="4741"/>
            </a:lvl8pPr>
            <a:lvl9pPr marL="8669609" indent="0">
              <a:buNone/>
              <a:defRPr sz="4741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1" y="4876800"/>
            <a:ext cx="9320631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87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287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80739" y="865481"/>
            <a:ext cx="6231315" cy="137762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6796" y="865481"/>
            <a:ext cx="18332708" cy="137762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42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lh5.ggpht.com/Senbao8a2mhb_h2MPUT1FYqHEnbM3unDiXfTvEVuUiuMeS0MwiwMzxaw6A3qsNF8pB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94" y="12443791"/>
            <a:ext cx="3812208" cy="381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hotoshopia.ru/clipart/data/1325/medium/1442890278115_photoshopia_ru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25512" y="10404059"/>
            <a:ext cx="2224601" cy="36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986796" y="4327407"/>
            <a:ext cx="24925258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7268" y="709581"/>
            <a:ext cx="3298550" cy="26357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6" y="709581"/>
            <a:ext cx="4736515" cy="35893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44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lh5.ggpht.com/Senbao8a2mhb_h2MPUT1FYqHEnbM3unDiXfTvEVuUiuMeS0MwiwMzxaw6A3qsNF8pB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94" y="12443791"/>
            <a:ext cx="3812208" cy="381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1864" y="11702450"/>
            <a:ext cx="3067485" cy="24511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77" y="709581"/>
            <a:ext cx="3213278" cy="2435063"/>
          </a:xfrm>
          <a:prstGeom prst="rect">
            <a:avLst/>
          </a:prstGeom>
        </p:spPr>
      </p:pic>
      <p:pic>
        <p:nvPicPr>
          <p:cNvPr id="14" name="Picture 2" descr="http://125detsadspb.ru/d/464006/t/images/block-pic.jpg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84153" y="677350"/>
            <a:ext cx="3514725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04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lh5.ggpht.com/Senbao8a2mhb_h2MPUT1FYqHEnbM3unDiXfTvEVuUiuMeS0MwiwMzxaw6A3qsNF8pBe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894" y="11221565"/>
            <a:ext cx="5034434" cy="503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hotoshopia.ru/clipart/data/1325/medium/1442890278115_photoshopia_ru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0933" y="8729251"/>
            <a:ext cx="3448050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2208" y="2050928"/>
            <a:ext cx="5034434" cy="40228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1847" y="1662069"/>
            <a:ext cx="6725045" cy="5096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745" y="4052714"/>
            <a:ext cx="24925258" cy="6762043"/>
          </a:xfrm>
        </p:spPr>
        <p:txBody>
          <a:bodyPr anchor="b"/>
          <a:lstStyle>
            <a:lvl1pPr>
              <a:defRPr sz="1422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1745" y="10878728"/>
            <a:ext cx="24925258" cy="3555999"/>
          </a:xfrm>
        </p:spPr>
        <p:txBody>
          <a:bodyPr/>
          <a:lstStyle>
            <a:lvl1pPr marL="0" indent="0">
              <a:buNone/>
              <a:defRPr sz="5689">
                <a:solidFill>
                  <a:schemeClr val="tx1">
                    <a:tint val="75000"/>
                  </a:schemeClr>
                </a:solidFill>
              </a:defRPr>
            </a:lvl1pPr>
            <a:lvl2pPr marL="1083701" indent="0">
              <a:buNone/>
              <a:defRPr sz="4741">
                <a:solidFill>
                  <a:schemeClr val="tx1">
                    <a:tint val="75000"/>
                  </a:schemeClr>
                </a:solidFill>
              </a:defRPr>
            </a:lvl2pPr>
            <a:lvl3pPr marL="216740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3pPr>
            <a:lvl4pPr marL="3251103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4pPr>
            <a:lvl5pPr marL="4334805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5pPr>
            <a:lvl6pPr marL="5418506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6pPr>
            <a:lvl7pPr marL="6502207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7pPr>
            <a:lvl8pPr marL="7585908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8pPr>
            <a:lvl9pPr marL="8669609" indent="0">
              <a:buNone/>
              <a:defRPr sz="37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67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6796" y="4327407"/>
            <a:ext cx="12282011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043" y="4327407"/>
            <a:ext cx="12282011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9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0" y="865483"/>
            <a:ext cx="24925258" cy="3142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0561" y="3984979"/>
            <a:ext cx="12225567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0561" y="5937956"/>
            <a:ext cx="12225567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043" y="3984979"/>
            <a:ext cx="12285775" cy="1952977"/>
          </a:xfrm>
        </p:spPr>
        <p:txBody>
          <a:bodyPr anchor="b"/>
          <a:lstStyle>
            <a:lvl1pPr marL="0" indent="0">
              <a:buNone/>
              <a:defRPr sz="5689" b="1"/>
            </a:lvl1pPr>
            <a:lvl2pPr marL="1083701" indent="0">
              <a:buNone/>
              <a:defRPr sz="4741" b="1"/>
            </a:lvl2pPr>
            <a:lvl3pPr marL="2167402" indent="0">
              <a:buNone/>
              <a:defRPr sz="4267" b="1"/>
            </a:lvl3pPr>
            <a:lvl4pPr marL="3251103" indent="0">
              <a:buNone/>
              <a:defRPr sz="3792" b="1"/>
            </a:lvl4pPr>
            <a:lvl5pPr marL="4334805" indent="0">
              <a:buNone/>
              <a:defRPr sz="3792" b="1"/>
            </a:lvl5pPr>
            <a:lvl6pPr marL="5418506" indent="0">
              <a:buNone/>
              <a:defRPr sz="3792" b="1"/>
            </a:lvl6pPr>
            <a:lvl7pPr marL="6502207" indent="0">
              <a:buNone/>
              <a:defRPr sz="3792" b="1"/>
            </a:lvl7pPr>
            <a:lvl8pPr marL="7585908" indent="0">
              <a:buNone/>
              <a:defRPr sz="3792" b="1"/>
            </a:lvl8pPr>
            <a:lvl9pPr marL="8669609" indent="0">
              <a:buNone/>
              <a:defRPr sz="379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043" y="5937956"/>
            <a:ext cx="12285775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303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19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1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561" y="1083733"/>
            <a:ext cx="9320631" cy="3793067"/>
          </a:xfrm>
        </p:spPr>
        <p:txBody>
          <a:bodyPr anchor="b"/>
          <a:lstStyle>
            <a:lvl1pPr>
              <a:defRPr sz="758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5775" y="2340564"/>
            <a:ext cx="14630043" cy="11552296"/>
          </a:xfrm>
        </p:spPr>
        <p:txBody>
          <a:bodyPr/>
          <a:lstStyle>
            <a:lvl1pPr>
              <a:defRPr sz="7585"/>
            </a:lvl1pPr>
            <a:lvl2pPr>
              <a:defRPr sz="6637"/>
            </a:lvl2pPr>
            <a:lvl3pPr>
              <a:defRPr sz="5689"/>
            </a:lvl3pPr>
            <a:lvl4pPr>
              <a:defRPr sz="4741"/>
            </a:lvl4pPr>
            <a:lvl5pPr>
              <a:defRPr sz="4741"/>
            </a:lvl5pPr>
            <a:lvl6pPr>
              <a:defRPr sz="4741"/>
            </a:lvl6pPr>
            <a:lvl7pPr>
              <a:defRPr sz="4741"/>
            </a:lvl7pPr>
            <a:lvl8pPr>
              <a:defRPr sz="4741"/>
            </a:lvl8pPr>
            <a:lvl9pPr>
              <a:defRPr sz="4741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561" y="4876800"/>
            <a:ext cx="9320631" cy="9034875"/>
          </a:xfrm>
        </p:spPr>
        <p:txBody>
          <a:bodyPr/>
          <a:lstStyle>
            <a:lvl1pPr marL="0" indent="0">
              <a:buNone/>
              <a:defRPr sz="3792"/>
            </a:lvl1pPr>
            <a:lvl2pPr marL="1083701" indent="0">
              <a:buNone/>
              <a:defRPr sz="3318"/>
            </a:lvl2pPr>
            <a:lvl3pPr marL="2167402" indent="0">
              <a:buNone/>
              <a:defRPr sz="2844"/>
            </a:lvl3pPr>
            <a:lvl4pPr marL="3251103" indent="0">
              <a:buNone/>
              <a:defRPr sz="2370"/>
            </a:lvl4pPr>
            <a:lvl5pPr marL="4334805" indent="0">
              <a:buNone/>
              <a:defRPr sz="2370"/>
            </a:lvl5pPr>
            <a:lvl6pPr marL="5418506" indent="0">
              <a:buNone/>
              <a:defRPr sz="2370"/>
            </a:lvl6pPr>
            <a:lvl7pPr marL="6502207" indent="0">
              <a:buNone/>
              <a:defRPr sz="2370"/>
            </a:lvl7pPr>
            <a:lvl8pPr marL="7585908" indent="0">
              <a:buNone/>
              <a:defRPr sz="2370"/>
            </a:lvl8pPr>
            <a:lvl9pPr marL="8669609" indent="0">
              <a:buNone/>
              <a:defRPr sz="237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1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 cstate="email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5861"/>
            <a:ext cx="28898849" cy="15580140"/>
          </a:xfrm>
          <a:prstGeom prst="rect">
            <a:avLst/>
          </a:prstGeom>
          <a:effectLst>
            <a:softEdge rad="43180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6796" y="865483"/>
            <a:ext cx="24925258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796" y="4327407"/>
            <a:ext cx="24925258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6796" y="15066905"/>
            <a:ext cx="650224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65B52-CEA1-4BB3-BAB4-06FEAB2716DA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72744" y="15066905"/>
            <a:ext cx="9753362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409813" y="15066905"/>
            <a:ext cx="6502241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A36C-5F51-4A47-8E0C-F94525D70D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27528" y="15953811"/>
            <a:ext cx="165301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1050" b="0" dirty="0" smtClean="0">
                <a:solidFill>
                  <a:srgbClr val="286B9C"/>
                </a:solidFill>
                <a:latin typeface="Century Gothic" panose="020B0502020202020204" pitchFamily="34" charset="0"/>
              </a:rPr>
              <a:t>© Полшкова В.В., 2018</a:t>
            </a:r>
            <a:endParaRPr lang="ru-RU" sz="1050" b="0" dirty="0">
              <a:solidFill>
                <a:srgbClr val="286B9C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4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defTabSz="2167402" rtl="0" eaLnBrk="1" latinLnBrk="0" hangingPunct="1">
        <a:lnSpc>
          <a:spcPct val="90000"/>
        </a:lnSpc>
        <a:spcBef>
          <a:spcPct val="0"/>
        </a:spcBef>
        <a:buNone/>
        <a:defRPr sz="10429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541851" indent="-541851" algn="l" defTabSz="2167402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sz="6637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1625552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5689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2709253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741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3792954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4876655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5960356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7044058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8127759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9211460" indent="-541851" algn="l" defTabSz="2167402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1083701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167402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3pPr>
      <a:lvl4pPr marL="3251103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4pPr>
      <a:lvl5pPr marL="4334805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5pPr>
      <a:lvl6pPr marL="5418506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6pPr>
      <a:lvl7pPr marL="6502207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7pPr>
      <a:lvl8pPr marL="7585908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8pPr>
      <a:lvl9pPr marL="8669609" algn="l" defTabSz="2167402" rtl="0" eaLnBrk="1" latinLnBrk="0" hangingPunct="1">
        <a:defRPr sz="42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D:\1-&#1040;%20&#1082;&#1083;&#1072;&#1089;&#1089;\&#1041;&#1072;&#1073;&#1086;&#1095;&#1082;&#1080;.%20&#1082;%20&#1091;&#1088;&#1086;&#1082;&#1091;%20&#1080;&#1079;&#1086;\&#1041;&#1072;&#1073;&#1086;&#1095;&#1082;&#1080;%20Slideshow.mp4" TargetMode="External" Type="http://schemas.openxmlformats.org/officeDocument/2006/relationships/video"/><Relationship Id="rId4" Target="../media/image18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7100" dirty="0" err="1" smtClean="0">
                <a:solidFill>
                  <a:srgbClr val="FF0000"/>
                </a:solidFill>
                <a:latin typeface="+mn-lt"/>
              </a:rPr>
              <a:t>Монотипия.Бабочка</a:t>
            </a:r>
            <a:r>
              <a:rPr lang="ru-RU" sz="17100" dirty="0" smtClean="0">
                <a:solidFill>
                  <a:srgbClr val="FF0000"/>
                </a:solidFill>
                <a:latin typeface="+mn-lt"/>
              </a:rPr>
              <a:t>.</a:t>
            </a:r>
            <a:endParaRPr lang="ru-RU" sz="171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612356" y="10291864"/>
            <a:ext cx="21674138" cy="2171069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AGReverence-Oblique" panose="020B7200000000000000" pitchFamily="34" charset="0"/>
              </a:rPr>
              <a:t> </a:t>
            </a:r>
            <a:r>
              <a:rPr lang="ru-RU" sz="4000" dirty="0">
                <a:latin typeface="+mn-lt"/>
              </a:rPr>
              <a:t>Автор: Петрова С.В., учитель начальных классов </a:t>
            </a:r>
          </a:p>
          <a:p>
            <a:r>
              <a:rPr lang="ru-RU" sz="4000" dirty="0">
                <a:latin typeface="+mn-lt"/>
              </a:rPr>
              <a:t>МБОУ «</a:t>
            </a:r>
            <a:r>
              <a:rPr lang="ru-RU" sz="4000" dirty="0" err="1">
                <a:latin typeface="+mn-lt"/>
              </a:rPr>
              <a:t>Газопроводская</a:t>
            </a:r>
            <a:r>
              <a:rPr lang="ru-RU" sz="4000" dirty="0">
                <a:latin typeface="+mn-lt"/>
              </a:rPr>
              <a:t> средняя общеобразовательная школа»</a:t>
            </a:r>
          </a:p>
        </p:txBody>
      </p:sp>
    </p:spTree>
    <p:extLst>
      <p:ext uri="{BB962C8B-B14F-4D97-AF65-F5344CB8AC3E}">
        <p14:creationId xmlns:p14="http://schemas.microsoft.com/office/powerpoint/2010/main" val="12115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0170" y="865484"/>
            <a:ext cx="22631884" cy="18388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4987" y="3073941"/>
            <a:ext cx="24947067" cy="11567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>
                <a:latin typeface="+mn-lt"/>
              </a:rPr>
              <a:t>Выбираем цвета </a:t>
            </a:r>
            <a:r>
              <a:rPr lang="ru-RU" sz="6000" b="1" dirty="0" smtClean="0">
                <a:latin typeface="+mn-lt"/>
              </a:rPr>
              <a:t>красок.</a:t>
            </a:r>
            <a:r>
              <a:rPr lang="ru-RU" sz="6000" b="1" dirty="0">
                <a:latin typeface="+mn-lt"/>
              </a:rPr>
              <a:t> </a:t>
            </a:r>
            <a:r>
              <a:rPr lang="ru-RU" sz="6000" b="1" dirty="0" smtClean="0">
                <a:latin typeface="+mn-lt"/>
              </a:rPr>
              <a:t>Заполняем </a:t>
            </a:r>
            <a:r>
              <a:rPr lang="ru-RU" sz="6000" b="1" dirty="0">
                <a:latin typeface="+mn-lt"/>
              </a:rPr>
              <a:t>крыло , располагая </a:t>
            </a:r>
            <a:r>
              <a:rPr lang="ru-RU" sz="6000" b="1" dirty="0" smtClean="0">
                <a:latin typeface="+mn-lt"/>
              </a:rPr>
              <a:t>краски. </a:t>
            </a:r>
          </a:p>
          <a:p>
            <a:pPr marL="0" indent="0">
              <a:buNone/>
            </a:pPr>
            <a:r>
              <a:rPr lang="ru-RU" sz="6000" b="1" dirty="0" smtClean="0">
                <a:latin typeface="+mn-lt"/>
              </a:rPr>
              <a:t>Рисовать </a:t>
            </a:r>
            <a:r>
              <a:rPr lang="ru-RU" sz="6000" b="1" dirty="0">
                <a:latin typeface="+mn-lt"/>
              </a:rPr>
              <a:t>надо быстро, чтобы краска не успевала </a:t>
            </a:r>
            <a:r>
              <a:rPr lang="ru-RU" sz="6000" b="1" dirty="0" smtClean="0">
                <a:latin typeface="+mn-lt"/>
              </a:rPr>
              <a:t>высыхать.</a:t>
            </a:r>
            <a:endParaRPr lang="ru-RU" sz="6000" b="1" dirty="0">
              <a:latin typeface="+mn-lt"/>
            </a:endParaRPr>
          </a:p>
          <a:p>
            <a:endParaRPr lang="ru-RU" sz="6000" dirty="0">
              <a:latin typeface="+mn-lt"/>
            </a:endParaRPr>
          </a:p>
        </p:txBody>
      </p:sp>
      <p:pic>
        <p:nvPicPr>
          <p:cNvPr id="5122" name="Picture 2" descr="C:\Users\Администратор\Desktop\презентация888\IMG_20210404_1522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5327784"/>
            <a:ext cx="7587574" cy="967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205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4152" y="865483"/>
            <a:ext cx="18487901" cy="84658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540" y="3190673"/>
            <a:ext cx="24752514" cy="11451018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latin typeface="+mn-lt"/>
              </a:rPr>
              <a:t>Складываем лист бумаги пополам и переносим </a:t>
            </a:r>
            <a:r>
              <a:rPr lang="ru-RU" sz="6000" dirty="0" smtClean="0">
                <a:latin typeface="+mn-lt"/>
              </a:rPr>
              <a:t>изображение.</a:t>
            </a:r>
            <a:endParaRPr lang="ru-RU" sz="6000" dirty="0">
              <a:latin typeface="+mn-lt"/>
            </a:endParaRPr>
          </a:p>
          <a:p>
            <a:pPr marL="0" indent="0">
              <a:buNone/>
            </a:pPr>
            <a:r>
              <a:rPr lang="ru-RU" sz="6000" dirty="0">
                <a:latin typeface="+mn-lt"/>
              </a:rPr>
              <a:t> Можно просто прихлопывать лист </a:t>
            </a:r>
            <a:r>
              <a:rPr lang="ru-RU" sz="6000" dirty="0" smtClean="0">
                <a:latin typeface="+mn-lt"/>
              </a:rPr>
              <a:t>ладонью.</a:t>
            </a:r>
            <a:endParaRPr lang="ru-RU" sz="6000" dirty="0">
              <a:latin typeface="+mn-lt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5275546"/>
            <a:ext cx="7665396" cy="958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719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80970" y="865484"/>
            <a:ext cx="16231084" cy="17998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1174" y="2937753"/>
            <a:ext cx="24124596" cy="11703937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latin typeface="+mn-lt"/>
              </a:rPr>
              <a:t>Разворачиваем лист </a:t>
            </a:r>
            <a:r>
              <a:rPr lang="ru-RU" sz="6000" dirty="0" smtClean="0">
                <a:latin typeface="+mn-lt"/>
              </a:rPr>
              <a:t>бумаги.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smtClean="0">
                <a:latin typeface="+mn-lt"/>
              </a:rPr>
              <a:t>Если </a:t>
            </a:r>
            <a:r>
              <a:rPr lang="ru-RU" sz="6000" dirty="0">
                <a:latin typeface="+mn-lt"/>
              </a:rPr>
              <a:t>отдельные детали плохо отпечатались, то в это место можно добавить свежей краски и снова сложить </a:t>
            </a:r>
            <a:r>
              <a:rPr lang="ru-RU" sz="6000" dirty="0" smtClean="0">
                <a:latin typeface="+mn-lt"/>
              </a:rPr>
              <a:t>лист.</a:t>
            </a:r>
            <a:endParaRPr lang="ru-RU" sz="6000" dirty="0">
              <a:latin typeface="+mn-lt"/>
            </a:endParaRPr>
          </a:p>
          <a:p>
            <a:endParaRPr lang="ru-RU" dirty="0"/>
          </a:p>
        </p:txBody>
      </p:sp>
      <p:pic>
        <p:nvPicPr>
          <p:cNvPr id="6146" name="Picture 2" descr="C:\Users\Администратор\Desktop\презентация888\IMG_20210404_1535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370" y="4956911"/>
            <a:ext cx="13866486" cy="973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4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3438" y="865483"/>
            <a:ext cx="22748616" cy="21111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8996" y="3132306"/>
            <a:ext cx="24260783" cy="11509384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latin typeface="+mn-lt"/>
              </a:rPr>
              <a:t>Краски </a:t>
            </a:r>
            <a:r>
              <a:rPr lang="ru-RU" sz="6000" dirty="0">
                <a:latin typeface="+mn-lt"/>
              </a:rPr>
              <a:t>нужно брать много и она должна быть довольно жидкой, чтобы получились своеобразные прожилки, пятнышки, </a:t>
            </a:r>
            <a:r>
              <a:rPr lang="ru-RU" sz="6000" dirty="0" smtClean="0">
                <a:latin typeface="+mn-lt"/>
              </a:rPr>
              <a:t>узоры.</a:t>
            </a:r>
            <a:endParaRPr lang="ru-RU" sz="6000" dirty="0">
              <a:latin typeface="+mn-lt"/>
            </a:endParaRPr>
          </a:p>
          <a:p>
            <a:endParaRPr lang="ru-RU" dirty="0"/>
          </a:p>
        </p:txBody>
      </p:sp>
      <p:pic>
        <p:nvPicPr>
          <p:cNvPr id="7170" name="Picture 2" descr="C:\Users\Администратор\Desktop\презентация888\IMG_20210404_153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5024420"/>
            <a:ext cx="13010451" cy="975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496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5718" y="865483"/>
            <a:ext cx="15686335" cy="6909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1719" y="3287949"/>
            <a:ext cx="24124596" cy="11353742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latin typeface="+mn-lt"/>
              </a:rPr>
              <a:t>Немного подсушиваем </a:t>
            </a:r>
            <a:r>
              <a:rPr lang="ru-RU" sz="6000" dirty="0" smtClean="0">
                <a:latin typeface="+mn-lt"/>
              </a:rPr>
              <a:t>рисунок.</a:t>
            </a:r>
            <a:r>
              <a:rPr lang="ru-RU" sz="6000" dirty="0">
                <a:latin typeface="+mn-lt"/>
              </a:rPr>
              <a:t> </a:t>
            </a:r>
            <a:r>
              <a:rPr lang="ru-RU" sz="6000" dirty="0" smtClean="0">
                <a:latin typeface="+mn-lt"/>
              </a:rPr>
              <a:t>Дорисовываем </a:t>
            </a:r>
            <a:r>
              <a:rPr lang="ru-RU" sz="6000" dirty="0">
                <a:latin typeface="+mn-lt"/>
              </a:rPr>
              <a:t>бабочке голову, туловище, </a:t>
            </a:r>
            <a:r>
              <a:rPr lang="ru-RU" sz="6000" dirty="0" smtClean="0">
                <a:latin typeface="+mn-lt"/>
              </a:rPr>
              <a:t>усики.</a:t>
            </a:r>
            <a:endParaRPr lang="ru-RU" sz="6000" dirty="0">
              <a:latin typeface="+mn-lt"/>
            </a:endParaRPr>
          </a:p>
          <a:p>
            <a:pPr marL="0" indent="0">
              <a:buNone/>
            </a:pPr>
            <a:r>
              <a:rPr lang="ru-RU" sz="6000" dirty="0" smtClean="0">
                <a:latin typeface="+mn-lt"/>
              </a:rPr>
              <a:t>Бабочка </a:t>
            </a:r>
            <a:r>
              <a:rPr lang="ru-RU" sz="6000" dirty="0">
                <a:latin typeface="+mn-lt"/>
              </a:rPr>
              <a:t>готова!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Администратор\Desktop\презентация888\IMG_20210404_1648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617" y="4392122"/>
            <a:ext cx="13847030" cy="1038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637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6796" y="865483"/>
            <a:ext cx="24925258" cy="5276900"/>
          </a:xfrm>
        </p:spPr>
        <p:txBody>
          <a:bodyPr>
            <a:normAutofit/>
          </a:bodyPr>
          <a:lstStyle/>
          <a:p>
            <a:pPr algn="ctr"/>
            <a:r>
              <a:rPr lang="ru-RU" sz="199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Молодцы!</a:t>
            </a:r>
            <a:br>
              <a:rPr lang="ru-RU" sz="199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</a:br>
            <a:endParaRPr lang="ru-RU" dirty="0"/>
          </a:p>
        </p:txBody>
      </p:sp>
      <p:pic>
        <p:nvPicPr>
          <p:cNvPr id="4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090163">
            <a:off x="3918871" y="5582510"/>
            <a:ext cx="4376566" cy="3885770"/>
          </a:xfrm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79">
            <a:off x="19300906" y="5475460"/>
            <a:ext cx="4847940" cy="354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974" y="7106985"/>
            <a:ext cx="5685182" cy="597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32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dirty="0">
                <a:latin typeface="+mn-lt"/>
              </a:rPr>
              <a:t>Монотипия считается одной из простейших нетрадиционных техник рисования (от греческого </a:t>
            </a:r>
            <a:r>
              <a:rPr lang="ru-RU" sz="7200" dirty="0" err="1">
                <a:latin typeface="+mn-lt"/>
              </a:rPr>
              <a:t>monos</a:t>
            </a:r>
            <a:r>
              <a:rPr lang="ru-RU" sz="7200" dirty="0">
                <a:latin typeface="+mn-lt"/>
              </a:rPr>
              <a:t> - один</a:t>
            </a:r>
            <a:r>
              <a:rPr lang="ru-RU" sz="7200" dirty="0" smtClean="0">
                <a:latin typeface="+mn-lt"/>
              </a:rPr>
              <a:t>, единый </a:t>
            </a:r>
            <a:r>
              <a:rPr lang="ru-RU" sz="7200" dirty="0">
                <a:latin typeface="+mn-lt"/>
              </a:rPr>
              <a:t>и </a:t>
            </a:r>
            <a:r>
              <a:rPr lang="ru-RU" sz="7200" dirty="0" err="1">
                <a:latin typeface="+mn-lt"/>
              </a:rPr>
              <a:t>tupos</a:t>
            </a:r>
            <a:r>
              <a:rPr lang="ru-RU" sz="7200" dirty="0">
                <a:latin typeface="+mn-lt"/>
              </a:rPr>
              <a:t> - отпечаток).</a:t>
            </a:r>
          </a:p>
          <a:p>
            <a:pPr>
              <a:buNone/>
            </a:pPr>
            <a:r>
              <a:rPr lang="ru-RU" sz="7200" dirty="0">
                <a:latin typeface="+mn-lt"/>
              </a:rPr>
              <a:t>Это простая, но удивительная техника рисования красками (акварелью, </a:t>
            </a:r>
            <a:r>
              <a:rPr lang="ru-RU" sz="7200" dirty="0" smtClean="0">
                <a:latin typeface="+mn-lt"/>
              </a:rPr>
              <a:t>гуашью). </a:t>
            </a:r>
            <a:r>
              <a:rPr lang="ru-RU" sz="7200" dirty="0">
                <a:latin typeface="+mn-lt"/>
              </a:rPr>
              <a:t>Она заключается в том, что рисунок рисуется на одной стороне поверхности и отпечатывается на другую.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n-lt"/>
              </a:rPr>
              <a:t>Что такое монотипия?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7576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0322" y="865484"/>
            <a:ext cx="23351731" cy="2539198"/>
          </a:xfrm>
        </p:spPr>
        <p:txBody>
          <a:bodyPr>
            <a:normAutofit/>
          </a:bodyPr>
          <a:lstStyle/>
          <a:p>
            <a:pPr algn="ctr"/>
            <a:r>
              <a:rPr lang="ru-RU" sz="15000" dirty="0" smtClean="0">
                <a:solidFill>
                  <a:srgbClr val="FF0000"/>
                </a:solidFill>
                <a:latin typeface="+mn-lt"/>
              </a:rPr>
              <a:t>Такие разные!</a:t>
            </a:r>
            <a:endParaRPr lang="ru-RU" sz="15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Объект 3" descr="https://schweiztour.ru/ssl/u/64/cb1c70883b11e2b6daa539826c674f/-/Collage_Schmetterlinge_Mainau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345" y="3677056"/>
            <a:ext cx="16926127" cy="11108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327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5000" dirty="0" smtClean="0">
                <a:solidFill>
                  <a:srgbClr val="FF0000"/>
                </a:solidFill>
                <a:latin typeface="+mn-lt"/>
              </a:rPr>
              <a:t>Что общего у бабочек?</a:t>
            </a:r>
            <a:endParaRPr lang="ru-RU" sz="15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2" descr="https://fsd.kopilkaurokov.ru/uploads/user_file_5397631c48f4c/img_user_file_5397631c48f4c_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5"/>
          <a:stretch/>
        </p:blipFill>
        <p:spPr bwMode="auto">
          <a:xfrm>
            <a:off x="7884426" y="4459016"/>
            <a:ext cx="13063929" cy="108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flipH="1">
            <a:off x="12120666" y="4459016"/>
            <a:ext cx="60116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Усики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26511" y="7665396"/>
            <a:ext cx="4893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Голова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4708221" y="9974657"/>
            <a:ext cx="55447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Туловище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696528" y="6789906"/>
            <a:ext cx="8132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Верхнее крыло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202366" y="10282881"/>
            <a:ext cx="42023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Нижнее крыло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65062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14417" y="1673157"/>
            <a:ext cx="15622621" cy="27432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Бабочки Slideshow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944" y="836579"/>
            <a:ext cx="18864635" cy="1360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i.sunhome.ru/journal/212/babochki-vampiri-v2.or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664" y="8832715"/>
            <a:ext cx="5124232" cy="416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06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171234" y="8832714"/>
            <a:ext cx="11011712" cy="53502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69276" y="1848255"/>
            <a:ext cx="19299677" cy="5291847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latin typeface="+mn-lt"/>
              </a:rPr>
              <a:t>Для рисования в технике «Монотипия» нам понадобится: </a:t>
            </a:r>
            <a:r>
              <a:rPr lang="ru-RU" sz="8000" dirty="0" smtClean="0">
                <a:latin typeface="+mn-lt"/>
              </a:rPr>
              <a:t>альбомные </a:t>
            </a:r>
            <a:r>
              <a:rPr lang="ru-RU" sz="8000" dirty="0">
                <a:latin typeface="+mn-lt"/>
              </a:rPr>
              <a:t>листы, гуашевые или акварельные краски, кисти, банка с </a:t>
            </a:r>
            <a:r>
              <a:rPr lang="ru-RU" sz="8000" dirty="0" smtClean="0">
                <a:latin typeface="+mn-lt"/>
              </a:rPr>
              <a:t>водой. </a:t>
            </a:r>
            <a:r>
              <a:rPr lang="ru-RU" sz="8000" b="1" dirty="0">
                <a:latin typeface="+mn-lt"/>
              </a:rPr>
              <a:t/>
            </a:r>
            <a:br>
              <a:rPr lang="ru-RU" sz="8000" b="1" dirty="0">
                <a:latin typeface="+mn-lt"/>
              </a:rPr>
            </a:br>
            <a:endParaRPr lang="ru-RU" sz="8800" dirty="0">
              <a:latin typeface="+mn-lt"/>
            </a:endParaRPr>
          </a:p>
        </p:txBody>
      </p:sp>
      <p:pic>
        <p:nvPicPr>
          <p:cNvPr id="1026" name="Picture 2" descr="C:\Users\Администратор\Desktop\презентация888\IMG_20210404_1503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174" y="6094462"/>
            <a:ext cx="14260750" cy="935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041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71610" y="4027251"/>
            <a:ext cx="23040444" cy="10614439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 smtClean="0">
                <a:latin typeface="+mn-lt"/>
              </a:rPr>
              <a:t>Приготовить </a:t>
            </a:r>
            <a:r>
              <a:rPr lang="ru-RU" sz="6000" dirty="0">
                <a:latin typeface="+mn-lt"/>
              </a:rPr>
              <a:t>рабочее </a:t>
            </a:r>
            <a:r>
              <a:rPr lang="ru-RU" sz="6000" dirty="0" smtClean="0">
                <a:latin typeface="+mn-lt"/>
              </a:rPr>
              <a:t>место. Взять </a:t>
            </a:r>
            <a:r>
              <a:rPr lang="ru-RU" sz="6000" dirty="0">
                <a:latin typeface="+mn-lt"/>
              </a:rPr>
              <a:t>лист бумаги, </a:t>
            </a:r>
            <a:r>
              <a:rPr lang="ru-RU" sz="6000" dirty="0" smtClean="0">
                <a:latin typeface="+mn-lt"/>
              </a:rPr>
              <a:t>кисти. Поставить </a:t>
            </a:r>
            <a:r>
              <a:rPr lang="ru-RU" sz="6000" dirty="0">
                <a:latin typeface="+mn-lt"/>
              </a:rPr>
              <a:t>краски, </a:t>
            </a:r>
            <a:r>
              <a:rPr lang="ru-RU" sz="6000" dirty="0" smtClean="0">
                <a:latin typeface="+mn-lt"/>
              </a:rPr>
              <a:t>воду</a:t>
            </a:r>
            <a:r>
              <a:rPr lang="ru-RU" dirty="0" smtClean="0">
                <a:latin typeface="+mn-lt"/>
              </a:rPr>
              <a:t>.</a:t>
            </a:r>
            <a:endParaRPr lang="ru-RU" dirty="0">
              <a:latin typeface="+mn-lt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9600" b="1" dirty="0">
                <a:solidFill>
                  <a:srgbClr val="FF0000"/>
                </a:solidFill>
                <a:latin typeface="+mn-lt"/>
              </a:rPr>
              <a:t>НАЧИНАЕМ РИСОВАТЬ</a:t>
            </a:r>
            <a:endParaRPr lang="ru-RU" dirty="0">
              <a:latin typeface="+mn-lt"/>
            </a:endParaRPr>
          </a:p>
        </p:txBody>
      </p:sp>
      <p:pic>
        <p:nvPicPr>
          <p:cNvPr id="2050" name="Picture 2" descr="C:\Users\Администратор\Desktop\презентация888\IMG_20210404_1502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8443" y="6113290"/>
            <a:ext cx="5875506" cy="783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9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59234" y="3677054"/>
            <a:ext cx="452819" cy="778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6860" y="1750978"/>
            <a:ext cx="21595404" cy="12540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latin typeface="+mn-lt"/>
              </a:rPr>
              <a:t>Взять лист </a:t>
            </a:r>
            <a:r>
              <a:rPr lang="ru-RU" sz="6000" dirty="0" smtClean="0">
                <a:latin typeface="+mn-lt"/>
              </a:rPr>
              <a:t>бумаги. Сложить </a:t>
            </a:r>
            <a:r>
              <a:rPr lang="ru-RU" sz="6000" dirty="0">
                <a:latin typeface="+mn-lt"/>
              </a:rPr>
              <a:t>его пополам</a:t>
            </a:r>
            <a:r>
              <a:rPr lang="ru-RU" sz="6000" dirty="0" smtClean="0">
                <a:latin typeface="+mn-lt"/>
              </a:rPr>
              <a:t>, четко проведя линию сгиба. Затем развернуть лист. Рисуем  </a:t>
            </a:r>
            <a:r>
              <a:rPr lang="ru-RU" sz="6000" dirty="0">
                <a:latin typeface="+mn-lt"/>
              </a:rPr>
              <a:t>на одной половине </a:t>
            </a:r>
            <a:r>
              <a:rPr lang="ru-RU" sz="6000" dirty="0" smtClean="0">
                <a:latin typeface="+mn-lt"/>
              </a:rPr>
              <a:t>листа.</a:t>
            </a:r>
            <a:endParaRPr lang="ru-RU" sz="6000" dirty="0">
              <a:latin typeface="+mn-lt"/>
            </a:endParaRPr>
          </a:p>
          <a:p>
            <a:endParaRPr lang="ru-RU" sz="8000" dirty="0">
              <a:latin typeface="+mn-lt"/>
            </a:endParaRPr>
          </a:p>
        </p:txBody>
      </p:sp>
      <p:pic>
        <p:nvPicPr>
          <p:cNvPr id="3074" name="Picture 2" descr="C:\Users\Администратор\Desktop\презентация888\IMG_20210404_1503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374" y="3938335"/>
            <a:ext cx="7723763" cy="10322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45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344" y="865484"/>
            <a:ext cx="15958709" cy="21306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7906" y="3112850"/>
            <a:ext cx="24635782" cy="11548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+mn-lt"/>
              </a:rPr>
              <a:t>Нарисуйте контур крыла на одной половинке листа.</a:t>
            </a:r>
          </a:p>
          <a:p>
            <a:endParaRPr lang="ru-RU" sz="6000" dirty="0">
              <a:latin typeface="+mn-lt"/>
            </a:endParaRPr>
          </a:p>
        </p:txBody>
      </p:sp>
      <p:pic>
        <p:nvPicPr>
          <p:cNvPr id="4098" name="Picture 2" descr="C:\Users\Администратор\Desktop\презентация888\IMG_20210404_1516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944" y="4374475"/>
            <a:ext cx="7724368" cy="1029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138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5295</TotalTime>
  <Words>255</Words>
  <Application>Microsoft Office PowerPoint</Application>
  <PresentationFormat>Произвольный</PresentationFormat>
  <Paragraphs>27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AGReverence-Oblique</vt:lpstr>
      <vt:lpstr>Century Gothic</vt:lpstr>
      <vt:lpstr>AGReverance</vt:lpstr>
      <vt:lpstr>Тема Office</vt:lpstr>
      <vt:lpstr>Монотипия.Бабочка.</vt:lpstr>
      <vt:lpstr>Что такое монотипия?</vt:lpstr>
      <vt:lpstr>Такие разные!</vt:lpstr>
      <vt:lpstr>Что общего у бабочек?</vt:lpstr>
      <vt:lpstr>Презентация PowerPoint</vt:lpstr>
      <vt:lpstr>Для рисования в технике «Монотипия» нам понадобится: альбомные листы, гуашевые или акварельные краски, кисти, банка с водой.  </vt:lpstr>
      <vt:lpstr>НАЧИНАЕМ РИСОВАТЬ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 </vt:lpstr>
    </vt:vector>
  </TitlesOfParts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изо</dc:subject>
  <dc:creator>Viktoriya Polshkova</dc:creator>
  <cp:keywords>изо</cp:keywords>
  <cp:lastModifiedBy>Дмитрий Каленюк</cp:lastModifiedBy>
  <cp:revision>225</cp:revision>
  <dcterms:created xsi:type="dcterms:W3CDTF">2017-12-21T17:39:40Z</dcterms:created>
  <dcterms:modified xsi:type="dcterms:W3CDTF">2021-04-07T19:01:30Z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2900863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