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75" r:id="rId3"/>
    <p:sldId id="282" r:id="rId4"/>
    <p:sldId id="281" r:id="rId5"/>
    <p:sldId id="283" r:id="rId6"/>
    <p:sldId id="290" r:id="rId7"/>
    <p:sldId id="291" r:id="rId8"/>
    <p:sldId id="292" r:id="rId9"/>
    <p:sldId id="294" r:id="rId10"/>
    <p:sldId id="288" r:id="rId11"/>
    <p:sldId id="29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FF675-AD82-4071-918B-E094205CED4E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80F3F-ECC6-436B-B56B-40D7FFE125F0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FF675-AD82-4071-918B-E094205CED4E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80F3F-ECC6-436B-B56B-40D7FFE125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FF675-AD82-4071-918B-E094205CED4E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80F3F-ECC6-436B-B56B-40D7FFE125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FF675-AD82-4071-918B-E094205CED4E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80F3F-ECC6-436B-B56B-40D7FFE125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FF675-AD82-4071-918B-E094205CED4E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80F3F-ECC6-436B-B56B-40D7FFE125F0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FF675-AD82-4071-918B-E094205CED4E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80F3F-ECC6-436B-B56B-40D7FFE125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FF675-AD82-4071-918B-E094205CED4E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80F3F-ECC6-436B-B56B-40D7FFE125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FF675-AD82-4071-918B-E094205CED4E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80F3F-ECC6-436B-B56B-40D7FFE125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FF675-AD82-4071-918B-E094205CED4E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80F3F-ECC6-436B-B56B-40D7FFE125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FF675-AD82-4071-918B-E094205CED4E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80F3F-ECC6-436B-B56B-40D7FFE125F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FF675-AD82-4071-918B-E094205CED4E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80F3F-ECC6-436B-B56B-40D7FFE125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00EFF675-AD82-4071-918B-E094205CED4E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F0C80F3F-ECC6-436B-B56B-40D7FFE125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xn--25-kmc.xn--80aafey1amqq.xn--d1acj3b/images/events/cover/3aa3ce0aa5f171f81ec101763aac1291_big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933056"/>
            <a:ext cx="2970213" cy="197707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1076199" y="404664"/>
            <a:ext cx="547260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600" b="1" dirty="0">
                <a:latin typeface="Comic Sans MS" pitchFamily="66" charset="0"/>
              </a:rPr>
              <a:t>Word </a:t>
            </a:r>
            <a:r>
              <a:rPr lang="en-US" sz="6600" b="1" dirty="0" smtClean="0">
                <a:latin typeface="Comic Sans MS" pitchFamily="66" charset="0"/>
              </a:rPr>
              <a:t>Formation </a:t>
            </a:r>
            <a:r>
              <a:rPr lang="en-US" sz="6600" b="1" dirty="0">
                <a:latin typeface="Comic Sans MS" pitchFamily="66" charset="0"/>
              </a:rPr>
              <a:t>in English</a:t>
            </a:r>
            <a:endParaRPr lang="ru-RU" sz="6600" b="1" dirty="0">
              <a:latin typeface="Comic Sans MS" pitchFamily="66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259632" y="4136169"/>
            <a:ext cx="354456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>
                <a:solidFill>
                  <a:srgbClr val="002060"/>
                </a:solidFill>
                <a:latin typeface="Comic Sans MS" pitchFamily="66" charset="0"/>
              </a:rPr>
              <a:t>Suffixation</a:t>
            </a:r>
            <a:endParaRPr lang="ru-RU" sz="48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7980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5171" y="332656"/>
            <a:ext cx="885698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b="1" dirty="0"/>
              <a:t> </a:t>
            </a:r>
            <a:r>
              <a:rPr lang="en-US" b="1" i="1" dirty="0" err="1">
                <a:solidFill>
                  <a:srgbClr val="C00000"/>
                </a:solidFill>
              </a:rPr>
              <a:t>Образуйте</a:t>
            </a:r>
            <a:r>
              <a:rPr lang="en-US" b="1" i="1" dirty="0">
                <a:solidFill>
                  <a:srgbClr val="C00000"/>
                </a:solidFill>
              </a:rPr>
              <a:t> </a:t>
            </a:r>
            <a:r>
              <a:rPr lang="en-US" b="1" i="1" dirty="0" err="1">
                <a:solidFill>
                  <a:srgbClr val="C00000"/>
                </a:solidFill>
              </a:rPr>
              <a:t>от</a:t>
            </a:r>
            <a:r>
              <a:rPr lang="en-US" b="1" i="1" dirty="0">
                <a:solidFill>
                  <a:srgbClr val="C00000"/>
                </a:solidFill>
              </a:rPr>
              <a:t> </a:t>
            </a:r>
            <a:r>
              <a:rPr lang="en-US" b="1" i="1" dirty="0" err="1">
                <a:solidFill>
                  <a:srgbClr val="C00000"/>
                </a:solidFill>
              </a:rPr>
              <a:t>основ</a:t>
            </a:r>
            <a:r>
              <a:rPr lang="en-US" b="1" i="1" dirty="0">
                <a:solidFill>
                  <a:srgbClr val="C00000"/>
                </a:solidFill>
              </a:rPr>
              <a:t> </a:t>
            </a:r>
            <a:r>
              <a:rPr lang="en-US" b="1" i="1" dirty="0" err="1">
                <a:solidFill>
                  <a:srgbClr val="C00000"/>
                </a:solidFill>
              </a:rPr>
              <a:t>выделенных</a:t>
            </a:r>
            <a:r>
              <a:rPr lang="en-US" b="1" i="1" dirty="0">
                <a:solidFill>
                  <a:srgbClr val="C00000"/>
                </a:solidFill>
              </a:rPr>
              <a:t> </a:t>
            </a:r>
            <a:r>
              <a:rPr lang="en-US" b="1" i="1" dirty="0" err="1">
                <a:solidFill>
                  <a:srgbClr val="C00000"/>
                </a:solidFill>
              </a:rPr>
              <a:t>слов</a:t>
            </a:r>
            <a:r>
              <a:rPr lang="en-US" b="1" i="1" dirty="0">
                <a:solidFill>
                  <a:srgbClr val="C00000"/>
                </a:solidFill>
              </a:rPr>
              <a:t> </a:t>
            </a:r>
            <a:r>
              <a:rPr lang="en-US" b="1" i="1" dirty="0" err="1">
                <a:solidFill>
                  <a:srgbClr val="C00000"/>
                </a:solidFill>
              </a:rPr>
              <a:t>существительные</a:t>
            </a:r>
            <a:r>
              <a:rPr lang="en-US" b="1" i="1" dirty="0">
                <a:solidFill>
                  <a:srgbClr val="C00000"/>
                </a:solidFill>
              </a:rPr>
              <a:t> с </a:t>
            </a:r>
            <a:r>
              <a:rPr lang="en-US" b="1" i="1" dirty="0" err="1">
                <a:solidFill>
                  <a:srgbClr val="C00000"/>
                </a:solidFill>
              </a:rPr>
              <a:t>указанными</a:t>
            </a:r>
            <a:r>
              <a:rPr lang="en-US" b="1" i="1" dirty="0">
                <a:solidFill>
                  <a:srgbClr val="C00000"/>
                </a:solidFill>
              </a:rPr>
              <a:t> </a:t>
            </a:r>
            <a:r>
              <a:rPr lang="en-US" b="1" i="1" dirty="0" err="1">
                <a:solidFill>
                  <a:srgbClr val="C00000"/>
                </a:solidFill>
              </a:rPr>
              <a:t>суффиксами</a:t>
            </a:r>
            <a:r>
              <a:rPr lang="en-US" b="1" i="1" dirty="0">
                <a:solidFill>
                  <a:srgbClr val="C00000"/>
                </a:solidFill>
              </a:rPr>
              <a:t> и </a:t>
            </a:r>
            <a:r>
              <a:rPr lang="en-US" b="1" i="1" dirty="0" err="1">
                <a:solidFill>
                  <a:srgbClr val="C00000"/>
                </a:solidFill>
              </a:rPr>
              <a:t>напишите</a:t>
            </a:r>
            <a:r>
              <a:rPr lang="en-US" b="1" i="1" dirty="0">
                <a:solidFill>
                  <a:srgbClr val="C00000"/>
                </a:solidFill>
              </a:rPr>
              <a:t> </a:t>
            </a:r>
            <a:r>
              <a:rPr lang="en-US" b="1" i="1" dirty="0" err="1" smtClean="0">
                <a:solidFill>
                  <a:srgbClr val="C00000"/>
                </a:solidFill>
              </a:rPr>
              <a:t>их</a:t>
            </a:r>
            <a:endParaRPr lang="en-US" b="1" dirty="0">
              <a:solidFill>
                <a:srgbClr val="C00000"/>
              </a:solidFill>
            </a:endParaRPr>
          </a:p>
          <a:p>
            <a:pPr fontAlgn="base"/>
            <a:r>
              <a:rPr lang="en-US" b="1" dirty="0"/>
              <a:t>— </a:t>
            </a:r>
            <a:r>
              <a:rPr lang="en-US" b="1" dirty="0" err="1"/>
              <a:t>ment</a:t>
            </a:r>
            <a:r>
              <a:rPr lang="en-US" b="1" dirty="0"/>
              <a:t>: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/>
              <a:t>1.The</a:t>
            </a:r>
            <a:r>
              <a:rPr lang="en-US" dirty="0"/>
              <a:t> child was greatly excited when he received a big bear as a birthday present.</a:t>
            </a:r>
            <a:br>
              <a:rPr lang="en-US" dirty="0"/>
            </a:br>
            <a:r>
              <a:rPr lang="en-US" dirty="0"/>
              <a:t>The child’s … was very great.</a:t>
            </a:r>
          </a:p>
          <a:p>
            <a:pPr fontAlgn="base"/>
            <a:r>
              <a:rPr lang="en-US" dirty="0"/>
              <a:t>2. My English has improved very little for the last two months.</a:t>
            </a:r>
            <a:br>
              <a:rPr lang="en-US" dirty="0"/>
            </a:br>
            <a:r>
              <a:rPr lang="en-US" dirty="0"/>
              <a:t>There is very little …  in my English, I am afraid.</a:t>
            </a:r>
          </a:p>
          <a:p>
            <a:pPr fontAlgn="base"/>
            <a:r>
              <a:rPr lang="en-US" dirty="0"/>
              <a:t>3. The children enjoyed entertaining the guests.</a:t>
            </a:r>
            <a:br>
              <a:rPr lang="en-US" dirty="0"/>
            </a:br>
            <a:r>
              <a:rPr lang="en-US" dirty="0"/>
              <a:t>They enjoyed giving an …  for their guests.</a:t>
            </a:r>
          </a:p>
          <a:p>
            <a:pPr fontAlgn="base"/>
            <a:r>
              <a:rPr lang="en-US" b="1" dirty="0"/>
              <a:t>— </a:t>
            </a:r>
            <a:r>
              <a:rPr lang="en-US" b="1" dirty="0" err="1"/>
              <a:t>tion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4. He collected a good library of books.</a:t>
            </a:r>
            <a:br>
              <a:rPr lang="en-US" dirty="0"/>
            </a:br>
            <a:r>
              <a:rPr lang="en-US" dirty="0"/>
              <a:t>He had a good …  of books.</a:t>
            </a:r>
          </a:p>
          <a:p>
            <a:pPr fontAlgn="base"/>
            <a:r>
              <a:rPr lang="en-US" dirty="0"/>
              <a:t>5. The machines exhibited in the hall were very interesting to us.</a:t>
            </a:r>
            <a:br>
              <a:rPr lang="en-US" dirty="0"/>
            </a:br>
            <a:r>
              <a:rPr lang="en-US" dirty="0"/>
              <a:t>The machines at the … are very interesting.</a:t>
            </a:r>
          </a:p>
          <a:p>
            <a:pPr fontAlgn="base"/>
            <a:r>
              <a:rPr lang="en-US" dirty="0"/>
              <a:t>6. He said he wanted to continue studying after he graduated from the institute.</a:t>
            </a:r>
            <a:br>
              <a:rPr lang="en-US" dirty="0"/>
            </a:br>
            <a:r>
              <a:rPr lang="en-US" dirty="0"/>
              <a:t>He said he wanted to continue studying after….</a:t>
            </a:r>
          </a:p>
          <a:p>
            <a:pPr fontAlgn="base"/>
            <a:r>
              <a:rPr lang="en-US" dirty="0"/>
              <a:t>— </a:t>
            </a:r>
            <a:r>
              <a:rPr lang="en-US" b="1" dirty="0" err="1"/>
              <a:t>ance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7. The scientists had difficulty explaining how the star had disappeared.</a:t>
            </a:r>
            <a:br>
              <a:rPr lang="en-US" dirty="0"/>
            </a:br>
            <a:r>
              <a:rPr lang="en-US" dirty="0"/>
              <a:t>They had difficulty in explaining the …. of the star.</a:t>
            </a:r>
          </a:p>
          <a:p>
            <a:pPr fontAlgn="base"/>
            <a:r>
              <a:rPr lang="en-US" b="1" dirty="0"/>
              <a:t>— </a:t>
            </a:r>
            <a:r>
              <a:rPr lang="en-US" b="1" dirty="0" err="1"/>
              <a:t>ence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8. We were surprised to find out how different her speech had become.</a:t>
            </a:r>
            <a:br>
              <a:rPr lang="en-US" dirty="0"/>
            </a:br>
            <a:r>
              <a:rPr lang="en-US" dirty="0"/>
              <a:t>We were surprised at the …. in her speech.</a:t>
            </a:r>
          </a:p>
        </p:txBody>
      </p:sp>
    </p:spTree>
    <p:extLst>
      <p:ext uri="{BB962C8B-B14F-4D97-AF65-F5344CB8AC3E}">
        <p14:creationId xmlns:p14="http://schemas.microsoft.com/office/powerpoint/2010/main" val="1940447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xn--25-kmc.xn--80aafey1amqq.xn--d1acj3b/images/events/cover/3aa3ce0aa5f171f81ec101763aac1291_big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916832"/>
            <a:ext cx="4586911" cy="316835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395536" y="989485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/>
              <a:t>http://</a:t>
            </a:r>
            <a:r>
              <a:rPr lang="en-US" sz="1400" dirty="0" err="1" smtClean="0"/>
              <a:t>englishinn.ru</a:t>
            </a:r>
            <a:r>
              <a:rPr lang="en-US" sz="1400" dirty="0" smtClean="0"/>
              <a:t>/</a:t>
            </a:r>
            <a:r>
              <a:rPr lang="en-US" sz="1400" dirty="0" err="1" smtClean="0"/>
              <a:t>slovoobrazovanie</a:t>
            </a:r>
            <a:r>
              <a:rPr lang="en-US" sz="1400" dirty="0" smtClean="0"/>
              <a:t>-</a:t>
            </a:r>
            <a:r>
              <a:rPr lang="en-US" sz="1400" dirty="0" err="1" smtClean="0"/>
              <a:t>suffiksyi</a:t>
            </a:r>
            <a:r>
              <a:rPr lang="en-US" sz="1400" dirty="0" smtClean="0"/>
              <a:t>-</a:t>
            </a:r>
            <a:r>
              <a:rPr lang="en-US" sz="1400" dirty="0" err="1" smtClean="0"/>
              <a:t>sushhestvitelnyih</a:t>
            </a:r>
            <a:r>
              <a:rPr lang="en-US" sz="1400" dirty="0" smtClean="0"/>
              <a:t>-v-</a:t>
            </a:r>
            <a:r>
              <a:rPr lang="en-US" sz="1400" dirty="0" err="1" smtClean="0"/>
              <a:t>angliy.html</a:t>
            </a:r>
            <a:endParaRPr lang="ru-RU" sz="1400" dirty="0" smtClean="0"/>
          </a:p>
          <a:p>
            <a:r>
              <a:rPr lang="en-US" sz="1400" dirty="0"/>
              <a:t>http://</a:t>
            </a:r>
            <a:r>
              <a:rPr lang="en-US" sz="1400" dirty="0" err="1"/>
              <a:t>tonail.com</a:t>
            </a:r>
            <a:r>
              <a:rPr lang="en-US" sz="1400" dirty="0"/>
              <a:t>/</a:t>
            </a:r>
            <a:r>
              <a:rPr lang="ru-RU" sz="1400" dirty="0"/>
              <a:t>суффиксы-существительных/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99992" y="5229200"/>
            <a:ext cx="4320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Хохлова </a:t>
            </a:r>
            <a:r>
              <a:rPr lang="ru-RU" dirty="0" err="1" smtClean="0"/>
              <a:t>И.В</a:t>
            </a:r>
            <a:r>
              <a:rPr lang="ru-RU" dirty="0" smtClean="0"/>
              <a:t>., учитель английского языка, «</a:t>
            </a:r>
            <a:r>
              <a:rPr lang="ru-RU" dirty="0" err="1" smtClean="0"/>
              <a:t>Берёзовская</a:t>
            </a:r>
            <a:r>
              <a:rPr lang="ru-RU" dirty="0" smtClean="0"/>
              <a:t> </a:t>
            </a:r>
            <a:r>
              <a:rPr lang="ru-RU" dirty="0" err="1" smtClean="0"/>
              <a:t>СОШ</a:t>
            </a:r>
            <a:r>
              <a:rPr lang="ru-RU" dirty="0" smtClean="0"/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926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2276872"/>
            <a:ext cx="691276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Arial" pitchFamily="34" charset="0"/>
              <a:buChar char="•"/>
            </a:pPr>
            <a:r>
              <a:rPr lang="ru-RU" sz="3200" dirty="0">
                <a:latin typeface="Comic Sans MS" pitchFamily="66" charset="0"/>
              </a:rPr>
              <a:t>префиксы (</a:t>
            </a:r>
            <a:r>
              <a:rPr lang="ru-RU" sz="3200" dirty="0" err="1">
                <a:latin typeface="Comic Sans MS" pitchFamily="66" charset="0"/>
              </a:rPr>
              <a:t>prefixes</a:t>
            </a:r>
            <a:r>
              <a:rPr lang="ru-RU" sz="3200" dirty="0">
                <a:latin typeface="Comic Sans MS" pitchFamily="66" charset="0"/>
              </a:rPr>
              <a:t>);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3200" dirty="0">
                <a:latin typeface="Comic Sans MS" pitchFamily="66" charset="0"/>
              </a:rPr>
              <a:t>суффиксы (</a:t>
            </a:r>
            <a:r>
              <a:rPr lang="ru-RU" sz="3200" dirty="0" err="1">
                <a:latin typeface="Comic Sans MS" pitchFamily="66" charset="0"/>
              </a:rPr>
              <a:t>suffixes</a:t>
            </a:r>
            <a:r>
              <a:rPr lang="ru-RU" sz="3200" dirty="0">
                <a:latin typeface="Comic Sans MS" pitchFamily="66" charset="0"/>
              </a:rPr>
              <a:t>);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3200" dirty="0">
                <a:latin typeface="Comic Sans MS" pitchFamily="66" charset="0"/>
              </a:rPr>
              <a:t>конверсия (</a:t>
            </a:r>
            <a:r>
              <a:rPr lang="ru-RU" sz="3200" dirty="0" err="1">
                <a:latin typeface="Comic Sans MS" pitchFamily="66" charset="0"/>
              </a:rPr>
              <a:t>conversion</a:t>
            </a:r>
            <a:r>
              <a:rPr lang="ru-RU" sz="3200" dirty="0">
                <a:latin typeface="Comic Sans MS" pitchFamily="66" charset="0"/>
              </a:rPr>
              <a:t>);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3200" dirty="0">
                <a:latin typeface="Comic Sans MS" pitchFamily="66" charset="0"/>
              </a:rPr>
              <a:t>словосложение (</a:t>
            </a:r>
            <a:r>
              <a:rPr lang="ru-RU" sz="3200" dirty="0" err="1">
                <a:latin typeface="Comic Sans MS" pitchFamily="66" charset="0"/>
              </a:rPr>
              <a:t>compounding</a:t>
            </a:r>
            <a:r>
              <a:rPr lang="ru-RU" sz="3200" dirty="0">
                <a:latin typeface="Comic Sans MS" pitchFamily="66" charset="0"/>
              </a:rPr>
              <a:t>);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3200" dirty="0">
                <a:latin typeface="Comic Sans MS" pitchFamily="66" charset="0"/>
              </a:rPr>
              <a:t>сокращение (</a:t>
            </a:r>
            <a:r>
              <a:rPr lang="ru-RU" sz="3200" dirty="0" err="1">
                <a:latin typeface="Comic Sans MS" pitchFamily="66" charset="0"/>
              </a:rPr>
              <a:t>abbreviation</a:t>
            </a:r>
            <a:r>
              <a:rPr lang="ru-RU" sz="3200" dirty="0">
                <a:latin typeface="Comic Sans MS" pitchFamily="66" charset="0"/>
              </a:rPr>
              <a:t>).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548680"/>
            <a:ext cx="74168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Comic Sans MS" pitchFamily="66" charset="0"/>
              </a:rPr>
              <a:t>С</a:t>
            </a:r>
            <a:r>
              <a:rPr lang="ru-RU" sz="3200" b="1" dirty="0" smtClean="0">
                <a:solidFill>
                  <a:srgbClr val="002060"/>
                </a:solidFill>
                <a:latin typeface="Comic Sans MS" pitchFamily="66" charset="0"/>
              </a:rPr>
              <a:t>ловообразование - инструмент </a:t>
            </a:r>
            <a:r>
              <a:rPr lang="ru-RU" sz="3200" b="1" dirty="0">
                <a:solidFill>
                  <a:srgbClr val="002060"/>
                </a:solidFill>
                <a:latin typeface="Comic Sans MS" pitchFamily="66" charset="0"/>
              </a:rPr>
              <a:t>обогащения речи</a:t>
            </a:r>
          </a:p>
        </p:txBody>
      </p:sp>
    </p:spTree>
    <p:extLst>
      <p:ext uri="{BB962C8B-B14F-4D97-AF65-F5344CB8AC3E}">
        <p14:creationId xmlns:p14="http://schemas.microsoft.com/office/powerpoint/2010/main" val="1215138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  <a:t>Суффиксация</a:t>
            </a:r>
            <a:endParaRPr lang="ru-RU" sz="28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340768"/>
            <a:ext cx="80648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Comic Sans MS" pitchFamily="66" charset="0"/>
              </a:rPr>
              <a:t>Суффикс – часть слова, которая ставится после корня. Суффикс придает слову новое значение и обычно преобразовывает его в другую часть речи.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511660" y="2509075"/>
            <a:ext cx="61206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itchFamily="34" charset="0"/>
              <a:buChar char="•"/>
            </a:pPr>
            <a:r>
              <a:rPr lang="ru-RU" sz="2400" dirty="0" err="1">
                <a:latin typeface="Comic Sans MS" pitchFamily="66" charset="0"/>
              </a:rPr>
              <a:t>teach</a:t>
            </a:r>
            <a:r>
              <a:rPr lang="ru-RU" sz="2400" dirty="0">
                <a:latin typeface="Comic Sans MS" pitchFamily="66" charset="0"/>
              </a:rPr>
              <a:t> + </a:t>
            </a:r>
            <a:r>
              <a:rPr lang="ru-RU" sz="2400" dirty="0" err="1">
                <a:latin typeface="Comic Sans MS" pitchFamily="66" charset="0"/>
              </a:rPr>
              <a:t>er</a:t>
            </a:r>
            <a:r>
              <a:rPr lang="ru-RU" sz="2400" dirty="0">
                <a:latin typeface="Comic Sans MS" pitchFamily="66" charset="0"/>
              </a:rPr>
              <a:t> = </a:t>
            </a:r>
            <a:r>
              <a:rPr lang="ru-RU" sz="2400" dirty="0" err="1">
                <a:latin typeface="Comic Sans MS" pitchFamily="66" charset="0"/>
              </a:rPr>
              <a:t>teacher</a:t>
            </a:r>
            <a:r>
              <a:rPr lang="ru-RU" sz="2400" dirty="0">
                <a:latin typeface="Comic Sans MS" pitchFamily="66" charset="0"/>
              </a:rPr>
              <a:t> (учитель)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 err="1">
                <a:latin typeface="Comic Sans MS" pitchFamily="66" charset="0"/>
              </a:rPr>
              <a:t>child</a:t>
            </a:r>
            <a:r>
              <a:rPr lang="ru-RU" sz="2400" dirty="0">
                <a:latin typeface="Comic Sans MS" pitchFamily="66" charset="0"/>
              </a:rPr>
              <a:t> + </a:t>
            </a:r>
            <a:r>
              <a:rPr lang="ru-RU" sz="2400" dirty="0" err="1">
                <a:latin typeface="Comic Sans MS" pitchFamily="66" charset="0"/>
              </a:rPr>
              <a:t>hood</a:t>
            </a:r>
            <a:r>
              <a:rPr lang="ru-RU" sz="2400" dirty="0">
                <a:latin typeface="Comic Sans MS" pitchFamily="66" charset="0"/>
              </a:rPr>
              <a:t> = </a:t>
            </a:r>
            <a:r>
              <a:rPr lang="ru-RU" sz="2400" dirty="0" err="1">
                <a:latin typeface="Comic Sans MS" pitchFamily="66" charset="0"/>
              </a:rPr>
              <a:t>childhood</a:t>
            </a:r>
            <a:r>
              <a:rPr lang="ru-RU" sz="2400" dirty="0">
                <a:latin typeface="Comic Sans MS" pitchFamily="66" charset="0"/>
              </a:rPr>
              <a:t> (детство)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4077072"/>
            <a:ext cx="76328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Comic Sans MS" pitchFamily="66" charset="0"/>
              </a:rPr>
              <a:t>Суффиксы существительных, которые встречаются наиболее часто:</a:t>
            </a:r>
            <a:endParaRPr lang="ru-RU" sz="3200" dirty="0">
              <a:solidFill>
                <a:srgbClr val="0070C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0648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6094178"/>
              </p:ext>
            </p:extLst>
          </p:nvPr>
        </p:nvGraphicFramePr>
        <p:xfrm>
          <a:off x="395535" y="332656"/>
          <a:ext cx="8449209" cy="60914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93759"/>
                <a:gridCol w="5155450"/>
              </a:tblGrid>
              <a:tr h="504756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Comic Sans MS" pitchFamily="66" charset="0"/>
                        </a:rPr>
                        <a:t>Образование существительного</a:t>
                      </a:r>
                      <a:endParaRPr lang="ru-RU" sz="2400" dirty="0">
                        <a:solidFill>
                          <a:srgbClr val="002060"/>
                        </a:solidFill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277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-</a:t>
                      </a:r>
                      <a:r>
                        <a:rPr lang="ru-RU" sz="2400" dirty="0" err="1"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er</a:t>
                      </a:r>
                      <a:r>
                        <a:rPr lang="ru-RU" sz="2400" dirty="0"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, -</a:t>
                      </a:r>
                      <a:r>
                        <a:rPr lang="ru-RU" sz="2400" dirty="0" err="1"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or</a:t>
                      </a:r>
                      <a:r>
                        <a:rPr lang="ru-RU" sz="2400" dirty="0"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, -</a:t>
                      </a:r>
                      <a:r>
                        <a:rPr lang="ru-RU" sz="2400" dirty="0" err="1"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ar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: из глагола переходит существительное в значении «исполнитель действия»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Courier New"/>
                        <a:buChar char="o"/>
                        <a:tabLst>
                          <a:tab pos="457200" algn="l"/>
                        </a:tabLst>
                      </a:pPr>
                      <a:r>
                        <a:rPr lang="ru-RU" sz="2000" dirty="0" err="1">
                          <a:effectLst/>
                          <a:latin typeface="Comic Sans MS" pitchFamily="66" charset="0"/>
                        </a:rPr>
                        <a:t>avenge</a:t>
                      </a:r>
                      <a:r>
                        <a:rPr lang="ru-RU" sz="2000" dirty="0">
                          <a:effectLst/>
                          <a:latin typeface="Comic Sans MS" pitchFamily="66" charset="0"/>
                        </a:rPr>
                        <a:t> (мстить) – </a:t>
                      </a:r>
                      <a:r>
                        <a:rPr lang="ru-RU" sz="2000" dirty="0" err="1">
                          <a:effectLst/>
                          <a:latin typeface="Comic Sans MS" pitchFamily="66" charset="0"/>
                        </a:rPr>
                        <a:t>avenger</a:t>
                      </a:r>
                      <a:r>
                        <a:rPr lang="ru-RU" sz="2000" dirty="0">
                          <a:effectLst/>
                          <a:latin typeface="Comic Sans MS" pitchFamily="66" charset="0"/>
                        </a:rPr>
                        <a:t> (мститель) 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Courier New"/>
                        <a:buChar char="o"/>
                        <a:tabLst>
                          <a:tab pos="457200" algn="l"/>
                        </a:tabLst>
                      </a:pPr>
                      <a:r>
                        <a:rPr lang="ru-RU" sz="2000" dirty="0" err="1">
                          <a:effectLst/>
                          <a:latin typeface="Comic Sans MS" pitchFamily="66" charset="0"/>
                        </a:rPr>
                        <a:t>narrate</a:t>
                      </a:r>
                      <a:r>
                        <a:rPr lang="ru-RU" sz="2000" dirty="0">
                          <a:effectLst/>
                          <a:latin typeface="Comic Sans MS" pitchFamily="66" charset="0"/>
                        </a:rPr>
                        <a:t> (рассказывать) – </a:t>
                      </a:r>
                      <a:r>
                        <a:rPr lang="ru-RU" sz="2000" dirty="0" err="1">
                          <a:effectLst/>
                          <a:latin typeface="Comic Sans MS" pitchFamily="66" charset="0"/>
                        </a:rPr>
                        <a:t>narrator</a:t>
                      </a:r>
                      <a:r>
                        <a:rPr lang="ru-RU" sz="2000" dirty="0">
                          <a:effectLst/>
                          <a:latin typeface="Comic Sans MS" pitchFamily="66" charset="0"/>
                        </a:rPr>
                        <a:t> (рассказчик)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Courier New"/>
                        <a:buChar char="o"/>
                        <a:tabLst>
                          <a:tab pos="457200" algn="l"/>
                        </a:tabLst>
                      </a:pPr>
                      <a:r>
                        <a:rPr lang="ru-RU" sz="2000" dirty="0" err="1">
                          <a:effectLst/>
                          <a:latin typeface="Comic Sans MS" pitchFamily="66" charset="0"/>
                        </a:rPr>
                        <a:t>lie</a:t>
                      </a:r>
                      <a:r>
                        <a:rPr lang="ru-RU" sz="2000" dirty="0">
                          <a:effectLst/>
                          <a:latin typeface="Comic Sans MS" pitchFamily="66" charset="0"/>
                        </a:rPr>
                        <a:t> (лгать) – </a:t>
                      </a:r>
                      <a:r>
                        <a:rPr lang="ru-RU" sz="2000" dirty="0" err="1">
                          <a:effectLst/>
                          <a:latin typeface="Comic Sans MS" pitchFamily="66" charset="0"/>
                        </a:rPr>
                        <a:t>liar</a:t>
                      </a:r>
                      <a:r>
                        <a:rPr lang="ru-RU" sz="2000" dirty="0">
                          <a:effectLst/>
                          <a:latin typeface="Comic Sans MS" pitchFamily="66" charset="0"/>
                        </a:rPr>
                        <a:t> (лжец)</a:t>
                      </a:r>
                      <a:endParaRPr lang="ru-RU" sz="20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4153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-</a:t>
                      </a:r>
                      <a:r>
                        <a:rPr lang="en-US" sz="2400" dirty="0" err="1"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ment</a:t>
                      </a:r>
                      <a:r>
                        <a:rPr lang="en-US" sz="2400" dirty="0"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, -age, -</a:t>
                      </a:r>
                      <a:r>
                        <a:rPr lang="en-US" sz="2400" dirty="0" err="1"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ure</a:t>
                      </a:r>
                      <a:r>
                        <a:rPr lang="en-US" sz="2400" dirty="0"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, -</a:t>
                      </a:r>
                      <a:r>
                        <a:rPr lang="en-US" sz="2400" dirty="0" err="1"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dom</a:t>
                      </a:r>
                      <a:r>
                        <a:rPr lang="en-US" sz="2400" dirty="0"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, -</a:t>
                      </a:r>
                      <a:r>
                        <a:rPr lang="en-US" sz="2400" dirty="0" err="1"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tion</a:t>
                      </a:r>
                      <a:r>
                        <a:rPr lang="en-US" sz="2400" dirty="0"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, -</a:t>
                      </a:r>
                      <a:r>
                        <a:rPr lang="en-US" sz="2400" dirty="0" err="1"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sion</a:t>
                      </a:r>
                      <a:r>
                        <a:rPr lang="en-US" sz="2400" dirty="0"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:</a:t>
                      </a:r>
                      <a:br>
                        <a:rPr lang="en-US" sz="2400" dirty="0"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</a:b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глагол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&gt;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существительное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Courier New"/>
                        <a:buChar char="o"/>
                        <a:tabLst>
                          <a:tab pos="457200" algn="l"/>
                        </a:tabLst>
                      </a:pPr>
                      <a:r>
                        <a:rPr lang="ru-RU" sz="2000" dirty="0" err="1">
                          <a:effectLst/>
                          <a:latin typeface="Comic Sans MS" pitchFamily="66" charset="0"/>
                        </a:rPr>
                        <a:t>advertise</a:t>
                      </a:r>
                      <a:r>
                        <a:rPr lang="ru-RU" sz="2000" dirty="0">
                          <a:effectLst/>
                          <a:latin typeface="Comic Sans MS" pitchFamily="66" charset="0"/>
                        </a:rPr>
                        <a:t> (рекламировать) – </a:t>
                      </a:r>
                      <a:r>
                        <a:rPr lang="ru-RU" sz="2000" dirty="0" err="1">
                          <a:effectLst/>
                          <a:latin typeface="Comic Sans MS" pitchFamily="66" charset="0"/>
                        </a:rPr>
                        <a:t>advertisement</a:t>
                      </a:r>
                      <a:r>
                        <a:rPr lang="ru-RU" sz="2000" dirty="0">
                          <a:effectLst/>
                          <a:latin typeface="Comic Sans MS" pitchFamily="66" charset="0"/>
                        </a:rPr>
                        <a:t>(реклама) 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Courier New"/>
                        <a:buChar char="o"/>
                        <a:tabLst>
                          <a:tab pos="457200" algn="l"/>
                        </a:tabLst>
                      </a:pPr>
                      <a:r>
                        <a:rPr lang="ru-RU" sz="2000" dirty="0" err="1">
                          <a:effectLst/>
                          <a:latin typeface="Comic Sans MS" pitchFamily="66" charset="0"/>
                        </a:rPr>
                        <a:t>use</a:t>
                      </a:r>
                      <a:r>
                        <a:rPr lang="ru-RU" sz="2000" dirty="0">
                          <a:effectLst/>
                          <a:latin typeface="Comic Sans MS" pitchFamily="66" charset="0"/>
                        </a:rPr>
                        <a:t> (использовать) – </a:t>
                      </a:r>
                      <a:r>
                        <a:rPr lang="ru-RU" sz="2000" dirty="0" err="1">
                          <a:effectLst/>
                          <a:latin typeface="Comic Sans MS" pitchFamily="66" charset="0"/>
                        </a:rPr>
                        <a:t>usage</a:t>
                      </a:r>
                      <a:r>
                        <a:rPr lang="ru-RU" sz="2000" dirty="0">
                          <a:effectLst/>
                          <a:latin typeface="Comic Sans MS" pitchFamily="66" charset="0"/>
                        </a:rPr>
                        <a:t> (использование)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Courier New"/>
                        <a:buChar char="o"/>
                        <a:tabLst>
                          <a:tab pos="457200" algn="l"/>
                        </a:tabLst>
                      </a:pPr>
                      <a:r>
                        <a:rPr lang="ru-RU" sz="2000" dirty="0" err="1">
                          <a:effectLst/>
                          <a:latin typeface="Comic Sans MS" pitchFamily="66" charset="0"/>
                        </a:rPr>
                        <a:t>depart</a:t>
                      </a:r>
                      <a:r>
                        <a:rPr lang="ru-RU" sz="2000" dirty="0">
                          <a:effectLst/>
                          <a:latin typeface="Comic Sans MS" pitchFamily="66" charset="0"/>
                        </a:rPr>
                        <a:t> (уезжать) – </a:t>
                      </a:r>
                      <a:r>
                        <a:rPr lang="ru-RU" sz="2000" dirty="0" err="1">
                          <a:effectLst/>
                          <a:latin typeface="Comic Sans MS" pitchFamily="66" charset="0"/>
                        </a:rPr>
                        <a:t>departure</a:t>
                      </a:r>
                      <a:r>
                        <a:rPr lang="ru-RU" sz="2000" dirty="0">
                          <a:effectLst/>
                          <a:latin typeface="Comic Sans MS" pitchFamily="66" charset="0"/>
                        </a:rPr>
                        <a:t> (отъезд) 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Courier New"/>
                        <a:buChar char="o"/>
                        <a:tabLst>
                          <a:tab pos="457200" algn="l"/>
                        </a:tabLst>
                      </a:pPr>
                      <a:r>
                        <a:rPr lang="ru-RU" sz="2000" dirty="0" err="1">
                          <a:effectLst/>
                          <a:latin typeface="Comic Sans MS" pitchFamily="66" charset="0"/>
                        </a:rPr>
                        <a:t>bore</a:t>
                      </a:r>
                      <a:r>
                        <a:rPr lang="ru-RU" sz="2000" dirty="0">
                          <a:effectLst/>
                          <a:latin typeface="Comic Sans MS" pitchFamily="66" charset="0"/>
                        </a:rPr>
                        <a:t> (скучать) – </a:t>
                      </a:r>
                      <a:r>
                        <a:rPr lang="ru-RU" sz="2000" dirty="0" err="1">
                          <a:effectLst/>
                          <a:latin typeface="Comic Sans MS" pitchFamily="66" charset="0"/>
                        </a:rPr>
                        <a:t>boredom</a:t>
                      </a:r>
                      <a:r>
                        <a:rPr lang="ru-RU" sz="2000" dirty="0">
                          <a:effectLst/>
                          <a:latin typeface="Comic Sans MS" pitchFamily="66" charset="0"/>
                        </a:rPr>
                        <a:t> (скука) 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Courier New"/>
                        <a:buChar char="o"/>
                        <a:tabLst>
                          <a:tab pos="457200" algn="l"/>
                        </a:tabLst>
                      </a:pPr>
                      <a:r>
                        <a:rPr lang="ru-RU" sz="2000" dirty="0" err="1">
                          <a:effectLst/>
                          <a:latin typeface="Comic Sans MS" pitchFamily="66" charset="0"/>
                        </a:rPr>
                        <a:t>hesitate</a:t>
                      </a:r>
                      <a:r>
                        <a:rPr lang="ru-RU" sz="2000" dirty="0">
                          <a:effectLst/>
                          <a:latin typeface="Comic Sans MS" pitchFamily="66" charset="0"/>
                        </a:rPr>
                        <a:t> (сомневаться) – </a:t>
                      </a:r>
                      <a:r>
                        <a:rPr lang="ru-RU" sz="2000" dirty="0" err="1">
                          <a:effectLst/>
                          <a:latin typeface="Comic Sans MS" pitchFamily="66" charset="0"/>
                        </a:rPr>
                        <a:t>hesitation</a:t>
                      </a:r>
                      <a:r>
                        <a:rPr lang="ru-RU" sz="2000" dirty="0">
                          <a:effectLst/>
                          <a:latin typeface="Comic Sans MS" pitchFamily="66" charset="0"/>
                        </a:rPr>
                        <a:t> (сомнение) 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Courier New"/>
                        <a:buChar char="o"/>
                        <a:tabLst>
                          <a:tab pos="457200" algn="l"/>
                        </a:tabLst>
                      </a:pPr>
                      <a:r>
                        <a:rPr lang="ru-RU" sz="2000" dirty="0" err="1">
                          <a:effectLst/>
                          <a:latin typeface="Comic Sans MS" pitchFamily="66" charset="0"/>
                        </a:rPr>
                        <a:t>impress</a:t>
                      </a:r>
                      <a:r>
                        <a:rPr lang="ru-RU" sz="2000" dirty="0">
                          <a:effectLst/>
                          <a:latin typeface="Comic Sans MS" pitchFamily="66" charset="0"/>
                        </a:rPr>
                        <a:t> (производить впечатление) – </a:t>
                      </a:r>
                      <a:r>
                        <a:rPr lang="ru-RU" sz="2000" dirty="0" err="1">
                          <a:effectLst/>
                          <a:latin typeface="Comic Sans MS" pitchFamily="66" charset="0"/>
                        </a:rPr>
                        <a:t>impression</a:t>
                      </a:r>
                      <a:r>
                        <a:rPr lang="ru-RU" sz="2000" dirty="0">
                          <a:effectLst/>
                          <a:latin typeface="Comic Sans MS" pitchFamily="66" charset="0"/>
                        </a:rPr>
                        <a:t>(впечатление)</a:t>
                      </a:r>
                      <a:endParaRPr lang="ru-RU" sz="20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1498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1238163"/>
              </p:ext>
            </p:extLst>
          </p:nvPr>
        </p:nvGraphicFramePr>
        <p:xfrm>
          <a:off x="395536" y="764704"/>
          <a:ext cx="8445624" cy="47685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30824"/>
                <a:gridCol w="411480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-</a:t>
                      </a:r>
                      <a:r>
                        <a:rPr lang="ru-RU" sz="2400" dirty="0" err="1"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hood</a:t>
                      </a:r>
                      <a:r>
                        <a:rPr lang="ru-RU" sz="2400" dirty="0"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, -</a:t>
                      </a:r>
                      <a:r>
                        <a:rPr lang="ru-RU" sz="2400" dirty="0" err="1"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ship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: образуют существительные от других существительных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Courier New"/>
                        <a:buChar char="o"/>
                        <a:tabLst>
                          <a:tab pos="457200" algn="l"/>
                        </a:tabLst>
                      </a:pPr>
                      <a:r>
                        <a:rPr lang="ru-RU" sz="1800" b="0" dirty="0" err="1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false</a:t>
                      </a: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(ложный, ошибочный) – </a:t>
                      </a:r>
                      <a:r>
                        <a:rPr lang="ru-RU" sz="1800" b="0" dirty="0" err="1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falsehood</a:t>
                      </a: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 (ложь, ошибка) 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Courier New"/>
                        <a:buChar char="o"/>
                        <a:tabLst>
                          <a:tab pos="457200" algn="l"/>
                        </a:tabLst>
                      </a:pPr>
                      <a:r>
                        <a:rPr lang="ru-RU" sz="1800" b="0" dirty="0" err="1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owner</a:t>
                      </a: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(владелец) – </a:t>
                      </a:r>
                      <a:r>
                        <a:rPr lang="ru-RU" sz="1800" b="0" dirty="0" err="1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ownership</a:t>
                      </a: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 (владение)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-</a:t>
                      </a:r>
                      <a:r>
                        <a:rPr lang="ru-RU" sz="2400" dirty="0" err="1"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ist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: используется для указания принадлежности к профессии или политическому званию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Courier New"/>
                        <a:buChar char="o"/>
                        <a:tabLst>
                          <a:tab pos="457200" algn="l"/>
                        </a:tabLst>
                      </a:pPr>
                      <a:r>
                        <a:rPr lang="ru-RU" sz="1800" b="0" dirty="0" err="1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archeologist</a:t>
                      </a: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 (археолог) 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Courier New"/>
                        <a:buChar char="o"/>
                        <a:tabLst>
                          <a:tab pos="457200" algn="l"/>
                        </a:tabLst>
                      </a:pPr>
                      <a:r>
                        <a:rPr lang="ru-RU" sz="1800" b="0" dirty="0" err="1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federalist</a:t>
                      </a: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 (сторонник принципов федерализма)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-</a:t>
                      </a:r>
                      <a:r>
                        <a:rPr lang="ru-RU" sz="2400" dirty="0" err="1"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ian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: указывают на национальность, реже профессию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Courier New"/>
                        <a:buChar char="o"/>
                        <a:tabLst>
                          <a:tab pos="457200" algn="l"/>
                        </a:tabLst>
                      </a:pPr>
                      <a:r>
                        <a:rPr lang="ru-RU" sz="1800" b="0" dirty="0" err="1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Bulgarian</a:t>
                      </a: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 (болгарин, болгарка) 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Courier New"/>
                        <a:buChar char="o"/>
                        <a:tabLst>
                          <a:tab pos="457200" algn="l"/>
                        </a:tabLst>
                      </a:pPr>
                      <a:r>
                        <a:rPr lang="ru-RU" sz="1800" b="0" dirty="0" err="1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historian</a:t>
                      </a: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 (историк)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287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-</a:t>
                      </a:r>
                      <a:r>
                        <a:rPr lang="ru-RU" sz="2400" dirty="0" err="1"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ness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: преобразовывает прилагательное в существительное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Courier New"/>
                        <a:buChar char="o"/>
                        <a:tabLst>
                          <a:tab pos="457200" algn="l"/>
                        </a:tabLst>
                      </a:pPr>
                      <a:r>
                        <a:rPr lang="ru-RU" sz="1800" b="0" dirty="0" err="1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cheerful</a:t>
                      </a: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(веселый) – </a:t>
                      </a:r>
                      <a:r>
                        <a:rPr lang="ru-RU" sz="1800" b="0" dirty="0" err="1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cheerfulness</a:t>
                      </a: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(жизнерадостность) 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Courier New"/>
                        <a:buChar char="o"/>
                        <a:tabLst>
                          <a:tab pos="457200" algn="l"/>
                        </a:tabLst>
                      </a:pPr>
                      <a:r>
                        <a:rPr lang="ru-RU" sz="1800" b="0" dirty="0" err="1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good</a:t>
                      </a: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(добрый) – </a:t>
                      </a:r>
                      <a:r>
                        <a:rPr lang="ru-RU" sz="1800" b="0" dirty="0" err="1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goodness</a:t>
                      </a: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 (доброта)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4588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4833" y="476672"/>
            <a:ext cx="878497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r>
              <a:rPr lang="ru-RU" b="1" i="1" dirty="0">
                <a:solidFill>
                  <a:srgbClr val="C00000"/>
                </a:solidFill>
              </a:rPr>
              <a:t>Образуйте от данных глаголов существительные с помощью суффикса </a:t>
            </a:r>
            <a:r>
              <a:rPr lang="ru-RU" b="1" dirty="0">
                <a:solidFill>
                  <a:srgbClr val="C00000"/>
                </a:solidFill>
              </a:rPr>
              <a:t>-</a:t>
            </a:r>
            <a:r>
              <a:rPr lang="ru-RU" b="1" dirty="0" err="1">
                <a:solidFill>
                  <a:srgbClr val="C00000"/>
                </a:solidFill>
              </a:rPr>
              <a:t>ег</a:t>
            </a:r>
            <a:r>
              <a:rPr lang="ru-RU" b="1" dirty="0">
                <a:solidFill>
                  <a:srgbClr val="C00000"/>
                </a:solidFill>
              </a:rPr>
              <a:t> или -</a:t>
            </a:r>
            <a:r>
              <a:rPr lang="en-US" b="1" dirty="0">
                <a:solidFill>
                  <a:srgbClr val="C00000"/>
                </a:solidFill>
              </a:rPr>
              <a:t>or. </a:t>
            </a:r>
            <a:r>
              <a:rPr lang="ru-RU" b="1" i="1" dirty="0">
                <a:solidFill>
                  <a:srgbClr val="C00000"/>
                </a:solidFill>
              </a:rPr>
              <a:t>Переведите на русский язык:</a:t>
            </a:r>
            <a:endParaRPr lang="ru-RU" b="1" dirty="0">
              <a:solidFill>
                <a:srgbClr val="C00000"/>
              </a:solidFill>
            </a:endParaRPr>
          </a:p>
          <a:p>
            <a:r>
              <a:rPr lang="en-US" dirty="0"/>
              <a:t>To lead, to write, to read, to visit, to speak, to sleep, to act, to direct, to conduct, to drive, to fight, to mine, to report, to sing, to skate, to swim, to teach, to travel, to sail, to invent, to found, to compose.</a:t>
            </a:r>
          </a:p>
          <a:p>
            <a:endParaRPr lang="ru-RU" i="1" u="sng" dirty="0" smtClean="0"/>
          </a:p>
          <a:p>
            <a:r>
              <a:rPr lang="ru-RU" b="1" i="1" dirty="0" smtClean="0">
                <a:solidFill>
                  <a:srgbClr val="C00000"/>
                </a:solidFill>
              </a:rPr>
              <a:t>Образуйте </a:t>
            </a:r>
            <a:r>
              <a:rPr lang="ru-RU" b="1" i="1" dirty="0">
                <a:solidFill>
                  <a:srgbClr val="C00000"/>
                </a:solidFill>
              </a:rPr>
              <a:t>от данных слов существительные с помощью суффикса </a:t>
            </a:r>
            <a:r>
              <a:rPr lang="ru-RU" b="1" dirty="0">
                <a:solidFill>
                  <a:srgbClr val="C00000"/>
                </a:solidFill>
              </a:rPr>
              <a:t>-</a:t>
            </a:r>
            <a:r>
              <a:rPr lang="en-US" b="1" dirty="0" err="1">
                <a:solidFill>
                  <a:srgbClr val="C00000"/>
                </a:solidFill>
              </a:rPr>
              <a:t>ist</a:t>
            </a:r>
            <a:r>
              <a:rPr lang="en-US" b="1" dirty="0">
                <a:solidFill>
                  <a:srgbClr val="C00000"/>
                </a:solidFill>
              </a:rPr>
              <a:t>, -ism, -</a:t>
            </a:r>
            <a:r>
              <a:rPr lang="en-US" b="1" dirty="0" err="1">
                <a:solidFill>
                  <a:srgbClr val="C00000"/>
                </a:solidFill>
              </a:rPr>
              <a:t>ian</a:t>
            </a:r>
            <a:r>
              <a:rPr lang="en-US" b="1" dirty="0">
                <a:solidFill>
                  <a:srgbClr val="C00000"/>
                </a:solidFill>
              </a:rPr>
              <a:t>. </a:t>
            </a:r>
            <a:r>
              <a:rPr lang="ru-RU" b="1" i="1" dirty="0">
                <a:solidFill>
                  <a:srgbClr val="C00000"/>
                </a:solidFill>
              </a:rPr>
              <a:t>Переведите на русский язык:</a:t>
            </a:r>
            <a:endParaRPr lang="ru-RU" b="1" dirty="0">
              <a:solidFill>
                <a:srgbClr val="C00000"/>
              </a:solidFill>
            </a:endParaRPr>
          </a:p>
          <a:p>
            <a:r>
              <a:rPr lang="en-US" dirty="0"/>
              <a:t>Special, social, art, capital, economy, international, piano, technic, mathematics, statistics, politics, music, electric, Russia, Hungary, Canada, India.</a:t>
            </a:r>
          </a:p>
          <a:p>
            <a:endParaRPr lang="ru-RU" i="1" u="sng" dirty="0" smtClean="0"/>
          </a:p>
          <a:p>
            <a:r>
              <a:rPr lang="ru-RU" b="1" i="1" dirty="0" smtClean="0">
                <a:solidFill>
                  <a:srgbClr val="C00000"/>
                </a:solidFill>
              </a:rPr>
              <a:t>Образуйте </a:t>
            </a:r>
            <a:r>
              <a:rPr lang="ru-RU" b="1" i="1" dirty="0">
                <a:solidFill>
                  <a:srgbClr val="C00000"/>
                </a:solidFill>
              </a:rPr>
              <a:t>от данных глаголов существительные с</a:t>
            </a:r>
            <a:r>
              <a:rPr lang="ru-RU" b="1" dirty="0">
                <a:solidFill>
                  <a:srgbClr val="C00000"/>
                </a:solidFill>
              </a:rPr>
              <a:t> </a:t>
            </a:r>
            <a:r>
              <a:rPr lang="ru-RU" b="1" i="1" dirty="0">
                <a:solidFill>
                  <a:srgbClr val="C00000"/>
                </a:solidFill>
              </a:rPr>
              <a:t>помощью суффикса </a:t>
            </a:r>
            <a:r>
              <a:rPr lang="ru-RU" b="1" dirty="0">
                <a:solidFill>
                  <a:srgbClr val="C00000"/>
                </a:solidFill>
              </a:rPr>
              <a:t>-</a:t>
            </a:r>
            <a:r>
              <a:rPr lang="en-US" b="1" dirty="0" err="1">
                <a:solidFill>
                  <a:srgbClr val="C00000"/>
                </a:solidFill>
              </a:rPr>
              <a:t>ment</a:t>
            </a:r>
            <a:r>
              <a:rPr lang="en-US" b="1" dirty="0">
                <a:solidFill>
                  <a:srgbClr val="C00000"/>
                </a:solidFill>
              </a:rPr>
              <a:t>. </a:t>
            </a:r>
            <a:r>
              <a:rPr lang="ru-RU" b="1" i="1" dirty="0">
                <a:solidFill>
                  <a:srgbClr val="C00000"/>
                </a:solidFill>
              </a:rPr>
              <a:t>Переведите на русский язык:</a:t>
            </a:r>
            <a:endParaRPr lang="ru-RU" b="1" dirty="0">
              <a:solidFill>
                <a:srgbClr val="C00000"/>
              </a:solidFill>
            </a:endParaRPr>
          </a:p>
          <a:p>
            <a:r>
              <a:rPr lang="en-US" dirty="0"/>
              <a:t>Develop, achieve, move, arrange, treat, state, improve, agree, equip, govern, require, measure, announce, pave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ru-RU" b="1" i="1" dirty="0">
                <a:solidFill>
                  <a:srgbClr val="C00000"/>
                </a:solidFill>
              </a:rPr>
              <a:t>Образуйте от данных </a:t>
            </a:r>
            <a:r>
              <a:rPr lang="ru-RU" b="1" i="1" dirty="0" smtClean="0">
                <a:solidFill>
                  <a:srgbClr val="C00000"/>
                </a:solidFill>
              </a:rPr>
              <a:t>прилагательных существительные </a:t>
            </a:r>
            <a:r>
              <a:rPr lang="ru-RU" b="1" i="1" dirty="0">
                <a:solidFill>
                  <a:srgbClr val="C00000"/>
                </a:solidFill>
              </a:rPr>
              <a:t>с</a:t>
            </a:r>
            <a:r>
              <a:rPr lang="ru-RU" b="1" dirty="0">
                <a:solidFill>
                  <a:srgbClr val="C00000"/>
                </a:solidFill>
              </a:rPr>
              <a:t> </a:t>
            </a:r>
            <a:r>
              <a:rPr lang="ru-RU" b="1" i="1" dirty="0">
                <a:solidFill>
                  <a:srgbClr val="C00000"/>
                </a:solidFill>
              </a:rPr>
              <a:t>помощью суффикса </a:t>
            </a:r>
            <a:r>
              <a:rPr lang="ru-RU" b="1" dirty="0" smtClean="0">
                <a:solidFill>
                  <a:srgbClr val="C00000"/>
                </a:solidFill>
              </a:rPr>
              <a:t>-</a:t>
            </a:r>
            <a:r>
              <a:rPr lang="en-US" b="1" dirty="0" smtClean="0">
                <a:solidFill>
                  <a:srgbClr val="C00000"/>
                </a:solidFill>
              </a:rPr>
              <a:t>ness.</a:t>
            </a:r>
            <a:r>
              <a:rPr lang="en-US" b="1" dirty="0">
                <a:solidFill>
                  <a:srgbClr val="C00000"/>
                </a:solidFill>
              </a:rPr>
              <a:t> </a:t>
            </a:r>
            <a:r>
              <a:rPr lang="ru-RU" b="1" i="1" dirty="0">
                <a:solidFill>
                  <a:srgbClr val="C00000"/>
                </a:solidFill>
              </a:rPr>
              <a:t>Переведите на русский язык:</a:t>
            </a:r>
            <a:endParaRPr lang="ru-RU" b="1" dirty="0">
              <a:solidFill>
                <a:srgbClr val="C00000"/>
              </a:solidFill>
            </a:endParaRPr>
          </a:p>
          <a:p>
            <a:pPr fontAlgn="base"/>
            <a:r>
              <a:rPr lang="ru-RU" dirty="0" smtClean="0"/>
              <a:t>Weak,  polite, fresh, ugly, cold ,dark, careful</a:t>
            </a:r>
            <a:r>
              <a:rPr lang="ru-RU" dirty="0"/>
              <a:t>.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0230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04664"/>
            <a:ext cx="7848872" cy="5770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err="1">
                <a:solidFill>
                  <a:srgbClr val="C00000"/>
                </a:solidFill>
              </a:rPr>
              <a:t>Вставьте</a:t>
            </a:r>
            <a:r>
              <a:rPr lang="en-US" b="1" i="1" dirty="0">
                <a:solidFill>
                  <a:srgbClr val="C00000"/>
                </a:solidFill>
              </a:rPr>
              <a:t> в </a:t>
            </a:r>
            <a:r>
              <a:rPr lang="en-US" b="1" i="1" dirty="0" err="1">
                <a:solidFill>
                  <a:srgbClr val="C00000"/>
                </a:solidFill>
              </a:rPr>
              <a:t>пробелы</a:t>
            </a:r>
            <a:r>
              <a:rPr lang="en-US" b="1" i="1" dirty="0">
                <a:solidFill>
                  <a:srgbClr val="C00000"/>
                </a:solidFill>
              </a:rPr>
              <a:t> </a:t>
            </a:r>
            <a:r>
              <a:rPr lang="en-US" b="1" i="1" dirty="0" err="1">
                <a:solidFill>
                  <a:srgbClr val="C00000"/>
                </a:solidFill>
              </a:rPr>
              <a:t>абстрактные</a:t>
            </a:r>
            <a:r>
              <a:rPr lang="en-US" b="1" i="1" dirty="0">
                <a:solidFill>
                  <a:srgbClr val="C00000"/>
                </a:solidFill>
              </a:rPr>
              <a:t> </a:t>
            </a:r>
            <a:r>
              <a:rPr lang="en-US" b="1" i="1" dirty="0" err="1">
                <a:solidFill>
                  <a:srgbClr val="C00000"/>
                </a:solidFill>
              </a:rPr>
              <a:t>существительные</a:t>
            </a:r>
            <a:r>
              <a:rPr lang="en-US" b="1" i="1" dirty="0">
                <a:solidFill>
                  <a:srgbClr val="C00000"/>
                </a:solidFill>
              </a:rPr>
              <a:t>, </a:t>
            </a:r>
            <a:r>
              <a:rPr lang="en-US" b="1" i="1" dirty="0" err="1">
                <a:solidFill>
                  <a:srgbClr val="C00000"/>
                </a:solidFill>
              </a:rPr>
              <a:t>образованные</a:t>
            </a:r>
            <a:r>
              <a:rPr lang="en-US" b="1" i="1" dirty="0">
                <a:solidFill>
                  <a:srgbClr val="C00000"/>
                </a:solidFill>
              </a:rPr>
              <a:t> </a:t>
            </a:r>
            <a:r>
              <a:rPr lang="en-US" b="1" i="1" dirty="0" err="1">
                <a:solidFill>
                  <a:srgbClr val="C00000"/>
                </a:solidFill>
              </a:rPr>
              <a:t>от</a:t>
            </a:r>
            <a:r>
              <a:rPr lang="en-US" b="1" i="1" dirty="0">
                <a:solidFill>
                  <a:srgbClr val="C00000"/>
                </a:solidFill>
              </a:rPr>
              <a:t> </a:t>
            </a:r>
            <a:r>
              <a:rPr lang="en-US" b="1" i="1" dirty="0" err="1">
                <a:solidFill>
                  <a:srgbClr val="C00000"/>
                </a:solidFill>
              </a:rPr>
              <a:t>слов</a:t>
            </a:r>
            <a:r>
              <a:rPr lang="en-US" b="1" i="1" dirty="0">
                <a:solidFill>
                  <a:srgbClr val="C00000"/>
                </a:solidFill>
              </a:rPr>
              <a:t>, </a:t>
            </a:r>
            <a:r>
              <a:rPr lang="en-US" b="1" i="1" dirty="0" err="1">
                <a:solidFill>
                  <a:srgbClr val="C00000"/>
                </a:solidFill>
              </a:rPr>
              <a:t>данных</a:t>
            </a:r>
            <a:r>
              <a:rPr lang="en-US" b="1" i="1" dirty="0">
                <a:solidFill>
                  <a:srgbClr val="C00000"/>
                </a:solidFill>
              </a:rPr>
              <a:t> в </a:t>
            </a:r>
            <a:r>
              <a:rPr lang="en-US" b="1" i="1" dirty="0" err="1">
                <a:solidFill>
                  <a:srgbClr val="C00000"/>
                </a:solidFill>
              </a:rPr>
              <a:t>скобках</a:t>
            </a:r>
            <a:r>
              <a:rPr lang="en-US" b="1" i="1" dirty="0" smtClean="0">
                <a:solidFill>
                  <a:srgbClr val="C00000"/>
                </a:solidFill>
              </a:rPr>
              <a:t>.</a:t>
            </a:r>
            <a:r>
              <a:rPr lang="ru-RU" b="1" i="1" dirty="0" smtClean="0">
                <a:solidFill>
                  <a:srgbClr val="C00000"/>
                </a:solidFill>
              </a:rPr>
              <a:t> Переведите предложения.</a:t>
            </a:r>
          </a:p>
          <a:p>
            <a:endParaRPr lang="ru-RU" i="1" dirty="0"/>
          </a:p>
          <a:p>
            <a:pPr>
              <a:lnSpc>
                <a:spcPct val="150000"/>
              </a:lnSpc>
            </a:pPr>
            <a:r>
              <a:rPr lang="en-US" dirty="0" smtClean="0"/>
              <a:t>1</a:t>
            </a:r>
            <a:r>
              <a:rPr lang="en-US" dirty="0"/>
              <a:t>. Suvorov always showed great courage and … . (wise)</a:t>
            </a:r>
            <a:br>
              <a:rPr lang="en-US" dirty="0"/>
            </a:br>
            <a:r>
              <a:rPr lang="en-US" dirty="0"/>
              <a:t>2. The traveler had to overcome many …. . (difficult)</a:t>
            </a:r>
            <a:br>
              <a:rPr lang="en-US" dirty="0"/>
            </a:br>
            <a:r>
              <a:rPr lang="en-US" dirty="0"/>
              <a:t>3. He sat resting, enjoying the … of the fire. (warm)</a:t>
            </a:r>
            <a:br>
              <a:rPr lang="en-US" dirty="0"/>
            </a:br>
            <a:r>
              <a:rPr lang="en-US" dirty="0"/>
              <a:t>4. He suffered from his own …. . (fool)</a:t>
            </a:r>
            <a:br>
              <a:rPr lang="en-US" dirty="0"/>
            </a:br>
            <a:r>
              <a:rPr lang="en-US" dirty="0"/>
              <a:t>5. This man has extraordinary … . (strong)</a:t>
            </a:r>
            <a:br>
              <a:rPr lang="en-US" dirty="0"/>
            </a:br>
            <a:r>
              <a:rPr lang="en-US" dirty="0"/>
              <a:t>6. The balloon floated at the … of one mile. (high)</a:t>
            </a:r>
            <a:br>
              <a:rPr lang="en-US" dirty="0"/>
            </a:br>
            <a:r>
              <a:rPr lang="en-US" dirty="0"/>
              <a:t>7. She remembered the happy days of her … . (young)</a:t>
            </a:r>
            <a:br>
              <a:rPr lang="en-US" dirty="0"/>
            </a:br>
            <a:r>
              <a:rPr lang="en-US" dirty="0"/>
              <a:t>8. The …  of the canal is seventy </a:t>
            </a:r>
            <a:r>
              <a:rPr lang="en-US" dirty="0" err="1"/>
              <a:t>kilometres</a:t>
            </a:r>
            <a:r>
              <a:rPr lang="en-US" dirty="0"/>
              <a:t>. (long)</a:t>
            </a:r>
            <a:br>
              <a:rPr lang="en-US" dirty="0"/>
            </a:br>
            <a:r>
              <a:rPr lang="en-US" dirty="0"/>
              <a:t>9. Its … is one hundred </a:t>
            </a:r>
            <a:r>
              <a:rPr lang="en-US" dirty="0" err="1"/>
              <a:t>metres</a:t>
            </a:r>
            <a:r>
              <a:rPr lang="en-US" dirty="0"/>
              <a:t>. (wide)</a:t>
            </a:r>
            <a:br>
              <a:rPr lang="en-US" dirty="0"/>
            </a:br>
            <a:r>
              <a:rPr lang="en-US" dirty="0"/>
              <a:t>10. When he came round he felt a strange … and could not stand up (weak).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4978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2365" y="1772816"/>
            <a:ext cx="561662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en-US" dirty="0" smtClean="0"/>
              <a:t>music </a:t>
            </a:r>
            <a:r>
              <a:rPr lang="en-US" dirty="0"/>
              <a:t>(</a:t>
            </a:r>
            <a:r>
              <a:rPr lang="ru-RU" dirty="0"/>
              <a:t>музыка)                                 </a:t>
            </a:r>
          </a:p>
          <a:p>
            <a:r>
              <a:rPr lang="en-US" dirty="0" smtClean="0"/>
              <a:t>science </a:t>
            </a:r>
            <a:r>
              <a:rPr lang="en-US" dirty="0"/>
              <a:t>(</a:t>
            </a:r>
            <a:r>
              <a:rPr lang="ru-RU" dirty="0" smtClean="0"/>
              <a:t>наука)</a:t>
            </a:r>
          </a:p>
          <a:p>
            <a:r>
              <a:rPr lang="en-US" dirty="0" smtClean="0"/>
              <a:t>journal </a:t>
            </a:r>
            <a:r>
              <a:rPr lang="en-US" dirty="0"/>
              <a:t>(</a:t>
            </a:r>
            <a:r>
              <a:rPr lang="ru-RU" dirty="0"/>
              <a:t>журнал)                                </a:t>
            </a:r>
          </a:p>
          <a:p>
            <a:r>
              <a:rPr lang="en-US" dirty="0" smtClean="0"/>
              <a:t>art </a:t>
            </a:r>
            <a:r>
              <a:rPr lang="en-US" dirty="0"/>
              <a:t>(</a:t>
            </a:r>
            <a:r>
              <a:rPr lang="ru-RU" dirty="0"/>
              <a:t>искусство)</a:t>
            </a:r>
          </a:p>
          <a:p>
            <a:r>
              <a:rPr lang="en-US" dirty="0"/>
              <a:t>post (</a:t>
            </a:r>
            <a:r>
              <a:rPr lang="ru-RU" dirty="0"/>
              <a:t>почта)                                      </a:t>
            </a:r>
          </a:p>
          <a:p>
            <a:r>
              <a:rPr lang="en-US" dirty="0" smtClean="0"/>
              <a:t>sports </a:t>
            </a:r>
            <a:r>
              <a:rPr lang="en-US" dirty="0"/>
              <a:t>(</a:t>
            </a:r>
            <a:r>
              <a:rPr lang="ru-RU" dirty="0"/>
              <a:t>спорт)      </a:t>
            </a:r>
          </a:p>
          <a:p>
            <a:r>
              <a:rPr lang="en-US" dirty="0"/>
              <a:t>drive (</a:t>
            </a:r>
            <a:r>
              <a:rPr lang="ru-RU" dirty="0"/>
              <a:t>водить машину)                      </a:t>
            </a:r>
          </a:p>
          <a:p>
            <a:r>
              <a:rPr lang="en-US" dirty="0" smtClean="0"/>
              <a:t>reception </a:t>
            </a:r>
            <a:r>
              <a:rPr lang="en-US" dirty="0"/>
              <a:t>(</a:t>
            </a:r>
            <a:r>
              <a:rPr lang="ru-RU" dirty="0"/>
              <a:t>встреча)                           </a:t>
            </a:r>
          </a:p>
          <a:p>
            <a:r>
              <a:rPr lang="en-US" dirty="0" smtClean="0"/>
              <a:t>photograph (</a:t>
            </a:r>
            <a:r>
              <a:rPr lang="ru-RU" dirty="0"/>
              <a:t>фотография)</a:t>
            </a:r>
          </a:p>
          <a:p>
            <a:r>
              <a:rPr lang="en-US" dirty="0"/>
              <a:t>electric (</a:t>
            </a:r>
            <a:r>
              <a:rPr lang="ru-RU" dirty="0"/>
              <a:t>электрический)                    </a:t>
            </a:r>
          </a:p>
          <a:p>
            <a:r>
              <a:rPr lang="en-US" dirty="0" smtClean="0"/>
              <a:t>interpret </a:t>
            </a:r>
            <a:r>
              <a:rPr lang="en-US" dirty="0"/>
              <a:t>(</a:t>
            </a:r>
            <a:r>
              <a:rPr lang="ru-RU" dirty="0"/>
              <a:t>переводить)</a:t>
            </a:r>
          </a:p>
          <a:p>
            <a:r>
              <a:rPr lang="en-US" dirty="0"/>
              <a:t>politics (</a:t>
            </a:r>
            <a:r>
              <a:rPr lang="ru-RU" dirty="0"/>
              <a:t>политика)                             </a:t>
            </a:r>
          </a:p>
          <a:p>
            <a:r>
              <a:rPr lang="en-US" dirty="0" smtClean="0"/>
              <a:t>build </a:t>
            </a:r>
            <a:r>
              <a:rPr lang="en-US" dirty="0"/>
              <a:t>(</a:t>
            </a:r>
            <a:r>
              <a:rPr lang="ru-RU" dirty="0"/>
              <a:t>строить)</a:t>
            </a:r>
          </a:p>
          <a:p>
            <a:r>
              <a:rPr lang="en-US" dirty="0" smtClean="0"/>
              <a:t>fire </a:t>
            </a:r>
            <a:r>
              <a:rPr lang="en-US" dirty="0"/>
              <a:t>(</a:t>
            </a:r>
            <a:r>
              <a:rPr lang="ru-RU" dirty="0"/>
              <a:t>огонь)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197626" y="2049815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musician (</a:t>
            </a:r>
            <a:r>
              <a:rPr lang="ru-RU" dirty="0">
                <a:solidFill>
                  <a:srgbClr val="002060"/>
                </a:solidFill>
              </a:rPr>
              <a:t>музыкант)                        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scientist</a:t>
            </a:r>
            <a:r>
              <a:rPr lang="en-US" dirty="0">
                <a:solidFill>
                  <a:srgbClr val="002060"/>
                </a:solidFill>
              </a:rPr>
              <a:t> (</a:t>
            </a:r>
            <a:r>
              <a:rPr lang="ru-RU" dirty="0">
                <a:solidFill>
                  <a:srgbClr val="002060"/>
                </a:solidFill>
              </a:rPr>
              <a:t>ученый)</a:t>
            </a:r>
          </a:p>
          <a:p>
            <a:r>
              <a:rPr lang="en-US" dirty="0">
                <a:solidFill>
                  <a:srgbClr val="002060"/>
                </a:solidFill>
              </a:rPr>
              <a:t>journalist (</a:t>
            </a:r>
            <a:r>
              <a:rPr lang="ru-RU" dirty="0">
                <a:solidFill>
                  <a:srgbClr val="002060"/>
                </a:solidFill>
              </a:rPr>
              <a:t>журналист)                      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artist</a:t>
            </a:r>
            <a:r>
              <a:rPr lang="en-US" dirty="0">
                <a:solidFill>
                  <a:srgbClr val="002060"/>
                </a:solidFill>
              </a:rPr>
              <a:t> (</a:t>
            </a:r>
            <a:r>
              <a:rPr lang="ru-RU" dirty="0">
                <a:solidFill>
                  <a:srgbClr val="002060"/>
                </a:solidFill>
              </a:rPr>
              <a:t>художник)</a:t>
            </a:r>
          </a:p>
          <a:p>
            <a:r>
              <a:rPr lang="en-US" dirty="0">
                <a:solidFill>
                  <a:srgbClr val="002060"/>
                </a:solidFill>
              </a:rPr>
              <a:t>postman (</a:t>
            </a:r>
            <a:r>
              <a:rPr lang="ru-RU" dirty="0">
                <a:solidFill>
                  <a:srgbClr val="002060"/>
                </a:solidFill>
              </a:rPr>
              <a:t>почтальон)                       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sportsman</a:t>
            </a:r>
            <a:r>
              <a:rPr lang="en-US" dirty="0">
                <a:solidFill>
                  <a:srgbClr val="002060"/>
                </a:solidFill>
              </a:rPr>
              <a:t> (</a:t>
            </a:r>
            <a:r>
              <a:rPr lang="ru-RU" dirty="0">
                <a:solidFill>
                  <a:srgbClr val="002060"/>
                </a:solidFill>
              </a:rPr>
              <a:t>спортсмен)</a:t>
            </a:r>
          </a:p>
          <a:p>
            <a:r>
              <a:rPr lang="en-US" dirty="0">
                <a:solidFill>
                  <a:srgbClr val="002060"/>
                </a:solidFill>
              </a:rPr>
              <a:t>driver (</a:t>
            </a:r>
            <a:r>
              <a:rPr lang="ru-RU" dirty="0">
                <a:solidFill>
                  <a:srgbClr val="002060"/>
                </a:solidFill>
              </a:rPr>
              <a:t>водитель)                              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receptionist</a:t>
            </a:r>
            <a:r>
              <a:rPr lang="en-US" dirty="0">
                <a:solidFill>
                  <a:srgbClr val="002060"/>
                </a:solidFill>
              </a:rPr>
              <a:t> (</a:t>
            </a:r>
            <a:r>
              <a:rPr lang="ru-RU" dirty="0">
                <a:solidFill>
                  <a:srgbClr val="002060"/>
                </a:solidFill>
              </a:rPr>
              <a:t>администратор)          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photographer</a:t>
            </a:r>
            <a:r>
              <a:rPr lang="en-US" dirty="0">
                <a:solidFill>
                  <a:srgbClr val="002060"/>
                </a:solidFill>
              </a:rPr>
              <a:t> (</a:t>
            </a:r>
            <a:r>
              <a:rPr lang="ru-RU" dirty="0">
                <a:solidFill>
                  <a:srgbClr val="002060"/>
                </a:solidFill>
              </a:rPr>
              <a:t>фотограф)</a:t>
            </a:r>
          </a:p>
          <a:p>
            <a:r>
              <a:rPr lang="en-US" dirty="0">
                <a:solidFill>
                  <a:srgbClr val="002060"/>
                </a:solidFill>
              </a:rPr>
              <a:t>electrician (</a:t>
            </a:r>
            <a:r>
              <a:rPr lang="ru-RU" dirty="0">
                <a:solidFill>
                  <a:srgbClr val="002060"/>
                </a:solidFill>
              </a:rPr>
              <a:t>электрик)                        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interpreter</a:t>
            </a:r>
            <a:r>
              <a:rPr lang="en-US" dirty="0">
                <a:solidFill>
                  <a:srgbClr val="002060"/>
                </a:solidFill>
              </a:rPr>
              <a:t> (</a:t>
            </a:r>
            <a:r>
              <a:rPr lang="ru-RU" dirty="0">
                <a:solidFill>
                  <a:srgbClr val="002060"/>
                </a:solidFill>
              </a:rPr>
              <a:t>переводчик)</a:t>
            </a:r>
          </a:p>
          <a:p>
            <a:r>
              <a:rPr lang="en-US" dirty="0">
                <a:solidFill>
                  <a:srgbClr val="002060"/>
                </a:solidFill>
              </a:rPr>
              <a:t>politician (</a:t>
            </a:r>
            <a:r>
              <a:rPr lang="ru-RU" dirty="0">
                <a:solidFill>
                  <a:srgbClr val="002060"/>
                </a:solidFill>
              </a:rPr>
              <a:t>политик)                          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builder</a:t>
            </a:r>
            <a:r>
              <a:rPr lang="en-US" dirty="0">
                <a:solidFill>
                  <a:srgbClr val="002060"/>
                </a:solidFill>
              </a:rPr>
              <a:t> (</a:t>
            </a:r>
            <a:r>
              <a:rPr lang="ru-RU" dirty="0">
                <a:solidFill>
                  <a:srgbClr val="002060"/>
                </a:solidFill>
              </a:rPr>
              <a:t>строитель)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fireman</a:t>
            </a:r>
            <a:r>
              <a:rPr lang="en-US" dirty="0">
                <a:solidFill>
                  <a:srgbClr val="002060"/>
                </a:solidFill>
              </a:rPr>
              <a:t> (</a:t>
            </a:r>
            <a:r>
              <a:rPr lang="ru-RU" dirty="0">
                <a:solidFill>
                  <a:srgbClr val="002060"/>
                </a:solidFill>
              </a:rPr>
              <a:t>пожарный)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02365" y="727829"/>
            <a:ext cx="80648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Добавьте один из суффиксов (-</a:t>
            </a:r>
            <a:r>
              <a:rPr lang="en-US" b="1" dirty="0" err="1">
                <a:solidFill>
                  <a:srgbClr val="C00000"/>
                </a:solidFill>
              </a:rPr>
              <a:t>er</a:t>
            </a:r>
            <a:r>
              <a:rPr lang="en-US" b="1" dirty="0">
                <a:solidFill>
                  <a:srgbClr val="C00000"/>
                </a:solidFill>
              </a:rPr>
              <a:t>, </a:t>
            </a:r>
            <a:r>
              <a:rPr lang="en-US" b="1" dirty="0" smtClean="0">
                <a:solidFill>
                  <a:srgbClr val="C00000"/>
                </a:solidFill>
              </a:rPr>
              <a:t>-</a:t>
            </a:r>
            <a:r>
              <a:rPr lang="ru-RU" b="1" dirty="0" smtClean="0">
                <a:solidFill>
                  <a:srgbClr val="C00000"/>
                </a:solidFill>
              </a:rPr>
              <a:t>о</a:t>
            </a:r>
            <a:r>
              <a:rPr lang="en-US" b="1" dirty="0" smtClean="0">
                <a:solidFill>
                  <a:srgbClr val="C00000"/>
                </a:solidFill>
              </a:rPr>
              <a:t>r</a:t>
            </a:r>
            <a:r>
              <a:rPr lang="en-US" b="1" dirty="0">
                <a:solidFill>
                  <a:srgbClr val="C00000"/>
                </a:solidFill>
              </a:rPr>
              <a:t>, -</a:t>
            </a:r>
            <a:r>
              <a:rPr lang="en-US" b="1" dirty="0" err="1">
                <a:solidFill>
                  <a:srgbClr val="C00000"/>
                </a:solidFill>
              </a:rPr>
              <a:t>ian</a:t>
            </a:r>
            <a:r>
              <a:rPr lang="en-US" b="1" dirty="0">
                <a:solidFill>
                  <a:srgbClr val="C00000"/>
                </a:solidFill>
              </a:rPr>
              <a:t>, -</a:t>
            </a:r>
            <a:r>
              <a:rPr lang="en-US" b="1" dirty="0" err="1">
                <a:solidFill>
                  <a:srgbClr val="C00000"/>
                </a:solidFill>
              </a:rPr>
              <a:t>ist</a:t>
            </a:r>
            <a:r>
              <a:rPr lang="en-US" b="1" dirty="0">
                <a:solidFill>
                  <a:srgbClr val="C00000"/>
                </a:solidFill>
              </a:rPr>
              <a:t>, -man) </a:t>
            </a:r>
            <a:r>
              <a:rPr lang="ru-RU" b="1" dirty="0">
                <a:solidFill>
                  <a:srgbClr val="C00000"/>
                </a:solidFill>
              </a:rPr>
              <a:t>к словам, чтобы образовалось название профессии. Переведите образовавшиеся слова</a:t>
            </a:r>
            <a:r>
              <a:rPr lang="ru-RU" b="1" dirty="0" smtClean="0">
                <a:solidFill>
                  <a:srgbClr val="C00000"/>
                </a:solidFill>
              </a:rPr>
              <a:t>.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65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20688"/>
            <a:ext cx="7992888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dirty="0" smtClean="0">
                <a:solidFill>
                  <a:srgbClr val="C00000"/>
                </a:solidFill>
              </a:rPr>
              <a:t>Образуйте существительные:</a:t>
            </a:r>
          </a:p>
          <a:p>
            <a:pPr fontAlgn="base"/>
            <a:endParaRPr lang="en-US" b="1" dirty="0">
              <a:solidFill>
                <a:srgbClr val="C00000"/>
              </a:solidFill>
            </a:endParaRPr>
          </a:p>
          <a:p>
            <a:pPr fontAlgn="base"/>
            <a:r>
              <a:rPr lang="en-US" dirty="0" err="1" smtClean="0">
                <a:solidFill>
                  <a:srgbClr val="C00000"/>
                </a:solidFill>
              </a:rPr>
              <a:t>Пример</a:t>
            </a:r>
            <a:r>
              <a:rPr lang="ru-RU" dirty="0">
                <a:solidFill>
                  <a:srgbClr val="C00000"/>
                </a:solidFill>
              </a:rPr>
              <a:t>:</a:t>
            </a:r>
            <a:r>
              <a:rPr lang="en-US" dirty="0" smtClean="0"/>
              <a:t> </a:t>
            </a:r>
            <a:r>
              <a:rPr lang="en-US" dirty="0"/>
              <a:t>Someone </a:t>
            </a:r>
            <a:r>
              <a:rPr lang="en-US" b="1" dirty="0"/>
              <a:t>who bakes</a:t>
            </a:r>
            <a:r>
              <a:rPr lang="en-US" dirty="0"/>
              <a:t> bread is a </a:t>
            </a:r>
            <a:r>
              <a:rPr lang="en-US" b="1" dirty="0"/>
              <a:t>baker</a:t>
            </a:r>
            <a:r>
              <a:rPr lang="en-US" b="1" dirty="0" smtClean="0"/>
              <a:t>.</a:t>
            </a:r>
            <a:endParaRPr lang="ru-RU" b="1" dirty="0" smtClean="0"/>
          </a:p>
          <a:p>
            <a:pPr fontAlgn="base"/>
            <a:endParaRPr lang="en-US" dirty="0"/>
          </a:p>
          <a:p>
            <a:pPr marL="342900" indent="-342900" fontAlgn="base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Someone who interviews people is a….</a:t>
            </a:r>
          </a:p>
          <a:p>
            <a:pPr marL="342900" indent="-342900" fontAlgn="base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Someone who plays football is a…</a:t>
            </a:r>
          </a:p>
          <a:p>
            <a:pPr marL="342900" indent="-342900" fontAlgn="base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Someone who eats well is a…</a:t>
            </a:r>
          </a:p>
          <a:p>
            <a:pPr marL="342900" indent="-342900" fontAlgn="base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Someone who sleeps well is a…</a:t>
            </a:r>
          </a:p>
          <a:p>
            <a:pPr marL="342900" indent="-342900" fontAlgn="base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Someone who rules the country is a…</a:t>
            </a:r>
          </a:p>
          <a:p>
            <a:pPr marL="342900" indent="-342900" fontAlgn="base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Someone who explores new lands is a…</a:t>
            </a:r>
          </a:p>
          <a:p>
            <a:pPr marL="342900" indent="-342900" fontAlgn="base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Someone who makes or repairs shoes is a…</a:t>
            </a:r>
          </a:p>
          <a:p>
            <a:pPr marL="342900" indent="-342900" fontAlgn="base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Someone who always causes trouble is a…</a:t>
            </a:r>
          </a:p>
          <a:p>
            <a:pPr marL="342900" indent="-342900" fontAlgn="base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Someone who makes films is a…</a:t>
            </a:r>
          </a:p>
          <a:p>
            <a:pPr marL="342900" indent="-342900" fontAlgn="base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Someone who has traveled to another place for a holiday is a…</a:t>
            </a:r>
          </a:p>
        </p:txBody>
      </p:sp>
    </p:spTree>
    <p:extLst>
      <p:ext uri="{BB962C8B-B14F-4D97-AF65-F5344CB8AC3E}">
        <p14:creationId xmlns:p14="http://schemas.microsoft.com/office/powerpoint/2010/main" val="877306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528</TotalTime>
  <Words>265</Words>
  <Application>Microsoft Office PowerPoint</Application>
  <PresentationFormat>Экран (4:3)</PresentationFormat>
  <Paragraphs>107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Ясность</vt:lpstr>
      <vt:lpstr>Презентация PowerPoint</vt:lpstr>
      <vt:lpstr>Презентация PowerPoint</vt:lpstr>
      <vt:lpstr>Суффиксация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образование имен существительных</dc:title>
  <dc:creator>User</dc:creator>
  <cp:lastModifiedBy>User</cp:lastModifiedBy>
  <cp:revision>34</cp:revision>
  <dcterms:created xsi:type="dcterms:W3CDTF">2020-01-04T13:37:17Z</dcterms:created>
  <dcterms:modified xsi:type="dcterms:W3CDTF">2021-04-09T12:12:57Z</dcterms:modified>
</cp:coreProperties>
</file>