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70" r:id="rId14"/>
    <p:sldId id="271" r:id="rId15"/>
    <p:sldId id="268" r:id="rId16"/>
    <p:sldId id="26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9" autoAdjust="0"/>
    <p:restoredTop sz="94660"/>
  </p:normalViewPr>
  <p:slideViewPr>
    <p:cSldViewPr>
      <p:cViewPr varScale="1">
        <p:scale>
          <a:sx n="103" d="100"/>
          <a:sy n="103" d="100"/>
        </p:scale>
        <p:origin x="-22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86DEE-68B5-47D7-B802-E588C320CD35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84E23-CEBE-43B5-ACC8-B47C88D61E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86DEE-68B5-47D7-B802-E588C320CD35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84E23-CEBE-43B5-ACC8-B47C88D61E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86DEE-68B5-47D7-B802-E588C320CD35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84E23-CEBE-43B5-ACC8-B47C88D61E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86DEE-68B5-47D7-B802-E588C320CD35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84E23-CEBE-43B5-ACC8-B47C88D61E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86DEE-68B5-47D7-B802-E588C320CD35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84E23-CEBE-43B5-ACC8-B47C88D61E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86DEE-68B5-47D7-B802-E588C320CD35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84E23-CEBE-43B5-ACC8-B47C88D61E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86DEE-68B5-47D7-B802-E588C320CD35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84E23-CEBE-43B5-ACC8-B47C88D61E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86DEE-68B5-47D7-B802-E588C320CD35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84E23-CEBE-43B5-ACC8-B47C88D61E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86DEE-68B5-47D7-B802-E588C320CD35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84E23-CEBE-43B5-ACC8-B47C88D61E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86DEE-68B5-47D7-B802-E588C320CD35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84E23-CEBE-43B5-ACC8-B47C88D61E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86DEE-68B5-47D7-B802-E588C320CD35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84E23-CEBE-43B5-ACC8-B47C88D61EF2}" type="slidenum">
              <a:rPr lang="ru-RU" smtClean="0"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4F86DEE-68B5-47D7-B802-E588C320CD35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F084E23-CEBE-43B5-ACC8-B47C88D61EF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23528" y="116632"/>
            <a:ext cx="7848872" cy="4032448"/>
          </a:xfrm>
        </p:spPr>
        <p:txBody>
          <a:bodyPr/>
          <a:lstStyle/>
          <a:p>
            <a:pPr marL="914400" lvl="2" algn="ctr" defTabSz="457200" rtl="0">
              <a:spcBef>
                <a:spcPct val="20000"/>
              </a:spcBef>
              <a:spcAft>
                <a:spcPts val="600"/>
              </a:spcAft>
            </a:pPr>
            <a:r>
              <a:rPr lang="ru-RU" sz="18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Структурное подразделение «Детский сад </a:t>
            </a:r>
            <a:r>
              <a:rPr lang="ru-RU" sz="18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№</a:t>
            </a:r>
            <a:r>
              <a:rPr lang="ru-RU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2 «Улыбка</a:t>
            </a:r>
            <a:r>
              <a:rPr lang="ru-RU" sz="18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» </a:t>
            </a:r>
            <a:r>
              <a:rPr lang="ru-RU" sz="18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МБДОУ «Детский сад «Радуга» комбинированного вида»</a:t>
            </a:r>
            <a:r>
              <a:rPr lang="ru-RU" sz="1800" dirty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1800" dirty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</a:br>
            <a:r>
              <a:rPr lang="ru-RU" sz="18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Рузаевского муниципального </a:t>
            </a:r>
            <a:r>
              <a:rPr lang="ru-RU" sz="18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района</a:t>
            </a:r>
            <a:br>
              <a:rPr lang="ru-RU" sz="18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18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/>
            </a:r>
            <a:br>
              <a:rPr lang="ru-RU" sz="18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18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/>
            </a:r>
            <a:br>
              <a:rPr lang="ru-RU" sz="18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</a:br>
            <a:r>
              <a:rPr lang="ru-RU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/>
            </a:r>
            <a:br>
              <a:rPr lang="ru-RU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4000" b="1" kern="1200" dirty="0" smtClean="0">
                <a:solidFill>
                  <a:srgbClr val="0070C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«</a:t>
            </a:r>
            <a:r>
              <a:rPr lang="ru-RU" sz="4000" b="1" kern="1200" dirty="0">
                <a:solidFill>
                  <a:srgbClr val="0070C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Обитатели </a:t>
            </a:r>
            <a:r>
              <a:rPr lang="ru-RU" sz="4000" b="1" kern="1200" dirty="0" smtClean="0">
                <a:solidFill>
                  <a:srgbClr val="0070C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4000" b="1" kern="1200" dirty="0">
                <a:solidFill>
                  <a:srgbClr val="0070C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планеты Земля»</a:t>
            </a:r>
            <a:br>
              <a:rPr lang="ru-RU" sz="4000" b="1" kern="1200" dirty="0">
                <a:solidFill>
                  <a:srgbClr val="0070C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1800" dirty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</a:br>
            <a:endParaRPr lang="ru-RU" sz="1800" dirty="0">
              <a:solidFill>
                <a:srgbClr val="002060"/>
              </a:solidFill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467544" y="5301208"/>
            <a:ext cx="7848872" cy="1440160"/>
          </a:xfrm>
        </p:spPr>
        <p:txBody>
          <a:bodyPr>
            <a:normAutofit fontScale="92500" lnSpcReduction="10000"/>
          </a:bodyPr>
          <a:lstStyle/>
          <a:p>
            <a:pPr marL="914400" lvl="2" indent="0" algn="ctr"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Отчёт по проекту воспитателя 2 младшей  группы «Росточек» Астафьевой Я. А.</a:t>
            </a:r>
          </a:p>
          <a:p>
            <a:pPr marL="914400" lvl="2" indent="0" algn="ctr">
              <a:buNone/>
            </a:pPr>
            <a:endParaRPr lang="ru-RU" sz="20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2" indent="0" algn="ctr"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Рузаевка  2020 – 2021 уч. г.</a:t>
            </a:r>
          </a:p>
        </p:txBody>
      </p:sp>
      <p:pic>
        <p:nvPicPr>
          <p:cNvPr id="3" name="Picture 3" descr="C:\Users\1\Desktop\IMG_20200128_06390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3356992"/>
            <a:ext cx="2411760" cy="2060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1\Desktop\IMG_20200117_15520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338990"/>
            <a:ext cx="2627784" cy="1970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25201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568952" cy="1728192"/>
          </a:xfrm>
        </p:spPr>
        <p:txBody>
          <a:bodyPr/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solidFill>
                  <a:srgbClr val="0070C0"/>
                </a:solidFill>
                <a:latin typeface="Times New Roman"/>
                <a:ea typeface="Calibri"/>
                <a:cs typeface="Times New Roman"/>
              </a:rPr>
              <a:t>Самый большой восторг у детей вызывает экспериментирование. Мы проводили опыты с водой. Исследовали воду на вкус, прозрачность, выясняли имеет ли вода форму. Сравнивали воду и воздух, плавучесть предметов, растворимость предметов в воде. Исследовали материалы на пропускание воды. Провели опыты: тонет – не тонет, легкая сталь, синяя вода</a:t>
            </a:r>
            <a:r>
              <a:rPr lang="ru-RU" sz="1800" dirty="0" smtClean="0">
                <a:solidFill>
                  <a:srgbClr val="0070C0"/>
                </a:solidFill>
                <a:latin typeface="Times New Roman"/>
                <a:ea typeface="Calibri"/>
                <a:cs typeface="Times New Roman"/>
              </a:rPr>
              <a:t>. Пересаживали и выращивали комнатные растения. </a:t>
            </a:r>
            <a:r>
              <a:rPr lang="ru-RU" sz="1400" dirty="0">
                <a:solidFill>
                  <a:srgbClr val="0070C0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1400" dirty="0">
                <a:solidFill>
                  <a:srgbClr val="0070C0"/>
                </a:solidFill>
                <a:latin typeface="Calibri"/>
                <a:ea typeface="Calibri"/>
                <a:cs typeface="Times New Roman"/>
              </a:rPr>
            </a:br>
            <a:endParaRPr lang="ru-RU" sz="1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C:\Users\1\Desktop\IMG_20200323_155455-min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429000"/>
            <a:ext cx="4572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1\Desktop\IMG_20200323_15394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429000"/>
            <a:ext cx="4572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1\Desktop\IMG_20200211_10402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762478"/>
            <a:ext cx="2536234" cy="1902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C:\Users\1\Desktop\IMG_20200211_103935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59903" y="1762478"/>
            <a:ext cx="2536233" cy="1902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C:\Users\1\Desktop\IMG_20200211_102600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1772815"/>
            <a:ext cx="2536233" cy="1902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91194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 descr="C:\Users\1\Desktop\IMG_20200131_155640-min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30680" y="3573016"/>
            <a:ext cx="4413319" cy="3309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1\Desktop\IMG_20191204_154647-min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9862"/>
            <a:ext cx="4379978" cy="3284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C:\Users\1\Desktop\IMG_20200117_155053-min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79978" y="0"/>
            <a:ext cx="4764021" cy="3573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1" name="Picture 5" descr="C:\Users\1\Desktop\IMG_20200117_15561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265122"/>
            <a:ext cx="4790504" cy="3592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21237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712968" cy="1483567"/>
          </a:xfrm>
        </p:spPr>
        <p:txBody>
          <a:bodyPr/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solidFill>
                  <a:srgbClr val="0070C0"/>
                </a:solidFill>
                <a:latin typeface="Times New Roman"/>
                <a:ea typeface="Calibri"/>
                <a:cs typeface="Times New Roman"/>
              </a:rPr>
              <a:t>В ходе реализации проекта мы развивали у детей познавательные, исследовательские  и творческие способности. Создали условия для воспитания экологической культуры. Расширили и систематизировали знания детей по теме проекта.</a:t>
            </a:r>
            <a:r>
              <a:rPr lang="ru-RU" sz="1400" dirty="0">
                <a:solidFill>
                  <a:srgbClr val="0070C0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1400" dirty="0">
                <a:solidFill>
                  <a:srgbClr val="0070C0"/>
                </a:solidFill>
                <a:latin typeface="Calibri"/>
                <a:ea typeface="Calibri"/>
                <a:cs typeface="Times New Roman"/>
              </a:rPr>
            </a:br>
            <a:endParaRPr lang="ru-RU" sz="1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 descr="C:\Users\1\Desktop\IMG_20200306_164712-min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780928"/>
            <a:ext cx="5436096" cy="4077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1\Desktop\IMG_20191204_08432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204493"/>
            <a:ext cx="2718048" cy="1862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C:\Users\1\Desktop\IMG_20190928_14121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8124" y="1196752"/>
            <a:ext cx="3705876" cy="5661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Picture 5" descr="C:\Users\1\Desktop\IMG_20191113_075833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8049" y="1196752"/>
            <a:ext cx="2720076" cy="1870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9100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"/>
            <a:ext cx="8712968" cy="620688"/>
          </a:xfrm>
        </p:spPr>
        <p:txBody>
          <a:bodyPr/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воспитанников группы с участием родителей</a:t>
            </a:r>
            <a:endParaRPr lang="ru-RU" sz="2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1\Desktop\IMG-95e220b486be42c946e7389abd8b7cb4-V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002" y="908720"/>
            <a:ext cx="2110726" cy="3908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1\Desktop\IMG-0cb651f8fa03bc2b1678e254228f869f-V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280672"/>
            <a:ext cx="4571999" cy="2571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1\Desktop\работа детей на самоизоляции\IMG-4333c89a9007701bf1d75b70e01a36a7-V_compress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10232" y="3207397"/>
            <a:ext cx="2733768" cy="3645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1\Desktop\IMG-49ee65b89dc88248b1bf4e07693eb4d8-V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19962" y="908720"/>
            <a:ext cx="2787774" cy="3717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1\Desktop\IMG-ccfed67f49e0cf6ab0d9d5303f39a6b8-V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1028" y="908720"/>
            <a:ext cx="4492972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1\Desktop\IMG-fa6d4922b0775eeecd5b87e99cce7f0e-V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3368995"/>
            <a:ext cx="2492722" cy="3489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00241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1\Desktop\IMG-f9e35baae7e56dae539c30ed2c911a3f-V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-2" y="-10336"/>
            <a:ext cx="2578143" cy="2533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1\Desktop\IMG-4e2463063d348a83d3aab9398e6f8a6e-V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1469" y="2060849"/>
            <a:ext cx="2599611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1\Desktop\IMG-03053996c3f2a5c2ebc8b039db43d50f-V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720187"/>
            <a:ext cx="2393713" cy="3137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1\Desktop\IMG-27d316d5bbad774f3112bbf2e6f3317f-V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7106" y="1162270"/>
            <a:ext cx="3366893" cy="5695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C:\Users\1\Desktop\IMG-93cf1b6c8c75addf58bde88633c88eb1-V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8143" y="-73407"/>
            <a:ext cx="3197244" cy="4212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C:\Users\1\Desktop\IMG-b5687714394efdadfcd0a3814a79dd69-V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7" y="3720186"/>
            <a:ext cx="3581369" cy="3137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9" name="Picture 11" descr="C:\Users\1\Desktop\IMG-9c360541f86b0ba14e30ac8b94859ef1-V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56687" y="-10337"/>
            <a:ext cx="3433653" cy="2971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79952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3" y="332655"/>
            <a:ext cx="6730910" cy="792089"/>
          </a:xfrm>
        </p:spPr>
        <p:txBody>
          <a:bodyPr/>
          <a:lstStyle/>
          <a:p>
            <a:pPr marL="899160" lvl="0" indent="449580" algn="ctr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</a:pPr>
            <a:r>
              <a:rPr lang="ru-RU" sz="4000" b="1" dirty="0">
                <a:solidFill>
                  <a:srgbClr val="7030A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Список литературы:</a:t>
            </a:r>
            <a:br>
              <a:rPr lang="ru-RU" sz="4000" b="1" dirty="0">
                <a:solidFill>
                  <a:srgbClr val="7030A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endParaRPr lang="ru-RU" sz="40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052736"/>
            <a:ext cx="8280920" cy="4392488"/>
          </a:xfrm>
        </p:spPr>
        <p:txBody>
          <a:bodyPr>
            <a:normAutofit lnSpcReduction="10000"/>
          </a:bodyPr>
          <a:lstStyle/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1.Веракса 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Н.Е. Познавательно-исследовательская деятельность дошкольников, М., Мозаика-Синтез, 2013</a:t>
            </a: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2.Костюченко М.П. Окружающий мир. Интегрированные занятия с детьми 4-7 лет, Волгоград, Учитель, 2013</a:t>
            </a: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3. </a:t>
            </a:r>
            <a:r>
              <a:rPr lang="ru-RU" sz="2000" dirty="0" err="1">
                <a:solidFill>
                  <a:srgbClr val="0070C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Нищева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Н.В., Развивающие сказки: Учебно-методическое пособие-конспект., 2-е изд., </a:t>
            </a:r>
            <a:r>
              <a:rPr lang="ru-RU" sz="2000" dirty="0" err="1">
                <a:solidFill>
                  <a:srgbClr val="0070C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испр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 и доп. – СПб.: “Детство-пресс, 2004. – 48 с. +</a:t>
            </a:r>
            <a:r>
              <a:rPr lang="ru-RU" sz="2000" dirty="0" err="1">
                <a:solidFill>
                  <a:srgbClr val="0070C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цв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 вкл.</a:t>
            </a: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4. Детская художественная литература.</a:t>
            </a: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5.Энциклопедии о животных.</a:t>
            </a: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6. Интернет источники.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22947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7"/>
            <a:ext cx="8424936" cy="1152128"/>
          </a:xfrm>
        </p:spPr>
        <p:txBody>
          <a:bodyPr/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endParaRPr lang="ru-RU" sz="40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1\Desktop\проект\Фото по проекту\IMG_20200128_06390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556792"/>
            <a:ext cx="7272808" cy="5301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12681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064896" cy="1052736"/>
          </a:xfrm>
        </p:spPr>
        <p:txBody>
          <a:bodyPr/>
          <a:lstStyle/>
          <a:p>
            <a:pPr algn="ctr"/>
            <a:r>
              <a:rPr lang="ru-RU" sz="4000" b="1" dirty="0">
                <a:solidFill>
                  <a:srgbClr val="7030A0"/>
                </a:solidFill>
                <a:latin typeface="Times New Roman"/>
                <a:ea typeface="Calibri"/>
                <a:cs typeface="Times New Roman"/>
              </a:rPr>
              <a:t>Актуальность.</a:t>
            </a:r>
            <a:endParaRPr lang="ru-RU" sz="4000" b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24744"/>
            <a:ext cx="8496944" cy="5616623"/>
          </a:xfrm>
        </p:spPr>
        <p:txBody>
          <a:bodyPr>
            <a:noAutofit/>
          </a:bodyPr>
          <a:lstStyle/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000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Воспитание бережного и заботливого отношения к животным имеет большое значение в дошкольный период в жизни ребенка. Мир животных чрезвычайно привлекателен, животные в доме - важный фактор воспитания.  Ведь каждой матери и каждому отцу хочется, чтобы их дети были добрыми, сердечными, отзывчивыми. Вовлекая ребенка в совместную деятельность по уходу за домашними питомцами, взрослые развивают в нем чуткость, умение понимать другую жизнь, побуждают к сочувствию, воспитывают готовность помогать делом. Общение с животными развивает наблюдательность, интерес, наглядно-образное, наглядно-действенное и понятийное мышление, воспитывает познавательное отношение к окружающему миру, способствует накоплению морально-ценностного опыта, воспитанию любви, бережного и заботливого отношения ко всему живому; развивает эстетическую сферу дошкольника. Ребёнок усваивает разнообразные свойства и качества природных объектов, законы жизни организмов, своеобразие приспособления живых существ к условиям среды, особенности их взаимодействия с человеком.</a:t>
            </a:r>
            <a:endParaRPr lang="ru-RU" sz="2000" dirty="0">
              <a:solidFill>
                <a:srgbClr val="0070C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endParaRPr lang="ru-RU" sz="20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3042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-603448"/>
            <a:ext cx="8352928" cy="36004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95536" y="260648"/>
            <a:ext cx="8280920" cy="3528392"/>
          </a:xfrm>
        </p:spPr>
        <p:txBody>
          <a:bodyPr/>
          <a:lstStyle/>
          <a:p>
            <a:pPr indent="0" algn="just">
              <a:buNone/>
            </a:pP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Мир природы таит в себе большие возможности для всестороннего развития детей. Общение с природой положительно влияет на человека: делает его добрее, мягче, пробуждает в нем лучшие чувства. Вокруг нас много ещё  неизведанного и прекрасного. Особый интерес у детей вызывает загадочный мир подводных </a:t>
            </a: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обитателей, животные далеких стран и континентов. 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Часто дети задают вопросы, связанные с морем, с его обитателями, с образом их жизни, с их особенностями. Хотелось бы познакомить детей    с этим загадочным и таинственным миром. В ходе реализации проекта дети получат знания об обитателях </a:t>
            </a: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воды и суши планеты Земля. 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Будет удовлетворен интерес детей к данной теме.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050" name="Picture 2" descr="C:\Users\1\Desktop\IMG_20200306_16032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537012"/>
            <a:ext cx="4427984" cy="3320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1\Desktop\Фото по проекту\IMG_20200227_09304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3537012"/>
            <a:ext cx="4427984" cy="3320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30822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40960" cy="936104"/>
          </a:xfrm>
        </p:spPr>
        <p:txBody>
          <a:bodyPr/>
          <a:lstStyle/>
          <a:p>
            <a:pPr marL="342900" lvl="0">
              <a:spcBef>
                <a:spcPct val="20000"/>
              </a:spcBef>
              <a:spcAft>
                <a:spcPts val="600"/>
              </a:spcAft>
            </a:pPr>
            <a:r>
              <a:rPr lang="ru-RU" sz="2800" b="1" dirty="0">
                <a:solidFill>
                  <a:srgbClr val="B56FF4">
                    <a:lumMod val="50000"/>
                  </a:srgb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Проблема:</a:t>
            </a:r>
            <a: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«Какие бывают обитатели воды и суши.» </a:t>
            </a:r>
            <a:b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908720"/>
            <a:ext cx="8712968" cy="1296144"/>
          </a:xfrm>
        </p:spPr>
        <p:txBody>
          <a:bodyPr>
            <a:normAutofit fontScale="77500" lnSpcReduction="20000"/>
          </a:bodyPr>
          <a:lstStyle/>
          <a:p>
            <a:pPr indent="0" algn="just">
              <a:buNone/>
            </a:pPr>
            <a:endParaRPr lang="ru-RU" sz="20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0" algn="just">
              <a:buNone/>
            </a:pPr>
            <a:r>
              <a:rPr lang="ru-RU" sz="2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:</a:t>
            </a:r>
            <a:r>
              <a:rPr lang="ru-RU" sz="2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</a:t>
            </a:r>
            <a:r>
              <a:rPr lang="ru-RU" sz="2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познавательных, исследовательских и творческих способностей детей. Создание условий для воспитания экологической культуры. Расширить и систематизировать знания детей по теме проекта.</a:t>
            </a:r>
          </a:p>
          <a:p>
            <a:endParaRPr lang="ru-RU" sz="2600" dirty="0"/>
          </a:p>
        </p:txBody>
      </p:sp>
      <p:pic>
        <p:nvPicPr>
          <p:cNvPr id="3074" name="Picture 2" descr="C:\Users\1\Desktop\IMG_20191118_16071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2053564"/>
            <a:ext cx="6366755" cy="4775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10468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60648"/>
            <a:ext cx="7125113" cy="936104"/>
          </a:xfrm>
        </p:spPr>
        <p:txBody>
          <a:bodyPr/>
          <a:lstStyle/>
          <a:p>
            <a:pPr marL="342900" lvl="0">
              <a:spcBef>
                <a:spcPct val="20000"/>
              </a:spcBef>
              <a:spcAft>
                <a:spcPts val="600"/>
              </a:spcAft>
            </a:pPr>
            <a:r>
              <a:rPr lang="ru-RU" sz="4000" b="1" dirty="0">
                <a:solidFill>
                  <a:srgbClr val="7030A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Задачи:</a:t>
            </a:r>
            <a:r>
              <a:rPr lang="ru-RU" sz="40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40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836712"/>
            <a:ext cx="8280920" cy="5832648"/>
          </a:xfrm>
        </p:spPr>
        <p:txBody>
          <a:bodyPr>
            <a:normAutofit lnSpcReduction="10000"/>
          </a:bodyPr>
          <a:lstStyle/>
          <a:p>
            <a:pPr indent="0" algn="just">
              <a:buNone/>
            </a:pPr>
            <a:r>
              <a:rPr lang="ru-RU" dirty="0" smtClean="0">
                <a:solidFill>
                  <a:srgbClr val="0070C0"/>
                </a:solidFill>
                <a:latin typeface="Times New Roman"/>
              </a:rPr>
              <a:t>-</a:t>
            </a:r>
            <a:r>
              <a:rPr lang="ru-RU" dirty="0">
                <a:solidFill>
                  <a:srgbClr val="0070C0"/>
                </a:solidFill>
                <a:latin typeface="Times New Roman"/>
              </a:rPr>
              <a:t>формировать  представления детей об обитателях морских глубин;</a:t>
            </a:r>
            <a:endParaRPr lang="ru-RU" dirty="0">
              <a:solidFill>
                <a:srgbClr val="0070C0"/>
              </a:solidFill>
            </a:endParaRPr>
          </a:p>
          <a:p>
            <a:pPr indent="0" algn="just">
              <a:spcAft>
                <a:spcPts val="750"/>
              </a:spcAft>
              <a:buNone/>
            </a:pPr>
            <a:r>
              <a:rPr lang="ru-RU" dirty="0">
                <a:solidFill>
                  <a:srgbClr val="0070C0"/>
                </a:solidFill>
                <a:latin typeface="Times New Roman"/>
                <a:ea typeface="Times New Roman"/>
              </a:rPr>
              <a:t>- обобщить и расширить представления детей о домашних и диких животных </a:t>
            </a:r>
            <a:endParaRPr lang="ru-RU" dirty="0">
              <a:solidFill>
                <a:srgbClr val="0070C0"/>
              </a:solidFill>
            </a:endParaRPr>
          </a:p>
          <a:p>
            <a:pPr indent="0" algn="just">
              <a:buNone/>
            </a:pPr>
            <a:r>
              <a:rPr lang="ru-RU" dirty="0">
                <a:solidFill>
                  <a:srgbClr val="0070C0"/>
                </a:solidFill>
                <a:latin typeface="Times New Roman"/>
                <a:ea typeface="Times New Roman"/>
              </a:rPr>
              <a:t>-познакомить с животными соседних климатических зон  и континентов (Африка, Антарктида, Австралия, Америка);</a:t>
            </a:r>
            <a:endParaRPr lang="ru-RU" dirty="0">
              <a:solidFill>
                <a:srgbClr val="0070C0"/>
              </a:solidFill>
            </a:endParaRPr>
          </a:p>
          <a:p>
            <a:pPr indent="0" algn="just">
              <a:buNone/>
            </a:pPr>
            <a:r>
              <a:rPr lang="ru-RU" dirty="0">
                <a:solidFill>
                  <a:srgbClr val="0070C0"/>
                </a:solidFill>
                <a:latin typeface="Times New Roman"/>
                <a:ea typeface="Times New Roman"/>
              </a:rPr>
              <a:t>-упражнять в умении соотносить внешние особенности со средой обитания, повадки со способами питания;</a:t>
            </a:r>
            <a:endParaRPr lang="ru-RU" dirty="0">
              <a:solidFill>
                <a:srgbClr val="0070C0"/>
              </a:solidFill>
            </a:endParaRPr>
          </a:p>
          <a:p>
            <a:pPr indent="0" algn="just">
              <a:buNone/>
            </a:pPr>
            <a:r>
              <a:rPr lang="ru-RU" dirty="0">
                <a:solidFill>
                  <a:srgbClr val="0070C0"/>
                </a:solidFill>
                <a:latin typeface="Times New Roman"/>
                <a:ea typeface="Times New Roman"/>
              </a:rPr>
              <a:t>-учить выделять признаки для группировки (дикие -домашние,  хищники – травоядные, животные  Севера – животные жарких стран);</a:t>
            </a:r>
            <a:endParaRPr lang="ru-RU" dirty="0">
              <a:solidFill>
                <a:srgbClr val="0070C0"/>
              </a:solidFill>
            </a:endParaRPr>
          </a:p>
          <a:p>
            <a:pPr indent="0" algn="just">
              <a:buNone/>
            </a:pPr>
            <a:r>
              <a:rPr lang="ru-RU" dirty="0">
                <a:solidFill>
                  <a:srgbClr val="0070C0"/>
                </a:solidFill>
                <a:latin typeface="Times New Roman"/>
                <a:ea typeface="Times New Roman"/>
              </a:rPr>
              <a:t>-развивать коммуникативно-речевые  навыки;</a:t>
            </a:r>
            <a:endParaRPr lang="ru-RU" dirty="0">
              <a:solidFill>
                <a:srgbClr val="0070C0"/>
              </a:solidFill>
            </a:endParaRPr>
          </a:p>
          <a:p>
            <a:pPr indent="0" algn="just">
              <a:spcAft>
                <a:spcPts val="750"/>
              </a:spcAft>
              <a:buNone/>
            </a:pPr>
            <a:r>
              <a:rPr lang="ru-RU" dirty="0">
                <a:solidFill>
                  <a:srgbClr val="0070C0"/>
                </a:solidFill>
                <a:latin typeface="Times New Roman"/>
                <a:ea typeface="Times New Roman"/>
              </a:rPr>
              <a:t>-развивать умение последовательно и выразительно передавать небольшой рассказ.</a:t>
            </a:r>
            <a:endParaRPr lang="ru-RU" dirty="0">
              <a:solidFill>
                <a:srgbClr val="0070C0"/>
              </a:solidFill>
            </a:endParaRPr>
          </a:p>
          <a:p>
            <a:pPr indent="0" algn="just">
              <a:spcAft>
                <a:spcPts val="750"/>
              </a:spcAft>
              <a:buNone/>
            </a:pPr>
            <a:r>
              <a:rPr lang="ru-RU" dirty="0">
                <a:solidFill>
                  <a:srgbClr val="0070C0"/>
                </a:solidFill>
                <a:latin typeface="Times New Roman"/>
              </a:rPr>
              <a:t>-развивать познавательный интерес и  творческие способности;</a:t>
            </a:r>
            <a:endParaRPr lang="ru-RU" dirty="0">
              <a:solidFill>
                <a:srgbClr val="0070C0"/>
              </a:solidFill>
            </a:endParaRPr>
          </a:p>
          <a:p>
            <a:pPr indent="0" algn="just">
              <a:buNone/>
            </a:pPr>
            <a:r>
              <a:rPr lang="ru-RU" dirty="0">
                <a:solidFill>
                  <a:srgbClr val="0070C0"/>
                </a:solidFill>
                <a:latin typeface="Times New Roman"/>
              </a:rPr>
              <a:t>-развивать эстетическое восприятие окружающего мира, способность видеть красивое;</a:t>
            </a:r>
            <a:endParaRPr lang="ru-RU" dirty="0">
              <a:solidFill>
                <a:srgbClr val="0070C0"/>
              </a:solidFill>
            </a:endParaRPr>
          </a:p>
          <a:p>
            <a:pPr indent="0" algn="just">
              <a:buNone/>
            </a:pPr>
            <a:r>
              <a:rPr lang="ru-RU" dirty="0">
                <a:solidFill>
                  <a:srgbClr val="0070C0"/>
                </a:solidFill>
                <a:latin typeface="Times New Roman"/>
              </a:rPr>
              <a:t>-воспитывать любовь к природе,  желание сохранять богатства морей и океанов;</a:t>
            </a:r>
            <a:endParaRPr lang="ru-RU" dirty="0">
              <a:solidFill>
                <a:srgbClr val="0070C0"/>
              </a:solidFill>
            </a:endParaRPr>
          </a:p>
          <a:p>
            <a:pPr indent="0" algn="just">
              <a:buNone/>
            </a:pPr>
            <a:r>
              <a:rPr lang="ru-RU" dirty="0">
                <a:solidFill>
                  <a:srgbClr val="0070C0"/>
                </a:solidFill>
                <a:latin typeface="Times New Roman"/>
              </a:rPr>
              <a:t>-прививать любовь детям к животным .</a:t>
            </a:r>
            <a:endParaRPr lang="ru-RU" dirty="0">
              <a:solidFill>
                <a:srgbClr val="0070C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70548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568952" cy="2304256"/>
          </a:xfrm>
        </p:spPr>
        <p:txBody>
          <a:bodyPr/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solidFill>
                  <a:srgbClr val="0070C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Наши формы работы разнообразны. Мы проводим беседы, ситуативные разговоры, читаем художественную литературу, энциклопедическую литературу о животном мире. Занимаемся театрализованной деятельностью, просматриваем фильмы про животных, презентации, картинки, плакаты, играем с макетами животных. Дети знакомятся с репродукциями картин известных мировых художников, слушают </a:t>
            </a:r>
            <a:r>
              <a:rPr lang="ru-RU" sz="1800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классические произведения</a:t>
            </a:r>
            <a:r>
              <a:rPr lang="ru-RU" sz="1800" dirty="0">
                <a:solidFill>
                  <a:srgbClr val="0070C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</a:t>
            </a:r>
            <a:br>
              <a:rPr lang="ru-RU" sz="1800" dirty="0">
                <a:solidFill>
                  <a:srgbClr val="0070C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endParaRPr lang="ru-RU" sz="1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3" y="2204864"/>
            <a:ext cx="7125112" cy="365393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1\Desktop\IMG_20200306_161616-min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2106629"/>
            <a:ext cx="6372200" cy="4779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56589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496944" cy="1728192"/>
          </a:xfrm>
        </p:spPr>
        <p:txBody>
          <a:bodyPr/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solidFill>
                  <a:srgbClr val="0070C0"/>
                </a:solidFill>
                <a:latin typeface="Times New Roman"/>
                <a:ea typeface="Calibri"/>
                <a:cs typeface="Times New Roman"/>
              </a:rPr>
              <a:t>Воспитанники группы занимаются художественным творчеством, что включает в себя рисование, лепка, аппликации, конструирование. Дети создают групповые и индивидуальные работы, коллажи, фото коллажи, оригами, рисуют по эмоциональному восприятию произведений. Нами используется большое количество дидактических, подвижных и игры с использованием игровых полей. </a:t>
            </a:r>
            <a:r>
              <a:rPr lang="ru-RU" sz="1800" dirty="0">
                <a:solidFill>
                  <a:srgbClr val="0070C0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1800" dirty="0">
                <a:solidFill>
                  <a:srgbClr val="0070C0"/>
                </a:solidFill>
                <a:latin typeface="Calibri"/>
                <a:ea typeface="Calibri"/>
                <a:cs typeface="Times New Roman"/>
              </a:rPr>
            </a:br>
            <a:endParaRPr lang="ru-RU" sz="1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1\Desktop\IMG_20200306_162938-min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060848"/>
            <a:ext cx="4956043" cy="3717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1\Desktop\IMG_20200128_13411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6042" y="2636912"/>
            <a:ext cx="4187958" cy="4221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37856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1\Desktop\IMG_20200306_161616-min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591018"/>
            <a:ext cx="4355976" cy="3266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1\Desktop\IMG_20191119_16244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40" y="6431"/>
            <a:ext cx="4355976" cy="3266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1\Desktop\IMG_20191119_16072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3591018"/>
            <a:ext cx="4355976" cy="3266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1\Desktop\IMG_20200211_104055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0"/>
            <a:ext cx="4355976" cy="3266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47821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1\Desktop\IMG_20200227_09314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640444"/>
            <a:ext cx="4290074" cy="3217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1\Desktop\IMG_20200213_16080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06" y="-14103"/>
            <a:ext cx="4283968" cy="3212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1\Desktop\IMG_20200212_10155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78836" y="-1"/>
            <a:ext cx="4265164" cy="3198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C:\Users\1\Desktop\IMG_20200211_102600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78836" y="3659127"/>
            <a:ext cx="4265164" cy="3198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5849738"/>
      </p:ext>
    </p:extLst>
  </p:cSld>
  <p:clrMapOvr>
    <a:masterClrMapping/>
  </p:clrMapOvr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TM02455596[[fn=Весна]]</Template>
  <TotalTime>336</TotalTime>
  <Words>551</Words>
  <Application>Microsoft Office PowerPoint</Application>
  <PresentationFormat>Экран (4:3)</PresentationFormat>
  <Paragraphs>35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Spring</vt:lpstr>
      <vt:lpstr>Структурное подразделение «Детский сад №2 «Улыбка» МБДОУ «Детский сад «Радуга» комбинированного вида»  Рузаевского муниципального района    «Обитатели  планеты Земля»  </vt:lpstr>
      <vt:lpstr>Актуальность.</vt:lpstr>
      <vt:lpstr>Презентация PowerPoint</vt:lpstr>
      <vt:lpstr>Проблема: «Какие бывают обитатели воды и суши.»  </vt:lpstr>
      <vt:lpstr>Задачи: </vt:lpstr>
      <vt:lpstr>Наши формы работы разнообразны. Мы проводим беседы, ситуативные разговоры, читаем художественную литературу, энциклопедическую литературу о животном мире. Занимаемся театрализованной деятельностью, просматриваем фильмы про животных, презентации, картинки, плакаты, играем с макетами животных. Дети знакомятся с репродукциями картин известных мировых художников, слушают классические произведения. </vt:lpstr>
      <vt:lpstr>Воспитанники группы занимаются художественным творчеством, что включает в себя рисование, лепка, аппликации, конструирование. Дети создают групповые и индивидуальные работы, коллажи, фото коллажи, оригами, рисуют по эмоциональному восприятию произведений. Нами используется большое количество дидактических, подвижных и игры с использованием игровых полей.  </vt:lpstr>
      <vt:lpstr>Презентация PowerPoint</vt:lpstr>
      <vt:lpstr>Презентация PowerPoint</vt:lpstr>
      <vt:lpstr>Самый большой восторг у детей вызывает экспериментирование. Мы проводили опыты с водой. Исследовали воду на вкус, прозрачность, выясняли имеет ли вода форму. Сравнивали воду и воздух, плавучесть предметов, растворимость предметов в воде. Исследовали материалы на пропускание воды. Провели опыты: тонет – не тонет, легкая сталь, синяя вода. Пересаживали и выращивали комнатные растения.  </vt:lpstr>
      <vt:lpstr>Презентация PowerPoint</vt:lpstr>
      <vt:lpstr>В ходе реализации проекта мы развивали у детей познавательные, исследовательские  и творческие способности. Создали условия для воспитания экологической культуры. Расширили и систематизировали знания детей по теме проекта. </vt:lpstr>
      <vt:lpstr>Работа воспитанников группы с участием родителей</vt:lpstr>
      <vt:lpstr>Презентация PowerPoint</vt:lpstr>
      <vt:lpstr>Список литературы: 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Структурное подразделение «Детский сад №7 комбинированного вида» МБДОУ «Детский сад «Радуга» комбинированного вида»  Рузаевского муниципального района</dc:title>
  <dc:creator>1</dc:creator>
  <cp:lastModifiedBy>1</cp:lastModifiedBy>
  <cp:revision>17</cp:revision>
  <dcterms:created xsi:type="dcterms:W3CDTF">2020-05-13T15:48:44Z</dcterms:created>
  <dcterms:modified xsi:type="dcterms:W3CDTF">2021-04-12T16:17:34Z</dcterms:modified>
</cp:coreProperties>
</file>