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Slides/notesSlide4.xml" ContentType="application/vnd.openxmlformats-officedocument.presentationml.notesSlide+xml"/>
  <Override PartName="/ppt/notesSlides/_rels/notesSlide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B23ECB18-EFCF-494E-A07A-8662762422FC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50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pPr algn="r">
              <a:lnSpc>
                <a:spcPct val="100000"/>
              </a:lnSpc>
            </a:pPr>
            <a:fld id="{5C6A099A-0784-4B66-A432-61BD03E1ACF0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b="0" lang="ru-RU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320" cy="6809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320" cy="6809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blipFill rotWithShape="0">
            <a:blip r:embed="rId1"/>
            <a:tile/>
          </a:blipFill>
          <a:ln>
            <a:solidFill>
              <a:srgbClr val="aca6f8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br/>
            <a:r>
              <a:rPr b="0" lang="ru-RU" sz="4000" spc="-1" strike="noStrike">
                <a:solidFill>
                  <a:srgbClr val="10243e"/>
                </a:solidFill>
                <a:latin typeface="Calibri"/>
                <a:ea typeface="DejaVu Sans"/>
              </a:rPr>
              <a:t>Тема:  Приставка  -  часть  слова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blipFill rotWithShape="0">
            <a:blip r:embed="rId2"/>
            <a:tile/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</a:t>
            </a:r>
            <a:r>
              <a:rPr b="0" lang="ru-RU" sz="3200" spc="-1" strike="noStrike">
                <a:solidFill>
                  <a:srgbClr val="0d0d0d"/>
                </a:solidFill>
                <a:latin typeface="Calibri"/>
                <a:ea typeface="DejaVu Sans"/>
              </a:rPr>
              <a:t>Подготовила:  учитель 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d0d0d"/>
                </a:solidFill>
                <a:latin typeface="Calibri"/>
                <a:ea typeface="DejaVu Sans"/>
              </a:rPr>
              <a:t>                               </a:t>
            </a:r>
            <a:r>
              <a:rPr b="0" lang="ru-RU" sz="3200" spc="-1" strike="noStrike">
                <a:solidFill>
                  <a:srgbClr val="0d0d0d"/>
                </a:solidFill>
                <a:latin typeface="Calibri"/>
                <a:ea typeface="DejaVu Sans"/>
              </a:rPr>
              <a:t>начальных классов 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d0d0d"/>
                </a:solidFill>
                <a:latin typeface="Calibri"/>
                <a:ea typeface="DejaVu Sans"/>
              </a:rPr>
              <a:t>                               </a:t>
            </a:r>
            <a:r>
              <a:rPr b="0" lang="ru-RU" sz="3200" spc="-1" strike="noStrike">
                <a:solidFill>
                  <a:srgbClr val="0d0d0d"/>
                </a:solidFill>
                <a:latin typeface="Calibri"/>
                <a:ea typeface="DejaVu Sans"/>
              </a:rPr>
              <a:t>ГБОУ Гимназия № 587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d0d0d"/>
                </a:solidFill>
                <a:latin typeface="Calibri"/>
                <a:ea typeface="DejaVu Sans"/>
              </a:rPr>
              <a:t>                                   </a:t>
            </a:r>
            <a:r>
              <a:rPr b="0" lang="ru-RU" sz="3200" spc="-1" strike="noStrike">
                <a:solidFill>
                  <a:srgbClr val="0d0d0d"/>
                </a:solidFill>
                <a:latin typeface="Calibri"/>
                <a:ea typeface="DejaVu Sans"/>
              </a:rPr>
              <a:t>Логинова М.А.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d0d0d"/>
                </a:solidFill>
                <a:latin typeface="Calibri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7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11" dur="20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15" dur="2000"/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19" dur="2000"/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00040" y="214200"/>
            <a:ext cx="8228520" cy="1141920"/>
          </a:xfrm>
          <a:prstGeom prst="rect">
            <a:avLst/>
          </a:prstGeom>
          <a:blipFill rotWithShape="0">
            <a:blip r:embed="rId1"/>
            <a:tile/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Составьте      слова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142920" y="1500120"/>
            <a:ext cx="8785800" cy="5070960"/>
          </a:xfrm>
          <a:prstGeom prst="rect">
            <a:avLst/>
          </a:prstGeom>
          <a:blipFill rotWithShape="0">
            <a:blip r:embed="rId2"/>
            <a:tile/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3"/>
          <p:cNvSpPr/>
          <p:nvPr/>
        </p:nvSpPr>
        <p:spPr>
          <a:xfrm>
            <a:off x="1000080" y="1857240"/>
            <a:ext cx="9133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Н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7" name="CustomShape 4"/>
          <p:cNvSpPr/>
          <p:nvPr/>
        </p:nvSpPr>
        <p:spPr>
          <a:xfrm>
            <a:off x="3357720" y="4857840"/>
            <a:ext cx="169920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ffffff"/>
                </a:solidFill>
                <a:latin typeface="Calibri"/>
                <a:ea typeface="DejaVu Sans"/>
              </a:rPr>
              <a:t>ЫЙ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88" name="CustomShape 5"/>
          <p:cNvSpPr/>
          <p:nvPr/>
        </p:nvSpPr>
        <p:spPr>
          <a:xfrm>
            <a:off x="785880" y="4572000"/>
            <a:ext cx="9277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9" name="CustomShape 6"/>
          <p:cNvSpPr/>
          <p:nvPr/>
        </p:nvSpPr>
        <p:spPr>
          <a:xfrm>
            <a:off x="6286680" y="4929120"/>
            <a:ext cx="171360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НИК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0" name="CustomShape 7"/>
          <p:cNvSpPr/>
          <p:nvPr/>
        </p:nvSpPr>
        <p:spPr>
          <a:xfrm>
            <a:off x="2643120" y="2928960"/>
            <a:ext cx="191340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ffffff"/>
                </a:solidFill>
                <a:latin typeface="Calibri"/>
                <a:ea typeface="DejaVu Sans"/>
              </a:rPr>
              <a:t>школ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91" name="CustomShape 8"/>
          <p:cNvSpPr/>
          <p:nvPr/>
        </p:nvSpPr>
        <p:spPr>
          <a:xfrm>
            <a:off x="4929120" y="1714320"/>
            <a:ext cx="177048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ffffff"/>
                </a:solidFill>
                <a:latin typeface="Calibri"/>
                <a:ea typeface="DejaVu Sans"/>
              </a:rPr>
              <a:t>ПРИ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92" name="CustomShape 9"/>
          <p:cNvSpPr/>
          <p:nvPr/>
        </p:nvSpPr>
        <p:spPr>
          <a:xfrm>
            <a:off x="7143840" y="2714760"/>
            <a:ext cx="9133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Ь</a:t>
            </a: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0" dur="indefinite" restart="never" nodeType="tmRoot">
          <p:childTnLst>
            <p:seq>
              <p:cTn id="21" dur="indefinite" nodeType="mainSeq"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6" dur="3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0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1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7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3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9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5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000"/>
                            </p:stCondLst>
                            <p:childTnLst>
                              <p:par>
                                <p:cTn id="58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0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1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0"/>
                            </p:stCondLst>
                            <p:childTnLst>
                              <p:par>
                                <p:cTn id="64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7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214200" y="274680"/>
            <a:ext cx="8714520" cy="1141920"/>
          </a:xfrm>
          <a:prstGeom prst="rect">
            <a:avLst/>
          </a:prstGeom>
          <a:blipFill rotWithShape="0">
            <a:blip r:embed="rId1"/>
            <a:tile/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Вот, что у нас получилось.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214200" y="1600200"/>
            <a:ext cx="8642880" cy="4970880"/>
          </a:xfrm>
          <a:prstGeom prst="rect">
            <a:avLst/>
          </a:prstGeom>
          <a:blipFill rotWithShape="0">
            <a:blip r:embed="rId2"/>
            <a:tile/>
          </a:blip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3"/>
          <p:cNvSpPr/>
          <p:nvPr/>
        </p:nvSpPr>
        <p:spPr>
          <a:xfrm>
            <a:off x="1428840" y="1857240"/>
            <a:ext cx="178488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школ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6" name="CustomShape 4"/>
          <p:cNvSpPr/>
          <p:nvPr/>
        </p:nvSpPr>
        <p:spPr>
          <a:xfrm>
            <a:off x="3214800" y="3000240"/>
            <a:ext cx="9133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ь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7" name="CustomShape 5"/>
          <p:cNvSpPr/>
          <p:nvPr/>
        </p:nvSpPr>
        <p:spPr>
          <a:xfrm>
            <a:off x="3500280" y="1857240"/>
            <a:ext cx="9133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а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8" name="CustomShape 6"/>
          <p:cNvSpPr/>
          <p:nvPr/>
        </p:nvSpPr>
        <p:spPr>
          <a:xfrm>
            <a:off x="4500720" y="3000240"/>
            <a:ext cx="11419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ник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99" name="CustomShape 7"/>
          <p:cNvSpPr/>
          <p:nvPr/>
        </p:nvSpPr>
        <p:spPr>
          <a:xfrm>
            <a:off x="1428840" y="3000240"/>
            <a:ext cx="192780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школ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0" name="CustomShape 8"/>
          <p:cNvSpPr/>
          <p:nvPr/>
        </p:nvSpPr>
        <p:spPr>
          <a:xfrm>
            <a:off x="2786040" y="4143240"/>
            <a:ext cx="9133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ь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1" name="CustomShape 9"/>
          <p:cNvSpPr/>
          <p:nvPr/>
        </p:nvSpPr>
        <p:spPr>
          <a:xfrm>
            <a:off x="1214280" y="4143240"/>
            <a:ext cx="185616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школ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2" name="CustomShape 10"/>
          <p:cNvSpPr/>
          <p:nvPr/>
        </p:nvSpPr>
        <p:spPr>
          <a:xfrm>
            <a:off x="3929040" y="4143240"/>
            <a:ext cx="9133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н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3" name="CustomShape 11"/>
          <p:cNvSpPr/>
          <p:nvPr/>
        </p:nvSpPr>
        <p:spPr>
          <a:xfrm>
            <a:off x="5143680" y="4143240"/>
            <a:ext cx="11275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ый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4" name="CustomShape 12"/>
          <p:cNvSpPr/>
          <p:nvPr/>
        </p:nvSpPr>
        <p:spPr>
          <a:xfrm>
            <a:off x="6858000" y="4143240"/>
            <a:ext cx="1627560" cy="9133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при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5" name="CustomShape 13"/>
          <p:cNvSpPr/>
          <p:nvPr/>
        </p:nvSpPr>
        <p:spPr>
          <a:xfrm>
            <a:off x="1500120" y="5214960"/>
            <a:ext cx="192780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школ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6" name="CustomShape 14"/>
          <p:cNvSpPr/>
          <p:nvPr/>
        </p:nvSpPr>
        <p:spPr>
          <a:xfrm>
            <a:off x="5286240" y="5214960"/>
            <a:ext cx="11275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ый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7" name="CustomShape 15"/>
          <p:cNvSpPr/>
          <p:nvPr/>
        </p:nvSpPr>
        <p:spPr>
          <a:xfrm>
            <a:off x="4143240" y="5214960"/>
            <a:ext cx="9133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ffffff"/>
                </a:solidFill>
                <a:latin typeface="Calibri"/>
                <a:ea typeface="DejaVu Sans"/>
              </a:rPr>
              <a:t>Н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08" name="CustomShape 16"/>
          <p:cNvSpPr/>
          <p:nvPr/>
        </p:nvSpPr>
        <p:spPr>
          <a:xfrm>
            <a:off x="3143160" y="5214960"/>
            <a:ext cx="913320" cy="91332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ь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09" name="CustomShape 17"/>
          <p:cNvSpPr/>
          <p:nvPr/>
        </p:nvSpPr>
        <p:spPr>
          <a:xfrm>
            <a:off x="7286760" y="3500280"/>
            <a:ext cx="627480" cy="7131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ffffff"/>
                </a:solidFill>
                <a:latin typeface="Calibri"/>
                <a:ea typeface="DejaVu Sans"/>
              </a:rPr>
              <a:t>?</a:t>
            </a:r>
            <a:endParaRPr b="0" lang="ru-RU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9" dur="indefinite" restart="never" nodeType="tmRoot">
          <p:childTnLst>
            <p:seq>
              <p:cTn id="70" dur="indefinite" nodeType="mainSeq">
                <p:childTnLst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7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9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0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81" dur="3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5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6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87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1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2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93" dur="3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nodeType="with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6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7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98" dur="3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2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3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104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8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9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110" dur="3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2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4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5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116" dur="3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8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0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1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122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1000"/>
                            </p:stCondLst>
                            <p:childTnLst>
                              <p:par>
                                <p:cTn id="124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6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7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128" dur="3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3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4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135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nodeType="with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9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140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nodeType="with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3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4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14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9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0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15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6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7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8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000"/>
                            </p:stCondLst>
                            <p:childTnLst>
                              <p:par>
                                <p:cTn id="160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2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3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4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path">
                                  <p:stCondLst>
                                    <p:cond delay="0"/>
                                  </p:stCondLst>
                                  <p:childTnLst>
                                    <p:animMotion path="M 0 0 L -0.20469 -0.33612">
                                      <p:cBhvr>
                                        <p:cTn id="168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nodeType="clickEffect" fill="hold" presetClass="path" presetID="35">
                                  <p:stCondLst>
                                    <p:cond delay="0"/>
                                  </p:stCondLst>
                                  <p:childTnLst>
                                    <p:animMotion path="M -0.51423 0.15463 L -0.76423 0.15463">
                                      <p:cBhvr>
                                        <p:cTn id="172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785880" y="0"/>
            <a:ext cx="7771320" cy="146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ff0000"/>
                </a:solidFill>
                <a:latin typeface="Calibri"/>
                <a:ea typeface="DejaVu Sans"/>
              </a:rPr>
              <a:t>Озеро словообразования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214200" y="1428840"/>
            <a:ext cx="8714520" cy="542808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  <a:spcBef>
                <a:spcPts val="1599"/>
              </a:spcBef>
            </a:pPr>
            <a:r>
              <a:rPr b="0" lang="ru-RU" sz="8000" spc="-1" strike="noStrike">
                <a:solidFill>
                  <a:srgbClr val="8b8b8b"/>
                </a:solidFill>
                <a:latin typeface="Calibri"/>
                <a:ea typeface="DejaVu Sans"/>
              </a:rPr>
              <a:t>         </a:t>
            </a:r>
            <a:r>
              <a:rPr b="0" lang="ru-RU" sz="8000" spc="-1" strike="noStrike">
                <a:solidFill>
                  <a:srgbClr val="0d0d0d"/>
                </a:solidFill>
                <a:latin typeface="Calibri"/>
                <a:ea typeface="DejaVu Sans"/>
              </a:rPr>
              <a:t>   </a:t>
            </a:r>
            <a:r>
              <a:rPr b="0" lang="ru-RU" sz="8000" spc="-1" strike="noStrike">
                <a:solidFill>
                  <a:srgbClr val="0d0d0d"/>
                </a:solidFill>
                <a:latin typeface="Calibri"/>
                <a:ea typeface="DejaVu Sans"/>
              </a:rPr>
              <a:t>Корень  </a:t>
            </a:r>
            <a:endParaRPr b="0" lang="ru-RU" sz="80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321"/>
              </a:spcBef>
            </a:pPr>
            <a:r>
              <a:rPr b="0" lang="ru-RU" sz="6600" spc="-1" strike="noStrike">
                <a:solidFill>
                  <a:srgbClr val="0d0d0d"/>
                </a:solidFill>
                <a:latin typeface="Calibri"/>
                <a:ea typeface="DejaVu Sans"/>
              </a:rPr>
              <a:t>  </a:t>
            </a:r>
            <a:r>
              <a:rPr b="0" lang="ru-RU" sz="6600" spc="-1" strike="noStrike">
                <a:solidFill>
                  <a:srgbClr val="0d0d0d"/>
                </a:solidFill>
                <a:latin typeface="Calibri"/>
                <a:ea typeface="DejaVu Sans"/>
              </a:rPr>
              <a:t>Суффикс   Окончание</a:t>
            </a:r>
            <a:endParaRPr b="0" lang="ru-RU" sz="66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321"/>
              </a:spcBef>
            </a:pPr>
            <a:r>
              <a:rPr b="0" lang="ru-RU" sz="6600" spc="-1" strike="noStrike">
                <a:solidFill>
                  <a:srgbClr val="0d0d0d"/>
                </a:solidFill>
                <a:latin typeface="Calibri"/>
                <a:ea typeface="DejaVu Sans"/>
              </a:rPr>
              <a:t>         </a:t>
            </a:r>
            <a:endParaRPr b="0" lang="ru-RU" sz="66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321"/>
              </a:spcBef>
            </a:pPr>
            <a:r>
              <a:rPr b="0" lang="ru-RU" sz="6600" spc="-1" strike="noStrike">
                <a:solidFill>
                  <a:srgbClr val="0d0d0d"/>
                </a:solidFill>
                <a:latin typeface="Calibri"/>
                <a:ea typeface="DejaVu Sans"/>
              </a:rPr>
              <a:t>        </a:t>
            </a:r>
            <a:r>
              <a:rPr b="0" lang="ru-RU" sz="6600" spc="-1" strike="noStrike">
                <a:solidFill>
                  <a:srgbClr val="ffffff"/>
                </a:solidFill>
                <a:latin typeface="Calibri"/>
                <a:ea typeface="DejaVu Sans"/>
              </a:rPr>
              <a:t>?</a:t>
            </a:r>
            <a:endParaRPr b="0" lang="ru-RU" sz="6600" spc="-1" strike="noStrike">
              <a:latin typeface="Arial"/>
            </a:endParaRPr>
          </a:p>
        </p:txBody>
      </p:sp>
      <p:sp>
        <p:nvSpPr>
          <p:cNvPr id="112" name="CustomShape 3"/>
          <p:cNvSpPr/>
          <p:nvPr/>
        </p:nvSpPr>
        <p:spPr>
          <a:xfrm rot="5400000">
            <a:off x="1251360" y="4250520"/>
            <a:ext cx="1070640" cy="1856160"/>
          </a:xfrm>
          <a:prstGeom prst="halfFrame">
            <a:avLst>
              <a:gd name="adj1" fmla="val 19628"/>
              <a:gd name="adj2" fmla="val 19480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3" name="CustomShape 4"/>
          <p:cNvSpPr/>
          <p:nvPr/>
        </p:nvSpPr>
        <p:spPr>
          <a:xfrm>
            <a:off x="2857320" y="1214280"/>
            <a:ext cx="3356640" cy="1413360"/>
          </a:xfrm>
          <a:prstGeom prst="blockArc">
            <a:avLst>
              <a:gd name="adj1" fmla="val 10832569"/>
              <a:gd name="adj2" fmla="val 21446795"/>
              <a:gd name="adj3" fmla="val 11921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CustomShape 5"/>
          <p:cNvSpPr/>
          <p:nvPr/>
        </p:nvSpPr>
        <p:spPr>
          <a:xfrm rot="2315400">
            <a:off x="902160" y="2187000"/>
            <a:ext cx="2265840" cy="1625040"/>
          </a:xfrm>
          <a:prstGeom prst="halfFrame">
            <a:avLst>
              <a:gd name="adj1" fmla="val 16454"/>
              <a:gd name="adj2" fmla="val 13020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6"/>
          <p:cNvSpPr/>
          <p:nvPr/>
        </p:nvSpPr>
        <p:spPr>
          <a:xfrm>
            <a:off x="4000320" y="2857320"/>
            <a:ext cx="4499640" cy="1127520"/>
          </a:xfrm>
          <a:prstGeom prst="frame">
            <a:avLst>
              <a:gd name="adj1" fmla="val 12500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3" dur="indefinite" restart="never" nodeType="tmRoot">
          <p:childTnLst>
            <p:seq>
              <p:cTn id="174" dur="indefinite" nodeType="mainSeq">
                <p:childTnLst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nodeType="click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8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nodeType="with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184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nodeType="with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187" dur="20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nodeType="with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190" dur="20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nodeType="with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193" dur="2000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nodeType="with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196" dur="2000"/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000"/>
                            </p:stCondLst>
                            <p:childTnLst>
                              <p:par>
                                <p:cTn id="198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00" dur="20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4000"/>
                            </p:stCondLst>
                            <p:childTnLst>
                              <p:par>
                                <p:cTn id="202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04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6000"/>
                            </p:stCondLst>
                            <p:childTnLst>
                              <p:par>
                                <p:cTn id="206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08" dur="20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8000"/>
                            </p:stCondLst>
                            <p:childTnLst>
                              <p:par>
                                <p:cTn id="210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12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4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16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8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20" dur="2000"/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25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285840" y="0"/>
            <a:ext cx="8642880" cy="1213200"/>
          </a:xfrm>
          <a:prstGeom prst="rect">
            <a:avLst/>
          </a:prstGeom>
          <a:blipFill rotWithShape="0">
            <a:blip r:embed="rId1"/>
            <a:tile/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91000"/>
          </a:bodyPr>
          <a:p>
            <a:pPr algn="ctr">
              <a:lnSpc>
                <a:spcPct val="100000"/>
              </a:lnSpc>
            </a:pPr>
            <a:r>
              <a:rPr b="0" lang="ru-RU" sz="4900" spc="-1" strike="noStrike">
                <a:solidFill>
                  <a:srgbClr val="10243e"/>
                </a:solidFill>
                <a:latin typeface="Calibri"/>
                <a:ea typeface="DejaVu Sans"/>
              </a:rPr>
              <a:t>Как работает приставка.</a:t>
            </a:r>
            <a:br/>
            <a:r>
              <a:rPr b="0" lang="ru-RU" sz="3600" spc="-1" strike="noStrike">
                <a:solidFill>
                  <a:srgbClr val="17375e"/>
                </a:solidFill>
                <a:latin typeface="Calibri"/>
                <a:ea typeface="DejaVu Sans"/>
              </a:rPr>
              <a:t>Опиши действия предметов</a:t>
            </a:r>
            <a:r>
              <a:rPr b="0" lang="ru-RU" sz="4400" spc="-1" strike="noStrike">
                <a:solidFill>
                  <a:srgbClr val="17375e"/>
                </a:solidFill>
                <a:latin typeface="Calibri"/>
                <a:ea typeface="DejaVu Sans"/>
              </a:rPr>
              <a:t>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17" name="CustomShape 2"/>
          <p:cNvSpPr/>
          <p:nvPr/>
        </p:nvSpPr>
        <p:spPr>
          <a:xfrm>
            <a:off x="142920" y="1285920"/>
            <a:ext cx="8857080" cy="5267880"/>
          </a:xfrm>
          <a:prstGeom prst="rect">
            <a:avLst/>
          </a:prstGeom>
          <a:gradFill rotWithShape="0">
            <a:gsLst>
              <a:gs pos="0">
                <a:srgbClr val="bfecff"/>
              </a:gs>
              <a:gs pos="100000">
                <a:srgbClr val="e6f7ff"/>
              </a:gs>
            </a:gsLst>
            <a:lin ang="16200000"/>
          </a:gradFill>
          <a:ln w="9360">
            <a:solidFill>
              <a:srgbClr val="46aac4"/>
            </a:solidFill>
            <a:round/>
          </a:ln>
          <a:effectLst>
            <a:outerShdw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Взо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шло                                   летела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Вы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шло                             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при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летела           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За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шло                                   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у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18" name="CustomShape 3"/>
          <p:cNvSpPr/>
          <p:nvPr/>
        </p:nvSpPr>
        <p:spPr>
          <a:xfrm>
            <a:off x="428760" y="1285920"/>
            <a:ext cx="2070720" cy="2070720"/>
          </a:xfrm>
          <a:prstGeom prst="sun">
            <a:avLst>
              <a:gd name="adj" fmla="val 25000"/>
            </a:avLst>
          </a:prstGeom>
          <a:solidFill>
            <a:srgbClr val="ffc000"/>
          </a:solidFill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CustomShape 4"/>
          <p:cNvSpPr/>
          <p:nvPr/>
        </p:nvSpPr>
        <p:spPr>
          <a:xfrm>
            <a:off x="2571840" y="1214280"/>
            <a:ext cx="3642120" cy="2284920"/>
          </a:xfrm>
          <a:prstGeom prst="cloudCallout">
            <a:avLst>
              <a:gd name="adj1" fmla="val -31468"/>
              <a:gd name="adj2" fmla="val 11337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5"/>
          <p:cNvSpPr/>
          <p:nvPr/>
        </p:nvSpPr>
        <p:spPr>
          <a:xfrm>
            <a:off x="1071360" y="1428840"/>
            <a:ext cx="2927880" cy="1927800"/>
          </a:xfrm>
          <a:prstGeom prst="cloudCallout">
            <a:avLst>
              <a:gd name="adj1" fmla="val -6775"/>
              <a:gd name="adj2" fmla="val 113375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CustomShape 6"/>
          <p:cNvSpPr/>
          <p:nvPr/>
        </p:nvSpPr>
        <p:spPr>
          <a:xfrm>
            <a:off x="4000320" y="2357280"/>
            <a:ext cx="2642040" cy="1284840"/>
          </a:xfrm>
          <a:prstGeom prst="cloudCallout">
            <a:avLst>
              <a:gd name="adj1" fmla="val -16961"/>
              <a:gd name="adj2" fmla="val 11911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26" dur="indefinite" restart="never" nodeType="tmRoot">
          <p:childTnLst>
            <p:seq>
              <p:cTn id="227" dur="indefinite" nodeType="mainSeq">
                <p:childTnLst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nodeType="clickEffect" fill="hold" presetClass="entr" presetID="3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2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33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4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5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nodeType="clickEffect" fill="hold" presetClass="entr" presetID="1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0" dur="5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1" dur="5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2" dur="5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3" dur="5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48" dur="2000"/>
                                        <p:tgtEl>
                                          <p:spTgt spid="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nodeType="clickEffect" fill="hold" presetClass="entr" presetID="7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3" dur="5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4" dur="5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nodeType="clickEffect" fill="hold" presetClass="path" presetID="63">
                                  <p:stCondLst>
                                    <p:cond delay="0"/>
                                  </p:stCondLst>
                                  <p:childTnLst>
                                    <p:animMotion path="M 0.41875 -0.00649 L 0.66875 -0.00649">
                                      <p:cBhvr>
                                        <p:cTn id="258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63" dur="2000"/>
                                        <p:tgtEl>
                                          <p:spTgt spid="1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nodeType="clickEffect" fill="hold" presetClass="entr" presetID="7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8" dur="5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9" dur="5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74" dur="2000"/>
                                        <p:tgtEl>
                                          <p:spTgt spid="1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nodeType="clickEffect" fill="hold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 additive="repl">
                                        <p:cTn id="27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nodeType="clickEffect" fill="hold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 additive="repl">
                                        <p:cTn id="28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gradFill rotWithShape="0"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  <a:effectLst>
            <a:outerShdw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Приставка имеет значение.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23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gradFill rotWithShape="0"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  <a:effectLst>
            <a:outerShdw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при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школьный  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при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озёрный  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при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вокзальная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при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брежный   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при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городный  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при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дорожное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за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шумел             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про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шумел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за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пел                   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про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пел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за</a:t>
            </a:r>
            <a:r>
              <a:rPr b="0" lang="ru-RU" sz="3200" spc="-1" strike="noStrike">
                <a:solidFill>
                  <a:srgbClr val="262626"/>
                </a:solidFill>
                <a:latin typeface="Calibri"/>
                <a:ea typeface="DejaVu Sans"/>
              </a:rPr>
              <a:t>читал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               про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читал 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за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говорил           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по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говорил    </a:t>
            </a:r>
            <a:r>
              <a:rPr b="0" lang="ru-RU" sz="3200" spc="-1" strike="noStrike">
                <a:solidFill>
                  <a:srgbClr val="ff0000"/>
                </a:solidFill>
                <a:latin typeface="Calibri"/>
                <a:ea typeface="DejaVu Sans"/>
              </a:rPr>
              <a:t>про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говорил             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85" dur="indefinite" restart="never" nodeType="tmRoot">
          <p:childTnLst>
            <p:seq>
              <p:cTn id="286" dur="indefinite" nodeType="mainSeq">
                <p:childTnLst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91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296" dur="20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01" dur="2000"/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06" dur="20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11" dur="2000"/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16" dur="20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21" dur="2000"/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gradFill rotWithShape="0">
            <a:gsLst>
              <a:gs pos="0">
                <a:srgbClr val="d9caee"/>
              </a:gs>
              <a:gs pos="100000">
                <a:srgbClr val="f1eaf8"/>
              </a:gs>
            </a:gsLst>
            <a:lin ang="16200000"/>
          </a:gradFill>
          <a:ln w="9360">
            <a:solidFill>
              <a:srgbClr val="7d5fa0"/>
            </a:solidFill>
            <a:round/>
          </a:ln>
          <a:effectLst>
            <a:outerShdw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0000"/>
                </a:solidFill>
                <a:latin typeface="Calibri"/>
                <a:ea typeface="DejaVu Sans"/>
              </a:rPr>
              <a:t>Приставка- значимая часть слова.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gradFill rotWithShape="0">
            <a:gsLst>
              <a:gs pos="0">
                <a:srgbClr val="d9caee"/>
              </a:gs>
              <a:gs pos="100000">
                <a:srgbClr val="f1eaf8"/>
              </a:gs>
            </a:gsLst>
            <a:lin ang="16200000"/>
          </a:gradFill>
          <a:ln w="9360">
            <a:solidFill>
              <a:srgbClr val="7d5fa0"/>
            </a:solidFill>
            <a:round/>
          </a:ln>
          <a:effectLst>
            <a:outerShdw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spcBef>
                <a:spcPts val="641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Приставка имеет значение.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Приставка стоит перед корнем.           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Приставка служит для образования новых слов.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 rot="5400000">
            <a:off x="1179720" y="1392840"/>
            <a:ext cx="498960" cy="1284840"/>
          </a:xfrm>
          <a:prstGeom prst="halfFrame">
            <a:avLst>
              <a:gd name="adj1" fmla="val 18817"/>
              <a:gd name="adj2" fmla="val 23499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CustomShape 4"/>
          <p:cNvSpPr/>
          <p:nvPr/>
        </p:nvSpPr>
        <p:spPr>
          <a:xfrm rot="5400000">
            <a:off x="6716160" y="4000320"/>
            <a:ext cx="927720" cy="1499040"/>
          </a:xfrm>
          <a:prstGeom prst="halfFrame">
            <a:avLst>
              <a:gd name="adj1" fmla="val 18817"/>
              <a:gd name="adj2" fmla="val 20504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22" dur="indefinite" restart="never" nodeType="tmRoot">
          <p:childTnLst>
            <p:seq>
              <p:cTn id="323" dur="indefinite" nodeType="mainSeq">
                <p:childTnLst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28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33" dur="2000"/>
                                        <p:tgtEl>
                                          <p:spTgt spid="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38" dur="2000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43" dur="2000"/>
                                        <p:tgtEl>
                                          <p:spTgt spid="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48" dur="2000"/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53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nodeType="with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56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142920" y="214200"/>
            <a:ext cx="8714520" cy="1141920"/>
          </a:xfrm>
          <a:prstGeom prst="rect">
            <a:avLst/>
          </a:prstGeom>
          <a:gradFill rotWithShape="0">
            <a:gsLst>
              <a:gs pos="0">
                <a:srgbClr val="bfecff"/>
              </a:gs>
              <a:gs pos="100000">
                <a:srgbClr val="e6f7ff"/>
              </a:gs>
            </a:gsLst>
            <a:lin ang="16200000"/>
          </a:gradFill>
          <a:ln w="9360">
            <a:solidFill>
              <a:srgbClr val="46aac4"/>
            </a:solidFill>
            <a:round/>
          </a:ln>
          <a:effectLst>
            <a:outerShdw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e46c0a"/>
                </a:solidFill>
                <a:latin typeface="Calibri"/>
                <a:ea typeface="DejaVu Sans"/>
              </a:rPr>
              <a:t>Как найти приставку.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129" name="CustomShape 2"/>
          <p:cNvSpPr/>
          <p:nvPr/>
        </p:nvSpPr>
        <p:spPr>
          <a:xfrm>
            <a:off x="214200" y="1428840"/>
            <a:ext cx="8785800" cy="5142600"/>
          </a:xfrm>
          <a:prstGeom prst="rect">
            <a:avLst/>
          </a:prstGeom>
          <a:gradFill rotWithShape="0">
            <a:gsLst>
              <a:gs pos="0">
                <a:srgbClr val="bfecff"/>
              </a:gs>
              <a:gs pos="100000">
                <a:srgbClr val="e6f7ff"/>
              </a:gs>
            </a:gsLst>
            <a:lin ang="16200000"/>
          </a:gradFill>
          <a:ln w="9360">
            <a:solidFill>
              <a:srgbClr val="46aac4"/>
            </a:solidFill>
            <a:round/>
          </a:ln>
          <a:effectLst>
            <a:outerShdw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200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</a:t>
            </a:r>
            <a:r>
              <a:rPr b="0" lang="ru-RU" sz="6000" spc="-1" strike="noStrike">
                <a:solidFill>
                  <a:srgbClr val="558ed5"/>
                </a:solidFill>
                <a:latin typeface="Calibri"/>
                <a:ea typeface="DejaVu Sans"/>
              </a:rPr>
              <a:t>переход </a:t>
            </a:r>
            <a:endParaRPr b="0" lang="ru-RU" sz="60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300" spc="-1" strike="noStrike">
                <a:solidFill>
                  <a:srgbClr val="000000"/>
                </a:solidFill>
                <a:latin typeface="Calibri"/>
                <a:ea typeface="DejaVu Sans"/>
              </a:rPr>
              <a:t>измени  форму слова, выдели окончание</a:t>
            </a:r>
            <a:r>
              <a:rPr b="0" lang="ru-RU" sz="60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endParaRPr b="0" lang="ru-RU" sz="60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Подбери однокоренные слова ( выход, уход)  . 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Укажи корень. 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Отметь часть слова перед корнем .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Это приставка.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Назови приставку.   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ПЕРЕ-</a:t>
            </a:r>
            <a:endParaRPr b="0" lang="ru-RU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357120" y="1571760"/>
            <a:ext cx="1784880" cy="611640"/>
          </a:xfrm>
          <a:prstGeom prst="flowChartPredefinedProcess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1" name="CustomShape 4"/>
          <p:cNvSpPr/>
          <p:nvPr/>
        </p:nvSpPr>
        <p:spPr>
          <a:xfrm>
            <a:off x="3286080" y="3429000"/>
            <a:ext cx="1213200" cy="913320"/>
          </a:xfrm>
          <a:prstGeom prst="blockArc">
            <a:avLst>
              <a:gd name="adj1" fmla="val 11576375"/>
              <a:gd name="adj2" fmla="val 20824571"/>
              <a:gd name="adj3" fmla="val 15796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2" name="CustomShape 5"/>
          <p:cNvSpPr/>
          <p:nvPr/>
        </p:nvSpPr>
        <p:spPr>
          <a:xfrm>
            <a:off x="4286160" y="1285920"/>
            <a:ext cx="1213200" cy="913320"/>
          </a:xfrm>
          <a:prstGeom prst="blockArc">
            <a:avLst>
              <a:gd name="adj1" fmla="val 11576375"/>
              <a:gd name="adj2" fmla="val 20824571"/>
              <a:gd name="adj3" fmla="val 15796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CustomShape 6"/>
          <p:cNvSpPr/>
          <p:nvPr/>
        </p:nvSpPr>
        <p:spPr>
          <a:xfrm rot="5400000">
            <a:off x="6394680" y="3750480"/>
            <a:ext cx="913320" cy="1127520"/>
          </a:xfrm>
          <a:prstGeom prst="halfFrame">
            <a:avLst>
              <a:gd name="adj1" fmla="val 13978"/>
              <a:gd name="adj2" fmla="val 18817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7"/>
          <p:cNvSpPr/>
          <p:nvPr/>
        </p:nvSpPr>
        <p:spPr>
          <a:xfrm rot="5400000">
            <a:off x="3287160" y="641880"/>
            <a:ext cx="427680" cy="1713600"/>
          </a:xfrm>
          <a:prstGeom prst="halfFrame">
            <a:avLst>
              <a:gd name="adj1" fmla="val 31182"/>
              <a:gd name="adj2" fmla="val 32580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CustomShape 8"/>
          <p:cNvSpPr/>
          <p:nvPr/>
        </p:nvSpPr>
        <p:spPr>
          <a:xfrm rot="5400000">
            <a:off x="4323240" y="4822200"/>
            <a:ext cx="498960" cy="1141920"/>
          </a:xfrm>
          <a:prstGeom prst="halfFrame">
            <a:avLst>
              <a:gd name="adj1" fmla="val 13978"/>
              <a:gd name="adj2" fmla="val 18817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CustomShape 9"/>
          <p:cNvSpPr/>
          <p:nvPr/>
        </p:nvSpPr>
        <p:spPr>
          <a:xfrm>
            <a:off x="7643880" y="2286000"/>
            <a:ext cx="713160" cy="627480"/>
          </a:xfrm>
          <a:prstGeom prst="frame">
            <a:avLst>
              <a:gd name="adj1" fmla="val 3116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7" name="CustomShape 10"/>
          <p:cNvSpPr/>
          <p:nvPr/>
        </p:nvSpPr>
        <p:spPr>
          <a:xfrm>
            <a:off x="5643720" y="1643040"/>
            <a:ext cx="427680" cy="427680"/>
          </a:xfrm>
          <a:prstGeom prst="frame">
            <a:avLst>
              <a:gd name="adj1" fmla="val 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7" dur="indefinite" restart="never" nodeType="tmRoot">
          <p:childTnLst>
            <p:seq>
              <p:cTn id="358" dur="indefinite" nodeType="mainSeq">
                <p:childTnLst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63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2000"/>
                            </p:stCondLst>
                            <p:childTnLst>
                              <p:par>
                                <p:cTn id="365" nodeType="after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36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4000"/>
                            </p:stCondLst>
                            <p:childTnLst>
                              <p:par>
                                <p:cTn id="369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1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2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373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4" fill="hold">
                            <p:stCondLst>
                              <p:cond delay="6000"/>
                            </p:stCondLst>
                            <p:childTnLst>
                              <p:par>
                                <p:cTn id="375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7" dur="2000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78" dur="20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9" dur="20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84" dur="2000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85" dur="20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6" dur="2000" fill="hold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8" nodeType="afterEffect" fill="hold" presetClass="entr" presetID="7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0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1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2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4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95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6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1" dur="2000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02" dur="20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3" dur="2000" fill="hold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2000"/>
                            </p:stCondLst>
                            <p:childTnLst>
                              <p:par>
                                <p:cTn id="405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07" dur="2000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08" dur="20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9" dur="2000" fill="hold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1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3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14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5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6000"/>
                            </p:stCondLst>
                            <p:childTnLst>
                              <p:par>
                                <p:cTn id="417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19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2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26" dur="2000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27" dur="20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8" dur="2000" fill="hold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9" fill="hold">
                            <p:stCondLst>
                              <p:cond delay="2000"/>
                            </p:stCondLst>
                            <p:childTnLst>
                              <p:par>
                                <p:cTn id="430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2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33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4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4000"/>
                            </p:stCondLst>
                            <p:childTnLst>
                              <p:par>
                                <p:cTn id="436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38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39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0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42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4" dur="2000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45" dur="20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6" dur="2000" fill="hold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48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50" dur="3000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51" dur="3000" fill="hold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2" dur="3000" fill="hold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4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6" dur="2000" fill="hold"/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7" dur="2000" fill="hold"/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458" dur="2000"/>
                                        <p:tgtEl>
                                          <p:spTgt spid="1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0" nodeType="after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62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3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in">
                                      <p:cBhvr additive="repl">
                                        <p:cTn id="464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0" y="0"/>
            <a:ext cx="9142920" cy="1468800"/>
          </a:xfrm>
          <a:prstGeom prst="rect">
            <a:avLst/>
          </a:prstGeom>
          <a:gradFill rotWithShape="0">
            <a:gsLst>
              <a:gs pos="0">
                <a:srgbClr val="bfd4fe"/>
              </a:gs>
              <a:gs pos="100000">
                <a:srgbClr val="e5efff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0160">
              <a:srgbClr val="000000">
                <a:alpha val="3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ff0000"/>
                </a:solidFill>
                <a:latin typeface="Calibri"/>
                <a:ea typeface="DejaVu Sans"/>
              </a:rPr>
              <a:t>Озеро словообразования</a:t>
            </a:r>
            <a:endParaRPr b="0" lang="ru-RU" sz="5400" spc="-1" strike="noStrike"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0" y="1428840"/>
            <a:ext cx="9142920" cy="542808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just">
              <a:lnSpc>
                <a:spcPct val="100000"/>
              </a:lnSpc>
              <a:spcBef>
                <a:spcPts val="859"/>
              </a:spcBef>
            </a:pP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599"/>
              </a:spcBef>
            </a:pPr>
            <a:r>
              <a:rPr b="0" lang="ru-RU" sz="48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b="0" lang="ru-RU" sz="4800" spc="-1" strike="noStrike">
                <a:solidFill>
                  <a:srgbClr val="ffffff"/>
                </a:solidFill>
                <a:latin typeface="Calibri"/>
                <a:ea typeface="DejaVu Sans"/>
              </a:rPr>
              <a:t>Приставка </a:t>
            </a:r>
            <a:r>
              <a:rPr b="0" lang="ru-RU" sz="8000" spc="-1" strike="noStrike">
                <a:solidFill>
                  <a:srgbClr val="0d0d0d"/>
                </a:solidFill>
                <a:latin typeface="Calibri"/>
                <a:ea typeface="DejaVu Sans"/>
              </a:rPr>
              <a:t>Корень </a:t>
            </a:r>
            <a:r>
              <a:rPr b="0" lang="ru-RU" sz="4800" spc="-1" strike="noStrike">
                <a:solidFill>
                  <a:srgbClr val="ffffff"/>
                </a:solidFill>
                <a:latin typeface="Calibri"/>
                <a:ea typeface="DejaVu Sans"/>
              </a:rPr>
              <a:t>Суффикс</a:t>
            </a:r>
            <a:r>
              <a:rPr b="0" lang="ru-RU" sz="6600" spc="-1" strike="noStrike">
                <a:solidFill>
                  <a:srgbClr val="0d0d0d"/>
                </a:solidFill>
                <a:latin typeface="Calibri"/>
                <a:ea typeface="DejaVu Sans"/>
              </a:rPr>
              <a:t>                </a:t>
            </a:r>
            <a:endParaRPr b="0" lang="ru-RU" sz="66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321"/>
              </a:spcBef>
            </a:pPr>
            <a:r>
              <a:rPr b="0" lang="ru-RU" sz="6600" spc="-1" strike="noStrike">
                <a:solidFill>
                  <a:srgbClr val="0d0d0d"/>
                </a:solidFill>
                <a:latin typeface="Calibri"/>
                <a:ea typeface="DejaVu Sans"/>
              </a:rPr>
              <a:t>                      </a:t>
            </a:r>
            <a:r>
              <a:rPr b="0" lang="ru-RU" sz="5400" spc="-1" strike="noStrike">
                <a:solidFill>
                  <a:srgbClr val="bfbfbf"/>
                </a:solidFill>
                <a:latin typeface="Calibri"/>
                <a:ea typeface="DejaVu Sans"/>
              </a:rPr>
              <a:t>Окончание</a:t>
            </a:r>
            <a:endParaRPr b="0" lang="ru-RU" sz="54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321"/>
              </a:spcBef>
            </a:pPr>
            <a:r>
              <a:rPr b="0" lang="ru-RU" sz="6600" spc="-1" strike="noStrike">
                <a:solidFill>
                  <a:srgbClr val="0d0d0d"/>
                </a:solidFill>
                <a:latin typeface="Calibri"/>
                <a:ea typeface="DejaVu Sans"/>
              </a:rPr>
              <a:t>    </a:t>
            </a:r>
            <a:r>
              <a:rPr b="0" lang="ru-RU" sz="6600" spc="-1" strike="noStrike">
                <a:solidFill>
                  <a:srgbClr val="0d0d0d"/>
                </a:solidFill>
                <a:latin typeface="Calibri"/>
                <a:ea typeface="DejaVu Sans"/>
              </a:rPr>
              <a:t>приозёрный  </a:t>
            </a:r>
            <a:endParaRPr b="0" lang="ru-RU" sz="66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1321"/>
              </a:spcBef>
            </a:pPr>
            <a:endParaRPr b="0" lang="ru-RU" sz="6600" spc="-1" strike="noStrike">
              <a:latin typeface="Arial"/>
            </a:endParaRPr>
          </a:p>
        </p:txBody>
      </p:sp>
      <p:sp>
        <p:nvSpPr>
          <p:cNvPr id="140" name="CustomShape 3"/>
          <p:cNvSpPr/>
          <p:nvPr/>
        </p:nvSpPr>
        <p:spPr>
          <a:xfrm rot="5400000">
            <a:off x="929880" y="1070280"/>
            <a:ext cx="713160" cy="2570760"/>
          </a:xfrm>
          <a:prstGeom prst="halfFrame">
            <a:avLst>
              <a:gd name="adj1" fmla="val 26554"/>
              <a:gd name="adj2" fmla="val 33333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CustomShape 4"/>
          <p:cNvSpPr/>
          <p:nvPr/>
        </p:nvSpPr>
        <p:spPr>
          <a:xfrm>
            <a:off x="2714760" y="1857240"/>
            <a:ext cx="3356640" cy="1413360"/>
          </a:xfrm>
          <a:prstGeom prst="blockArc">
            <a:avLst>
              <a:gd name="adj1" fmla="val 10832569"/>
              <a:gd name="adj2" fmla="val 21446795"/>
              <a:gd name="adj3" fmla="val 11921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CustomShape 5"/>
          <p:cNvSpPr/>
          <p:nvPr/>
        </p:nvSpPr>
        <p:spPr>
          <a:xfrm rot="2315400">
            <a:off x="6402960" y="1886400"/>
            <a:ext cx="2265840" cy="1625040"/>
          </a:xfrm>
          <a:prstGeom prst="halfFrame">
            <a:avLst>
              <a:gd name="adj1" fmla="val 16454"/>
              <a:gd name="adj2" fmla="val 13020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CustomShape 6"/>
          <p:cNvSpPr/>
          <p:nvPr/>
        </p:nvSpPr>
        <p:spPr>
          <a:xfrm>
            <a:off x="3786120" y="3643200"/>
            <a:ext cx="4928040" cy="842040"/>
          </a:xfrm>
          <a:prstGeom prst="frame">
            <a:avLst>
              <a:gd name="adj1" fmla="val 12500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CustomShape 7"/>
          <p:cNvSpPr/>
          <p:nvPr/>
        </p:nvSpPr>
        <p:spPr>
          <a:xfrm rot="5400000">
            <a:off x="1036800" y="3822120"/>
            <a:ext cx="570600" cy="1641960"/>
          </a:xfrm>
          <a:prstGeom prst="halfFrame">
            <a:avLst>
              <a:gd name="adj1" fmla="val 17952"/>
              <a:gd name="adj2" fmla="val 21290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5" name="CustomShape 8"/>
          <p:cNvSpPr/>
          <p:nvPr/>
        </p:nvSpPr>
        <p:spPr>
          <a:xfrm>
            <a:off x="2071800" y="4500720"/>
            <a:ext cx="1856160" cy="1413360"/>
          </a:xfrm>
          <a:prstGeom prst="blockArc">
            <a:avLst>
              <a:gd name="adj1" fmla="val 12522960"/>
              <a:gd name="adj2" fmla="val 20138105"/>
              <a:gd name="adj3" fmla="val 6734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6" name="CustomShape 9"/>
          <p:cNvSpPr/>
          <p:nvPr/>
        </p:nvSpPr>
        <p:spPr>
          <a:xfrm rot="2315400">
            <a:off x="3848760" y="4742640"/>
            <a:ext cx="445680" cy="355320"/>
          </a:xfrm>
          <a:prstGeom prst="halfFrame">
            <a:avLst>
              <a:gd name="adj1" fmla="val 16454"/>
              <a:gd name="adj2" fmla="val 13020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CustomShape 10"/>
          <p:cNvSpPr/>
          <p:nvPr/>
        </p:nvSpPr>
        <p:spPr>
          <a:xfrm>
            <a:off x="4286160" y="4786200"/>
            <a:ext cx="1141920" cy="842040"/>
          </a:xfrm>
          <a:prstGeom prst="frame">
            <a:avLst>
              <a:gd name="adj1" fmla="val 5502"/>
            </a:avLst>
          </a:prstGeom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65" dur="indefinite" restart="never" nodeType="tmRoot">
          <p:childTnLst>
            <p:seq>
              <p:cTn id="466" dur="indefinite" nodeType="mainSeq">
                <p:childTnLst>
                  <p:par>
                    <p:cTn id="467" fill="hold">
                      <p:stCondLst>
                        <p:cond delay="indefinite"/>
                      </p:stCondLst>
                      <p:childTnLst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nodeType="click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7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4" fill="hold">
                      <p:stCondLst>
                        <p:cond delay="indefinite"/>
                      </p:stCondLst>
                      <p:childTnLst>
                        <p:par>
                          <p:cTn id="475" fill="hold">
                            <p:stCondLst>
                              <p:cond delay="0"/>
                            </p:stCondLst>
                            <p:childTnLst>
                              <p:par>
                                <p:cTn id="476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478" dur="2000"/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nodeType="with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481" dur="2000"/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2" fill="hold">
                      <p:stCondLst>
                        <p:cond delay="indefinite"/>
                      </p:stCondLst>
                      <p:childTnLst>
                        <p:par>
                          <p:cTn id="483" fill="hold">
                            <p:stCondLst>
                              <p:cond delay="0"/>
                            </p:stCondLst>
                            <p:childTnLst>
                              <p:par>
                                <p:cTn id="484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486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7" fill="hold">
                      <p:stCondLst>
                        <p:cond delay="indefinite"/>
                      </p:stCondLst>
                      <p:childTnLst>
                        <p:par>
                          <p:cTn id="488" fill="hold">
                            <p:stCondLst>
                              <p:cond delay="0"/>
                            </p:stCondLst>
                            <p:childTnLst>
                              <p:par>
                                <p:cTn id="489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491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2" fill="hold">
                      <p:stCondLst>
                        <p:cond delay="indefinite"/>
                      </p:stCondLst>
                      <p:childTnLst>
                        <p:par>
                          <p:cTn id="493" fill="hold">
                            <p:stCondLst>
                              <p:cond delay="0"/>
                            </p:stCondLst>
                            <p:childTnLst>
                              <p:par>
                                <p:cTn id="494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496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501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2" fill="hold">
                      <p:stCondLst>
                        <p:cond delay="indefinite"/>
                      </p:stCondLst>
                      <p:childTnLst>
                        <p:par>
                          <p:cTn id="503" fill="hold">
                            <p:stCondLst>
                              <p:cond delay="0"/>
                            </p:stCondLst>
                            <p:childTnLst>
                              <p:par>
                                <p:cTn id="504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506" dur="2000"/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7" fill="hold">
                      <p:stCondLst>
                        <p:cond delay="indefinite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511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2" fill="hold">
                      <p:stCondLst>
                        <p:cond delay="indefinite"/>
                      </p:stCondLst>
                      <p:childTnLst>
                        <p:par>
                          <p:cTn id="513" fill="hold">
                            <p:stCondLst>
                              <p:cond delay="0"/>
                            </p:stCondLst>
                            <p:childTnLst>
                              <p:par>
                                <p:cTn id="514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516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7" fill="hold">
                      <p:stCondLst>
                        <p:cond delay="indefinite"/>
                      </p:stCondLst>
                      <p:childTnLst>
                        <p:par>
                          <p:cTn id="518" fill="hold">
                            <p:stCondLst>
                              <p:cond delay="0"/>
                            </p:stCondLst>
                            <p:childTnLst>
                              <p:par>
                                <p:cTn id="519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521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2" fill="hold">
                      <p:stCondLst>
                        <p:cond delay="indefinite"/>
                      </p:stCondLst>
                      <p:childTnLst>
                        <p:par>
                          <p:cTn id="523" fill="hold">
                            <p:stCondLst>
                              <p:cond delay="0"/>
                            </p:stCondLst>
                            <p:childTnLst>
                              <p:par>
                                <p:cTn id="524" nodeType="clickEffect" fill="hold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 additive="repl">
                                        <p:cTn id="526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Application>LibreOffice/6.1.0.3$Windows_x86 LibreOffice_project/efb621ed25068d70781dc026f7e9c5187a4decd1</Application>
  <Words>172</Words>
  <Paragraphs>75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2009-12-13T18:19:32Z</dcterms:created>
  <dc:creator>Рыжкова Ю И</dc:creator>
  <dc:description/>
  <dc:language>ru-RU</dc:language>
  <cp:lastModifiedBy/>
  <dcterms:modified xsi:type="dcterms:W3CDTF">2021-04-12T13:59:35Z</dcterms:modified>
  <cp:revision>46</cp:revision>
  <dc:subject/>
  <dc:title>Озеро словообразования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9</vt:i4>
  </property>
</Properties>
</file>