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75" r:id="rId4"/>
    <p:sldId id="292" r:id="rId5"/>
    <p:sldId id="263" r:id="rId6"/>
    <p:sldId id="264" r:id="rId7"/>
    <p:sldId id="259" r:id="rId8"/>
    <p:sldId id="280" r:id="rId9"/>
    <p:sldId id="281" r:id="rId10"/>
    <p:sldId id="257" r:id="rId11"/>
    <p:sldId id="269" r:id="rId12"/>
    <p:sldId id="270" r:id="rId13"/>
    <p:sldId id="277" r:id="rId14"/>
    <p:sldId id="290" r:id="rId15"/>
    <p:sldId id="283" r:id="rId16"/>
    <p:sldId id="284" r:id="rId17"/>
    <p:sldId id="285" r:id="rId18"/>
    <p:sldId id="291" r:id="rId19"/>
    <p:sldId id="286" r:id="rId20"/>
    <p:sldId id="293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6829AAC-1767-4C4D-8B89-42EA8F0A26D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1321F44-DC29-436F-938C-A832ABE5E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829AAC-1767-4C4D-8B89-42EA8F0A26D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321F44-DC29-436F-938C-A832ABE5E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6829AAC-1767-4C4D-8B89-42EA8F0A26D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1321F44-DC29-436F-938C-A832ABE5E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829AAC-1767-4C4D-8B89-42EA8F0A26D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321F44-DC29-436F-938C-A832ABE5E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6829AAC-1767-4C4D-8B89-42EA8F0A26D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1321F44-DC29-436F-938C-A832ABE5E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829AAC-1767-4C4D-8B89-42EA8F0A26D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321F44-DC29-436F-938C-A832ABE5E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829AAC-1767-4C4D-8B89-42EA8F0A26D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321F44-DC29-436F-938C-A832ABE5E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829AAC-1767-4C4D-8B89-42EA8F0A26D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321F44-DC29-436F-938C-A832ABE5E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6829AAC-1767-4C4D-8B89-42EA8F0A26D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321F44-DC29-436F-938C-A832ABE5E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829AAC-1767-4C4D-8B89-42EA8F0A26D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321F44-DC29-436F-938C-A832ABE5E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829AAC-1767-4C4D-8B89-42EA8F0A26D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321F44-DC29-436F-938C-A832ABE5EF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6829AAC-1767-4C4D-8B89-42EA8F0A26D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1321F44-DC29-436F-938C-A832ABE5E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3967170"/>
          </a:xfrm>
        </p:spPr>
        <p:txBody>
          <a:bodyPr/>
          <a:lstStyle/>
          <a:p>
            <a:r>
              <a:rPr lang="ru-RU" dirty="0" smtClean="0"/>
              <a:t>Решаем </a:t>
            </a:r>
            <a:r>
              <a:rPr lang="ru-RU" dirty="0" smtClean="0">
                <a:solidFill>
                  <a:srgbClr val="00B0F0"/>
                </a:solidFill>
              </a:rPr>
              <a:t>проблему</a:t>
            </a:r>
            <a:r>
              <a:rPr lang="ru-RU" dirty="0" smtClean="0"/>
              <a:t> выхода из рейтинга </a:t>
            </a:r>
            <a:br>
              <a:rPr lang="ru-RU" dirty="0" smtClean="0"/>
            </a:br>
            <a:r>
              <a:rPr lang="ru-RU" dirty="0" smtClean="0"/>
              <a:t>«школа 500+»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ВОЗМОЖНЫЕ ПУТИ РЕШЕНИЯ ПРОБЛЕМ НА УРОВНЕ ШКОЛЫ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Организация семинаров</a:t>
            </a:r>
          </a:p>
          <a:p>
            <a:r>
              <a:rPr lang="ru-RU" b="1" dirty="0" smtClean="0"/>
              <a:t>Направление учителей на КПК</a:t>
            </a:r>
          </a:p>
          <a:p>
            <a:r>
              <a:rPr lang="ru-RU" b="1" dirty="0" smtClean="0"/>
              <a:t>Работа с родителями и с учащимися</a:t>
            </a:r>
          </a:p>
          <a:p>
            <a:r>
              <a:rPr lang="ru-RU" b="1" dirty="0" smtClean="0"/>
              <a:t>Внедрение ИУП (индивидуального учебного плана)</a:t>
            </a:r>
          </a:p>
          <a:p>
            <a:r>
              <a:rPr lang="ru-RU" b="1" dirty="0" smtClean="0"/>
              <a:t>Выстраивание традиционной системы мероприятий для организации качественной подготовки выпускников</a:t>
            </a:r>
          </a:p>
          <a:p>
            <a:r>
              <a:rPr lang="ru-RU" b="1" dirty="0" smtClean="0"/>
              <a:t>Работа над БУП школы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Педагогические проблемы школьника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Users\1\Desktop\img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8693" b="12348"/>
          <a:stretch>
            <a:fillRect/>
          </a:stretch>
        </p:blipFill>
        <p:spPr bwMode="auto">
          <a:xfrm>
            <a:off x="845608" y="1500174"/>
            <a:ext cx="6462184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Проблемы в обеспечении качества образования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218" name="Picture 2" descr="C:\Users\1\Desktop\img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91" t="36063" r="2538" b="6452"/>
          <a:stretch>
            <a:fillRect/>
          </a:stretch>
        </p:blipFill>
        <p:spPr bwMode="auto">
          <a:xfrm>
            <a:off x="1000100" y="1643050"/>
            <a:ext cx="6143668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Хорошее качество образования – это: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000" b="1" dirty="0" smtClean="0"/>
          </a:p>
          <a:p>
            <a:r>
              <a:rPr lang="ru-RU" sz="2000" b="1" dirty="0" smtClean="0"/>
              <a:t>Степень удовлетворенности ожиданий различных участников образовательного процесса: учащихся и их семей, администрации школы, остальных членов педагогического коллектива, внешних организаций, с которыми сотрудничает образовательное учреждение для достижения результата;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  </a:t>
            </a:r>
            <a:r>
              <a:rPr lang="ru-RU" sz="2000" b="1" dirty="0" err="1" smtClean="0"/>
              <a:t>Востребованность</a:t>
            </a:r>
            <a:r>
              <a:rPr lang="ru-RU" sz="2000" b="1" dirty="0" smtClean="0"/>
              <a:t> полученных знаний в конкретных условиях и местах их применения для достижения конкретной цели и повышение качества жизни выпускника.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Для повышения качества образования </a:t>
            </a:r>
            <a:r>
              <a:rPr lang="ru-RU" sz="2000" dirty="0" smtClean="0">
                <a:solidFill>
                  <a:srgbClr val="FF0000"/>
                </a:solidFill>
              </a:rPr>
              <a:t>(</a:t>
            </a:r>
            <a:r>
              <a:rPr lang="ru-RU" sz="1800" dirty="0" smtClean="0">
                <a:solidFill>
                  <a:srgbClr val="FF0000"/>
                </a:solidFill>
              </a:rPr>
              <a:t>каждому педагогу</a:t>
            </a:r>
            <a:r>
              <a:rPr lang="ru-RU" sz="2000" dirty="0" smtClean="0">
                <a:solidFill>
                  <a:srgbClr val="FF0000"/>
                </a:solidFill>
              </a:rPr>
              <a:t>):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000" b="1" dirty="0" smtClean="0"/>
          </a:p>
          <a:p>
            <a:r>
              <a:rPr lang="ru-RU" sz="2000" b="1" dirty="0" smtClean="0"/>
              <a:t>Проводить мониторинговые работы, анализируя их результаты;</a:t>
            </a:r>
          </a:p>
          <a:p>
            <a:r>
              <a:rPr lang="ru-RU" sz="2000" b="1" dirty="0" smtClean="0"/>
              <a:t>Отслеживать динамику результатов;</a:t>
            </a:r>
          </a:p>
          <a:p>
            <a:r>
              <a:rPr lang="ru-RU" sz="2000" b="1" dirty="0" smtClean="0"/>
              <a:t>Вести индивидуальную работу с учащимися, имеющими проблемы в обучении;</a:t>
            </a:r>
          </a:p>
          <a:p>
            <a:r>
              <a:rPr lang="ru-RU" sz="2000" b="1" dirty="0" smtClean="0"/>
              <a:t>Планировать работу с учащимися по коррекции ЗУН и ликвидации имеющихся пробелов;</a:t>
            </a:r>
          </a:p>
          <a:p>
            <a:r>
              <a:rPr lang="ru-RU" sz="2000" b="1" dirty="0" smtClean="0"/>
              <a:t>Каждую четверть анализировать состояние учебно-воспитательного процесса в классе;</a:t>
            </a:r>
          </a:p>
          <a:p>
            <a:r>
              <a:rPr lang="ru-RU" sz="2000" b="1" dirty="0" smtClean="0"/>
              <a:t>Проводить работу с одаренными детьми.</a:t>
            </a:r>
          </a:p>
          <a:p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Повышение следующих показателей: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000" b="1" dirty="0" smtClean="0"/>
              <a:t>Повышение качества </a:t>
            </a:r>
            <a:r>
              <a:rPr lang="ru-RU" sz="2000" b="1" dirty="0" err="1" smtClean="0"/>
              <a:t>обученности</a:t>
            </a:r>
            <a:r>
              <a:rPr lang="ru-RU" sz="2000" b="1" dirty="0" smtClean="0"/>
              <a:t> по образовательным областям;</a:t>
            </a:r>
          </a:p>
          <a:p>
            <a:r>
              <a:rPr lang="ru-RU" sz="2000" b="1" dirty="0" smtClean="0"/>
              <a:t>Повышение результатов ОГЭ;</a:t>
            </a:r>
          </a:p>
          <a:p>
            <a:r>
              <a:rPr lang="ru-RU" sz="2000" b="1" dirty="0" smtClean="0"/>
              <a:t>Увеличение количества участников проектно-исследовательской деятельности;</a:t>
            </a:r>
          </a:p>
          <a:p>
            <a:r>
              <a:rPr lang="ru-RU" sz="2000" b="1" dirty="0" smtClean="0"/>
              <a:t>Увеличение количества проектов призеров конкурсов различных уровней;</a:t>
            </a:r>
          </a:p>
          <a:p>
            <a:r>
              <a:rPr lang="ru-RU" sz="2000" b="1" dirty="0" smtClean="0"/>
              <a:t>Повышение уровня содержания и разнообразия  </a:t>
            </a:r>
            <a:r>
              <a:rPr lang="ru-RU" sz="2000" b="1" dirty="0" err="1" smtClean="0"/>
              <a:t>портфолио</a:t>
            </a:r>
            <a:r>
              <a:rPr lang="ru-RU" sz="2000" b="1" dirty="0" smtClean="0"/>
              <a:t> достижений учащихся.</a:t>
            </a:r>
            <a:endParaRPr lang="ru-RU" sz="20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6087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Стратегические ресурсы повышения качества образования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800" b="1" dirty="0" smtClean="0"/>
              <a:t>Повышение профессиональной компетентности педагогов в области педагогического прогнозирования результатов образования в отношении каждого ученика;</a:t>
            </a:r>
          </a:p>
          <a:p>
            <a:r>
              <a:rPr lang="ru-RU" sz="1800" b="1" dirty="0" smtClean="0"/>
              <a:t>Обеспечение эффективных условий профессиональной ориентации и самоопределения на этапе основной школы для обучающихся, испытывающих трудности в освоении ФГОС;</a:t>
            </a:r>
          </a:p>
          <a:p>
            <a:r>
              <a:rPr lang="ru-RU" sz="1800" b="1" dirty="0" smtClean="0"/>
              <a:t>Развитие системы вариативного образования  в соответствии с выбором обучающихся (элективные курсы);</a:t>
            </a:r>
          </a:p>
          <a:p>
            <a:r>
              <a:rPr lang="ru-RU" sz="1800" b="1" dirty="0" smtClean="0"/>
              <a:t>Внутренняя и внешняя оценка образовательных достижений обучающихся, качество реализации образовательных программ.</a:t>
            </a:r>
            <a:endParaRPr lang="ru-RU" sz="18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Пути повышения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качества образования: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1\Desktop\screen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129" t="27219" r="8066" b="32984"/>
          <a:stretch>
            <a:fillRect/>
          </a:stretch>
        </p:blipFill>
        <p:spPr bwMode="auto">
          <a:xfrm>
            <a:off x="785786" y="1643050"/>
            <a:ext cx="7000924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Работа администрации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1\Desktop\img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707" t="21323" r="5855" b="38880"/>
          <a:stretch>
            <a:fillRect/>
          </a:stretch>
        </p:blipFill>
        <p:spPr bwMode="auto">
          <a:xfrm>
            <a:off x="357158" y="1500174"/>
            <a:ext cx="7643866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Ожидаемые результаты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1\Desktop\img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9849" r="16909" b="3504"/>
          <a:stretch>
            <a:fillRect/>
          </a:stretch>
        </p:blipFill>
        <p:spPr bwMode="auto">
          <a:xfrm>
            <a:off x="845608" y="1500174"/>
            <a:ext cx="6941102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Что такое проблема?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Проблема – это сложный вопрос, задача, требующая уяснения, изучения,  оценки и разрешения.</a:t>
            </a:r>
          </a:p>
          <a:p>
            <a:r>
              <a:rPr lang="ru-RU" sz="2400" b="1" dirty="0" smtClean="0"/>
              <a:t>Проблема возникает, если появляется несоответствие  фактического состояния управляемого объекта желаемому или заданному.</a:t>
            </a:r>
          </a:p>
          <a:p>
            <a:endParaRPr lang="ru-RU" sz="1800" dirty="0"/>
          </a:p>
        </p:txBody>
      </p:sp>
      <p:pic>
        <p:nvPicPr>
          <p:cNvPr id="4" name="Picture 2" descr="C:\Users\1\Desktop\image-2.jpg"/>
          <p:cNvPicPr>
            <a:picLocks noChangeAspect="1" noChangeArrowheads="1"/>
          </p:cNvPicPr>
          <p:nvPr/>
        </p:nvPicPr>
        <p:blipFill>
          <a:blip r:embed="rId2" cstate="print"/>
          <a:srcRect l="57009" t="39362" r="15888" b="12766"/>
          <a:stretch>
            <a:fillRect/>
          </a:stretch>
        </p:blipFill>
        <p:spPr bwMode="auto">
          <a:xfrm>
            <a:off x="5643570" y="4143380"/>
            <a:ext cx="2214578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3807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Перспективный план повышения качества образования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sz="1200" b="1" dirty="0" smtClean="0"/>
              <a:t>Создание базы данных достижений учащихся</a:t>
            </a:r>
          </a:p>
          <a:p>
            <a:endParaRPr lang="ru-RU" sz="1200" b="1" dirty="0" smtClean="0"/>
          </a:p>
          <a:p>
            <a:r>
              <a:rPr lang="ru-RU" sz="1200" b="1" dirty="0" err="1" smtClean="0"/>
              <a:t>Внутришкольный</a:t>
            </a:r>
            <a:r>
              <a:rPr lang="ru-RU" sz="1200" b="1" dirty="0" smtClean="0"/>
              <a:t> мониторинг качества </a:t>
            </a:r>
            <a:r>
              <a:rPr lang="ru-RU" sz="1200" b="1" dirty="0" err="1" smtClean="0"/>
              <a:t>обученности</a:t>
            </a:r>
            <a:r>
              <a:rPr lang="ru-RU" sz="1200" b="1" dirty="0" smtClean="0"/>
              <a:t> учащихся</a:t>
            </a:r>
          </a:p>
          <a:p>
            <a:endParaRPr lang="ru-RU" sz="1200" b="1" dirty="0" smtClean="0"/>
          </a:p>
          <a:p>
            <a:endParaRPr lang="ru-RU" sz="1200" b="1" dirty="0" smtClean="0"/>
          </a:p>
          <a:p>
            <a:endParaRPr lang="ru-RU" sz="1200" b="1" dirty="0" smtClean="0"/>
          </a:p>
          <a:p>
            <a:r>
              <a:rPr lang="ru-RU" sz="1200" b="1" dirty="0" smtClean="0"/>
              <a:t>Мониторинг качества подготовки и сдачи ГИА</a:t>
            </a:r>
          </a:p>
          <a:p>
            <a:endParaRPr lang="ru-RU" sz="1200" b="1" dirty="0" smtClean="0"/>
          </a:p>
          <a:p>
            <a:r>
              <a:rPr lang="ru-RU" sz="1200" b="1" dirty="0" smtClean="0"/>
              <a:t>Развитие проектной деятельности</a:t>
            </a:r>
          </a:p>
          <a:p>
            <a:endParaRPr lang="ru-RU" sz="1200" b="1" dirty="0" smtClean="0"/>
          </a:p>
          <a:p>
            <a:endParaRPr lang="ru-RU" sz="1200" b="1" dirty="0" smtClean="0"/>
          </a:p>
          <a:p>
            <a:r>
              <a:rPr lang="ru-RU" sz="1200" b="1" dirty="0" smtClean="0"/>
              <a:t>Повышение </a:t>
            </a:r>
            <a:r>
              <a:rPr lang="ru-RU" sz="1200" b="1" dirty="0" err="1" smtClean="0"/>
              <a:t>метапредметных</a:t>
            </a:r>
            <a:r>
              <a:rPr lang="ru-RU" sz="1200" b="1" dirty="0" smtClean="0"/>
              <a:t>, личностных результатов</a:t>
            </a:r>
            <a:endParaRPr lang="ru-RU" sz="12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sz="1200" b="1" dirty="0" smtClean="0"/>
              <a:t>Ведение учителем электронного </a:t>
            </a:r>
            <a:r>
              <a:rPr lang="ru-RU" sz="1200" b="1" dirty="0" err="1" smtClean="0"/>
              <a:t>портфолио</a:t>
            </a:r>
            <a:r>
              <a:rPr lang="ru-RU" sz="1200" b="1" dirty="0" smtClean="0"/>
              <a:t> ученика (фестивали, олимпиады и </a:t>
            </a:r>
            <a:r>
              <a:rPr lang="ru-RU" sz="1200" b="1" dirty="0" err="1" smtClean="0"/>
              <a:t>др</a:t>
            </a:r>
            <a:r>
              <a:rPr lang="ru-RU" sz="1200" b="1" dirty="0" smtClean="0"/>
              <a:t>)</a:t>
            </a:r>
          </a:p>
          <a:p>
            <a:endParaRPr lang="ru-RU" sz="1200" b="1" dirty="0" smtClean="0"/>
          </a:p>
          <a:p>
            <a:r>
              <a:rPr lang="ru-RU" sz="1200" b="1" dirty="0" smtClean="0"/>
              <a:t>Промежуточные и итоговые контрольные работы по текстам администрации, диагностические работы, тестовые работы в системе </a:t>
            </a:r>
            <a:r>
              <a:rPr lang="ru-RU" sz="1200" b="1" dirty="0" err="1" smtClean="0"/>
              <a:t>Статград</a:t>
            </a:r>
            <a:endParaRPr lang="ru-RU" sz="1200" b="1" dirty="0" smtClean="0"/>
          </a:p>
          <a:p>
            <a:endParaRPr lang="ru-RU" sz="1200" b="1" dirty="0" smtClean="0"/>
          </a:p>
          <a:p>
            <a:r>
              <a:rPr lang="ru-RU" sz="1200" b="1" dirty="0" smtClean="0"/>
              <a:t>Тренировочное тестирование по предметам,  анализ результатов</a:t>
            </a:r>
          </a:p>
          <a:p>
            <a:endParaRPr lang="ru-RU" sz="1200" b="1" dirty="0" smtClean="0"/>
          </a:p>
          <a:p>
            <a:r>
              <a:rPr lang="ru-RU" sz="1200" b="1" dirty="0" smtClean="0"/>
              <a:t>Интегрированные уроки, итоговая аттестация в форме  творческого экзамена, фестиваль проектов</a:t>
            </a:r>
          </a:p>
          <a:p>
            <a:endParaRPr lang="ru-RU" sz="1200" b="1" dirty="0" smtClean="0"/>
          </a:p>
          <a:p>
            <a:r>
              <a:rPr lang="ru-RU" sz="1200" b="1" dirty="0" smtClean="0"/>
              <a:t>Вовлечение большей доли обучающихся во </a:t>
            </a:r>
            <a:r>
              <a:rPr lang="ru-RU" sz="1200" b="1" dirty="0" err="1" smtClean="0"/>
              <a:t>внеучебную</a:t>
            </a:r>
            <a:r>
              <a:rPr lang="ru-RU" sz="1200" b="1" dirty="0" smtClean="0"/>
              <a:t> деятельность (кружки, объединения и т.д.). Организация </a:t>
            </a:r>
            <a:r>
              <a:rPr lang="ru-RU" sz="1200" b="1" dirty="0" err="1" smtClean="0"/>
              <a:t>межпредметных</a:t>
            </a:r>
            <a:r>
              <a:rPr lang="ru-RU" sz="1200" b="1" dirty="0" smtClean="0"/>
              <a:t> соревнований, игр, интегрированных уроков. Увеличение доли выпускников, поступивших в учреждения профессионального образования.</a:t>
            </a:r>
            <a:endParaRPr lang="ru-RU" sz="12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0a65d003f232bb1cdb3654ec94397ae9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57200" y="714356"/>
            <a:ext cx="7239000" cy="5490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Шесть шагов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проблемы: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1\Desktop\slide-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9442"/>
          <a:stretch>
            <a:fillRect/>
          </a:stretch>
        </p:blipFill>
        <p:spPr bwMode="auto">
          <a:xfrm>
            <a:off x="500034" y="1428736"/>
            <a:ext cx="7072362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Причины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171" name="Picture 3" descr="C:\Users\1\Desktop\img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918" t="25745" r="5855" b="7926"/>
          <a:stretch>
            <a:fillRect/>
          </a:stretch>
        </p:blipFill>
        <p:spPr bwMode="auto">
          <a:xfrm>
            <a:off x="500034" y="1428736"/>
            <a:ext cx="7286676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Главные вопросы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1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7219"/>
          <a:stretch>
            <a:fillRect/>
          </a:stretch>
        </p:blipFill>
        <p:spPr bwMode="auto">
          <a:xfrm>
            <a:off x="845608" y="1571612"/>
            <a:ext cx="6462184" cy="4786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Могу…хочу…делаю…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1\Desktop\kak-reshit-vse-svoi-problemy-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38200" y="1680369"/>
            <a:ext cx="6477000" cy="4705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ПРОБЛЕМЫ ШКОЛЫ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Перегрузка учителя;</a:t>
            </a:r>
          </a:p>
          <a:p>
            <a:r>
              <a:rPr lang="ru-RU" sz="2000" b="1" dirty="0" smtClean="0"/>
              <a:t>Инертность мышления и пассивность ряда учителей;</a:t>
            </a:r>
          </a:p>
          <a:p>
            <a:r>
              <a:rPr lang="ru-RU" sz="2000" b="1" dirty="0" smtClean="0"/>
              <a:t>Малоэффективная работа по обобщению педагогического опыта и обмену им учителей;</a:t>
            </a:r>
          </a:p>
          <a:p>
            <a:r>
              <a:rPr lang="ru-RU" sz="2000" b="1" dirty="0" smtClean="0"/>
              <a:t>Недостаточная планомерная работа учителя  с одаренными учащимися и слабоуспевающими;</a:t>
            </a:r>
          </a:p>
          <a:p>
            <a:r>
              <a:rPr lang="ru-RU" sz="2000" b="1" dirty="0" smtClean="0"/>
              <a:t>Формальная работа учителей по самообразованию;</a:t>
            </a:r>
          </a:p>
          <a:p>
            <a:r>
              <a:rPr lang="ru-RU" sz="2000" b="1" dirty="0" smtClean="0"/>
              <a:t>Ограниченность финансовых средств для  стимулирования инновационной деятельности педагогов, оснащения школы современными  компьютерными комплексами, новым программным обеспечением.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ПРОБЛЕМЫ ШКОЛЫ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Увеличение количества детей с хроническими заболеваниями;</a:t>
            </a:r>
          </a:p>
          <a:p>
            <a:r>
              <a:rPr lang="ru-RU" sz="2000" b="1" dirty="0" smtClean="0"/>
              <a:t>Приход в школу массы неподготовленных детей или детей прошедших совершенно неверный путь подготовки к школьному обучению – «предметное натаскивание»;</a:t>
            </a:r>
          </a:p>
          <a:p>
            <a:r>
              <a:rPr lang="ru-RU" sz="2000" b="1" dirty="0" smtClean="0"/>
              <a:t>Существенное изменение родительского отношения к школе: откровенно агрессивное или абсолютное равнодушие, неприятие, пренебрежение;</a:t>
            </a:r>
          </a:p>
          <a:p>
            <a:r>
              <a:rPr lang="ru-RU" sz="2000" b="1" dirty="0" smtClean="0"/>
              <a:t>Многие дети подвергаются в семьях физическим наказаниям, растут в тяжелой моральной атмосфере;</a:t>
            </a:r>
          </a:p>
          <a:p>
            <a:r>
              <a:rPr lang="ru-RU" sz="2000" b="1" dirty="0" smtClean="0"/>
              <a:t>Рост числа малообеспеченных  семей;</a:t>
            </a:r>
          </a:p>
          <a:p>
            <a:r>
              <a:rPr lang="ru-RU" sz="2000" b="1" dirty="0" smtClean="0"/>
              <a:t>Увеличение количества социально-обездоленных детей.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ПРОБЛЕМЫ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В МЕТОДИЧЕСКОЙ РАБОТЕ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2800" b="1" dirty="0" smtClean="0"/>
              <a:t>Проблемы недостаточной активности учителей для распространения своего опыта через участие в конкурсах, фестивалях, выставках и в сети интернет.</a:t>
            </a:r>
          </a:p>
          <a:p>
            <a:r>
              <a:rPr lang="ru-RU" sz="2800" b="1" dirty="0" smtClean="0"/>
              <a:t>Проблема учителей по проведению самоанализа деятельности за отчетный период.</a:t>
            </a:r>
          </a:p>
          <a:p>
            <a:r>
              <a:rPr lang="ru-RU" sz="2800" b="1" dirty="0" smtClean="0"/>
              <a:t>Проблема организации в полном объеме и с высокой результативностью работу по подготовке учащихся к предметным олимпиадам.</a:t>
            </a:r>
          </a:p>
          <a:p>
            <a:r>
              <a:rPr lang="ru-RU" sz="2800" b="1" dirty="0" smtClean="0"/>
              <a:t>Проблема организации работы с одаренными детьми и  детьми, проявляющими интерес к предмету.</a:t>
            </a:r>
          </a:p>
          <a:p>
            <a:r>
              <a:rPr lang="ru-RU" sz="2800" b="1" dirty="0" smtClean="0"/>
              <a:t>Проблема организации проведения предметной недели как достаточно яркого, эмоционально окрашенного мероприятия, направленного на повышение мотивации учащихся к предмету и носящего общешкольный характер.</a:t>
            </a:r>
          </a:p>
          <a:p>
            <a:r>
              <a:rPr lang="ru-RU" sz="2800" b="1" dirty="0" smtClean="0"/>
              <a:t>Проблемы организации работы (вернее полное ее отсутствие) психолого-педагогической службы с трудными детьми, пассивных по отношению к учебе учеников.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198</TotalTime>
  <Words>671</Words>
  <Application>Microsoft Office PowerPoint</Application>
  <PresentationFormat>Экран (4:3)</PresentationFormat>
  <Paragraphs>93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Решаем проблему выхода из рейтинга  «школа 500+»</vt:lpstr>
      <vt:lpstr>Что такое проблема?</vt:lpstr>
      <vt:lpstr>Шесть шагов  проблемы:</vt:lpstr>
      <vt:lpstr>Причины </vt:lpstr>
      <vt:lpstr>Главные вопросы</vt:lpstr>
      <vt:lpstr>Могу…хочу…делаю…</vt:lpstr>
      <vt:lpstr>ПРОБЛЕМЫ ШКОЛЫ</vt:lpstr>
      <vt:lpstr>ПРОБЛЕМЫ ШКОЛЫ</vt:lpstr>
      <vt:lpstr>ПРОБЛЕМЫ  В МЕТОДИЧЕСКОЙ РАБОТЕ</vt:lpstr>
      <vt:lpstr>ВОЗМОЖНЫЕ ПУТИ РЕШЕНИЯ ПРОБЛЕМ НА УРОВНЕ ШКОЛЫ</vt:lpstr>
      <vt:lpstr>Педагогические проблемы школьника</vt:lpstr>
      <vt:lpstr>Проблемы в обеспечении качества образования</vt:lpstr>
      <vt:lpstr>Хорошее качество образования – это:</vt:lpstr>
      <vt:lpstr>Для повышения качества образования (каждому педагогу):</vt:lpstr>
      <vt:lpstr>Повышение следующих показателей:</vt:lpstr>
      <vt:lpstr>Стратегические ресурсы повышения качества образования</vt:lpstr>
      <vt:lpstr>Пути повышения  качества образования:</vt:lpstr>
      <vt:lpstr>Работа администрации</vt:lpstr>
      <vt:lpstr>Ожидаемые результаты</vt:lpstr>
      <vt:lpstr>Перспективный план повышения качества образования</vt:lpstr>
      <vt:lpstr>Слайд 21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64</cp:revision>
  <dcterms:created xsi:type="dcterms:W3CDTF">2021-04-01T17:10:25Z</dcterms:created>
  <dcterms:modified xsi:type="dcterms:W3CDTF">2021-04-12T09:29:12Z</dcterms:modified>
</cp:coreProperties>
</file>