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2" r:id="rId2"/>
    <p:sldId id="263" r:id="rId3"/>
    <p:sldId id="259" r:id="rId4"/>
    <p:sldId id="280" r:id="rId5"/>
    <p:sldId id="281" r:id="rId6"/>
    <p:sldId id="260" r:id="rId7"/>
    <p:sldId id="261" r:id="rId8"/>
    <p:sldId id="278" r:id="rId9"/>
    <p:sldId id="267" r:id="rId10"/>
    <p:sldId id="269" r:id="rId11"/>
    <p:sldId id="270" r:id="rId12"/>
    <p:sldId id="271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2" autoAdjust="0"/>
    <p:restoredTop sz="94660"/>
  </p:normalViewPr>
  <p:slideViewPr>
    <p:cSldViewPr>
      <p:cViewPr>
        <p:scale>
          <a:sx n="76" d="100"/>
          <a:sy n="76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8B6E5-C4B4-4302-B52B-FBC8D341C409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BEFF5-C243-4872-9BD2-8F28C40C7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E6775-65B2-466C-A3A6-B5EF90A2736F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818D1-2F46-48F2-99FA-99C50B427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9EFDB-AF53-4F0A-9AA8-AE023FC62403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08976-16E8-47BC-A7E0-E093C5A9F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30498-4668-4ADF-9477-66A59F2FD994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34FFE-48E2-4CF3-B591-C7E39AE73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ED4D-2755-4300-9E17-E0369C65321D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76ED3-DC0C-47BB-A4D9-21D51C64A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337F1-7399-4AB5-9AAE-AB52AC26B9F5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BB907-9DF0-412B-B652-71E2B5C62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BFCDE-274D-44B7-A827-CF4572EE3EE9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A10B2-A124-4D2F-8003-833AEE448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D8A2C-167E-4CE7-B61A-5A28C3747A61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AE9E7-97A5-403F-9C75-14BC07161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7E5AE-AB67-419B-A92D-5878150CE4B4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EC4AD-27BC-41DB-BF3F-12BF74002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BE2A9-7059-4011-94C8-89226A3D8DDB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4AC16-B1B8-4A7B-BBDF-E146A3E19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4CE1-7136-44DE-A2AD-F49937F60C1E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7FBB-CE54-488A-8994-13BC91AB0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D2C3F-71BB-42F6-B669-9E5F21877360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0FDC0-BB62-45F4-AEDC-F8C0DE4C4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A3A99-07E7-4F57-9528-49B50F0A89BB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C9826-A39C-43A0-AB4F-A98EAE304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6BB47-4962-4B69-8791-EA59E445C229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B1B01-B1B6-49EC-B11F-B96A821DC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9813-C134-4506-BF57-12FB072AFFDB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3A15-B4CC-425F-9F5D-719B7C0E3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D7B5B-17A5-41A3-8600-C406B328416B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2CA8A-2106-418B-B890-35B033248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C33310-418F-4CF2-AAC4-C122330A870C}" type="datetimeFigureOut">
              <a:rPr lang="ru-RU"/>
              <a:pPr>
                <a:defRPr/>
              </a:pPr>
              <a:t>12.03.2021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7F5CFFFF-E042-489A-96B4-004B13DE9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  <p:sldLayoutId id="2147483734" r:id="rId4"/>
    <p:sldLayoutId id="2147483733" r:id="rId5"/>
    <p:sldLayoutId id="2147483732" r:id="rId6"/>
    <p:sldLayoutId id="2147483731" r:id="rId7"/>
    <p:sldLayoutId id="2147483730" r:id="rId8"/>
    <p:sldLayoutId id="2147483729" r:id="rId9"/>
    <p:sldLayoutId id="2147483728" r:id="rId10"/>
    <p:sldLayoutId id="2147483738" r:id="rId11"/>
    <p:sldLayoutId id="2147483727" r:id="rId12"/>
    <p:sldLayoutId id="2147483739" r:id="rId13"/>
    <p:sldLayoutId id="2147483726" r:id="rId14"/>
    <p:sldLayoutId id="2147483725" r:id="rId15"/>
    <p:sldLayoutId id="2147483724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4293096"/>
            <a:ext cx="57029" cy="144016"/>
          </a:xfrm>
        </p:spPr>
        <p:txBody>
          <a:bodyPr/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6631"/>
            <a:ext cx="7632848" cy="4536505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sz="2000" dirty="0" smtClean="0">
                <a:solidFill>
                  <a:srgbClr val="FF0000"/>
                </a:solidFill>
              </a:rPr>
              <a:t>МБДОУ </a:t>
            </a:r>
            <a:r>
              <a:rPr lang="ru-RU" sz="2000" dirty="0">
                <a:solidFill>
                  <a:srgbClr val="FF0000"/>
                </a:solidFill>
              </a:rPr>
              <a:t>детский сад </a:t>
            </a:r>
            <a:r>
              <a:rPr lang="ru-RU" sz="2000" dirty="0" smtClean="0">
                <a:solidFill>
                  <a:srgbClr val="FF0000"/>
                </a:solidFill>
              </a:rPr>
              <a:t>119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«Воспитание </a:t>
            </a:r>
            <a:r>
              <a:rPr lang="ru-RU" sz="2400" dirty="0">
                <a:solidFill>
                  <a:srgbClr val="FF0000"/>
                </a:solidFill>
              </a:rPr>
              <a:t>нравственных качеств детей в образовательной </a:t>
            </a:r>
            <a:r>
              <a:rPr lang="ru-RU" sz="2400" dirty="0" smtClean="0">
                <a:solidFill>
                  <a:srgbClr val="FF0000"/>
                </a:solidFill>
              </a:rPr>
              <a:t>организации»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mtClean="0">
                <a:solidFill>
                  <a:srgbClr val="FF0000"/>
                </a:solidFill>
              </a:rPr>
              <a:t>Подготовила:Маркарян</a:t>
            </a:r>
            <a:r>
              <a:rPr lang="ru-RU" dirty="0" smtClean="0">
                <a:solidFill>
                  <a:srgbClr val="FF0000"/>
                </a:solidFill>
              </a:rPr>
              <a:t> Оксана Сергеевна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264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673350"/>
            <a:ext cx="7566025" cy="38877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Приучение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Упражнение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Руководство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деятельностью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Наблюдение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– умение всматриваться в явления и отношения окружающего мира (например, воспитатель организует с малышами наблюдение труда старших детей, обращает внимание, как дружно и слаженно они работают).</a:t>
            </a:r>
          </a:p>
        </p:txBody>
      </p:sp>
      <p:pic>
        <p:nvPicPr>
          <p:cNvPr id="4" name="Рисунок 3" descr="http://detsad61.ru/assets/images/8/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8275"/>
            <a:ext cx="2597150" cy="2090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5" name="Объект 2"/>
          <p:cNvSpPr txBox="1">
            <a:spLocks/>
          </p:cNvSpPr>
          <p:nvPr/>
        </p:nvSpPr>
        <p:spPr bwMode="auto">
          <a:xfrm>
            <a:off x="403225" y="1844675"/>
            <a:ext cx="69119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endParaRPr lang="ru-RU" sz="2400">
              <a:latin typeface="Trebuchet MS" pitchFamily="34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59113" y="854075"/>
            <a:ext cx="4392612" cy="93662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Wingdings 3" charset="2"/>
              <a:buNone/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Методы формирования нравственного поведения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6778625" cy="151288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>Основные направления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нравственного </a:t>
            </a:r>
            <a:r>
              <a:rPr lang="ru-RU" b="1" dirty="0"/>
              <a:t>воспитания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дошкольников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800" y="2276475"/>
            <a:ext cx="7848600" cy="316865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Воспитание гуманных чувств и </a:t>
            </a:r>
            <a:r>
              <a:rPr lang="ru-RU" sz="2800" b="1" i="1" dirty="0" smtClean="0">
                <a:solidFill>
                  <a:schemeClr val="accent1"/>
                </a:solidFill>
              </a:rPr>
              <a:t>отношений</a:t>
            </a:r>
          </a:p>
          <a:p>
            <a:pPr marL="0" indent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 smtClean="0">
              <a:solidFill>
                <a:schemeClr val="tx1"/>
              </a:solidFill>
            </a:endParaRP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Гуманизм </a:t>
            </a:r>
            <a:r>
              <a:rPr lang="ru-RU" sz="2000" dirty="0">
                <a:solidFill>
                  <a:schemeClr val="tx1"/>
                </a:solidFill>
              </a:rPr>
              <a:t>– это стержень и показатель нравственной воспитанности человека, характер его отношения к людям, к природе, к самому себе (сочувствие, сопереживание, отзывчивость, доброта). В основе лежит умение понимать другого, переносить переживания другого на себя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260350"/>
            <a:ext cx="6878637" cy="3313113"/>
          </a:xfrm>
        </p:spPr>
        <p:txBody>
          <a:bodyPr rtlCol="0">
            <a:normAutofit lnSpcReduction="10000"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600" b="1" i="1" dirty="0">
                <a:solidFill>
                  <a:schemeClr val="accent1"/>
                </a:solidFill>
              </a:rPr>
              <a:t>Воспитание дружеских </a:t>
            </a:r>
            <a:r>
              <a:rPr lang="ru-RU" sz="2600" b="1" i="1" dirty="0" smtClean="0">
                <a:solidFill>
                  <a:schemeClr val="accent1"/>
                </a:solidFill>
              </a:rPr>
              <a:t>взаимоотношений</a:t>
            </a: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Дружеские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взаимоотношения детей – это определенная форма общения, имеющая моральную направленность, регулируемая доступными для ребенка нормами, правилами поведения. Эти отношения характеризуются содержательными взаимосвязями между отдельными детьми (избирательная парная дружба), а также между всеми детьми группы.</a:t>
            </a:r>
          </a:p>
        </p:txBody>
      </p:sp>
      <p:pic>
        <p:nvPicPr>
          <p:cNvPr id="4" name="Рисунок 3" descr="http://detsad61.ru/assets/images/8/32084132_DonaldZolan_72EasterMorni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933825"/>
            <a:ext cx="3097212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333375"/>
            <a:ext cx="7127875" cy="6119813"/>
          </a:xfrm>
          <a:ln>
            <a:solidFill>
              <a:schemeClr val="accent1"/>
            </a:solidFill>
          </a:ln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Воспитание культуры </a:t>
            </a:r>
            <a:r>
              <a:rPr lang="ru-RU" sz="2800" b="1" i="1" dirty="0" smtClean="0">
                <a:solidFill>
                  <a:schemeClr val="accent1"/>
                </a:solidFill>
              </a:rPr>
              <a:t>поведения</a:t>
            </a: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Культура </a:t>
            </a:r>
            <a:r>
              <a:rPr lang="ru-RU" sz="2000" dirty="0">
                <a:solidFill>
                  <a:schemeClr val="tx1"/>
                </a:solidFill>
              </a:rPr>
              <a:t>поведения дошкольника – это совокупность полезных для общества устойчивых форм повседневного поведения в быту, в общении, в различных видах деятельности. </a:t>
            </a:r>
            <a:r>
              <a:rPr lang="ru-RU" sz="2400" b="1" dirty="0">
                <a:solidFill>
                  <a:schemeClr val="accent1"/>
                </a:solidFill>
              </a:rPr>
              <a:t>Компоненты культуры поведения:</a:t>
            </a:r>
          </a:p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accent1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b="1" i="1" dirty="0" smtClean="0">
                <a:solidFill>
                  <a:schemeClr val="accent1"/>
                </a:solidFill>
              </a:rPr>
              <a:t>Культура </a:t>
            </a:r>
            <a:r>
              <a:rPr lang="ru-RU" sz="2000" b="1" i="1" dirty="0">
                <a:solidFill>
                  <a:schemeClr val="accent1"/>
                </a:solidFill>
              </a:rPr>
              <a:t>деятельности </a:t>
            </a:r>
            <a:r>
              <a:rPr lang="ru-RU" sz="2000" b="1" i="1" dirty="0" smtClean="0">
                <a:solidFill>
                  <a:schemeClr val="accent1"/>
                </a:solidFill>
              </a:rPr>
              <a:t>- </a:t>
            </a:r>
            <a:r>
              <a:rPr lang="ru-RU" sz="2000" dirty="0" smtClean="0">
                <a:solidFill>
                  <a:schemeClr val="tx1"/>
                </a:solidFill>
              </a:rPr>
              <a:t>проявляется </a:t>
            </a:r>
            <a:r>
              <a:rPr lang="ru-RU" sz="2000" dirty="0">
                <a:solidFill>
                  <a:schemeClr val="tx1"/>
                </a:solidFill>
              </a:rPr>
              <a:t>в поведении ребенка на занятиях, в играх, во время выполнения трудовых поручений (умение содержать в порядке место, где он трудится, занимается, играет; привычку доводить до конца начатое дело, бережно относиться к игрушкам, вещам, книгам).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476250"/>
            <a:ext cx="6696075" cy="388143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Воспитание </a:t>
            </a:r>
            <a:r>
              <a:rPr lang="ru-RU" sz="2800" b="1" i="1" dirty="0" smtClean="0">
                <a:solidFill>
                  <a:schemeClr val="accent1"/>
                </a:solidFill>
              </a:rPr>
              <a:t>патриотизма</a:t>
            </a: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457200" fontAlgn="auto"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Патриотизм 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современном ДОУ – это воспитание в ребенке нравственных качеств, чувства ответственности, любви, интереса к стране, трудолюбия; это ощущение принадлежности своей земле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своему народу, сознание собственной востребованности в этой стране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525" y="3644900"/>
            <a:ext cx="3295650" cy="2636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641350" y="188913"/>
            <a:ext cx="6348413" cy="719137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7992119" cy="60332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210" y="404664"/>
            <a:ext cx="7403222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20688"/>
            <a:ext cx="7264250" cy="5544616"/>
          </a:xfrm>
        </p:spPr>
      </p:pic>
    </p:spTree>
    <p:extLst>
      <p:ext uri="{BB962C8B-B14F-4D97-AF65-F5344CB8AC3E}">
        <p14:creationId xmlns:p14="http://schemas.microsoft.com/office/powerpoint/2010/main" val="1694299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704856" cy="5709369"/>
          </a:xfrm>
        </p:spPr>
      </p:pic>
    </p:spTree>
    <p:extLst>
      <p:ext uri="{BB962C8B-B14F-4D97-AF65-F5344CB8AC3E}">
        <p14:creationId xmlns:p14="http://schemas.microsoft.com/office/powerpoint/2010/main" val="3064438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539750" y="3740150"/>
            <a:ext cx="6985000" cy="230505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smtClean="0">
                <a:solidFill>
                  <a:schemeClr val="tx1"/>
                </a:solidFill>
              </a:rPr>
              <a:t>- воспитание гуманных чувств и отношений, коллективизма, дружеских взаимоотношений, культуры поведения, дисциплинированности, трудолюбия, патриотизма, толерантного отношения к людям разных национальностей.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5089" b="5869"/>
          <a:stretch/>
        </p:blipFill>
        <p:spPr>
          <a:xfrm>
            <a:off x="250825" y="260350"/>
            <a:ext cx="2089150" cy="273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Объект 2"/>
          <p:cNvSpPr txBox="1">
            <a:spLocks/>
          </p:cNvSpPr>
          <p:nvPr/>
        </p:nvSpPr>
        <p:spPr bwMode="auto">
          <a:xfrm>
            <a:off x="2484438" y="622300"/>
            <a:ext cx="48244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800" b="1">
                <a:solidFill>
                  <a:schemeClr val="accent1"/>
                </a:solidFill>
                <a:latin typeface="Trebuchet MS" pitchFamily="34" charset="0"/>
              </a:rPr>
              <a:t>Задачи нравственного воспитания</a:t>
            </a:r>
            <a:endParaRPr lang="ru-RU" sz="2800">
              <a:latin typeface="Trebuchet MS" pitchFamily="34" charset="0"/>
            </a:endParaRPr>
          </a:p>
        </p:txBody>
      </p:sp>
      <p:sp>
        <p:nvSpPr>
          <p:cNvPr id="20484" name="Объект 2"/>
          <p:cNvSpPr txBox="1">
            <a:spLocks/>
          </p:cNvSpPr>
          <p:nvPr/>
        </p:nvSpPr>
        <p:spPr bwMode="auto">
          <a:xfrm>
            <a:off x="2339975" y="2155825"/>
            <a:ext cx="63468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v"/>
            </a:pPr>
            <a:r>
              <a:rPr lang="ru-RU" sz="2400">
                <a:latin typeface="Trebuchet MS" pitchFamily="34" charset="0"/>
              </a:rPr>
              <a:t>- формирование представлений, нравственных чувств, нравственных привычек и норм, практики поведения.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301625" y="1223963"/>
            <a:ext cx="7518400" cy="518477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smtClean="0">
                <a:solidFill>
                  <a:schemeClr val="tx1"/>
                </a:solidFill>
              </a:rPr>
              <a:t>единства и целостности воспитательного процесса (установление преемственности между задачами, содержанием и методами нравственного воспитания на всех этапах возрастного развития);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>
                <a:solidFill>
                  <a:schemeClr val="tx1"/>
                </a:solidFill>
              </a:rPr>
              <a:t>воспитания детей в коллективе (педагог постепенно формирует группу детей как первичный коллектив, для которого характерны элементы взаимопомощи);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>
                <a:solidFill>
                  <a:schemeClr val="tx1"/>
                </a:solidFill>
              </a:rPr>
              <a:t> требовательности к ребенку в сочетании с уважением к его личности (уважение к личности воспитанника означает веру в его силы, проявление доброжелательности, чуткости; </a:t>
            </a:r>
          </a:p>
        </p:txBody>
      </p:sp>
      <p:sp>
        <p:nvSpPr>
          <p:cNvPr id="21506" name="Объект 2"/>
          <p:cNvSpPr txBox="1">
            <a:spLocks/>
          </p:cNvSpPr>
          <p:nvPr/>
        </p:nvSpPr>
        <p:spPr bwMode="auto">
          <a:xfrm>
            <a:off x="301625" y="260350"/>
            <a:ext cx="6791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800" b="1">
                <a:solidFill>
                  <a:schemeClr val="accent1"/>
                </a:solidFill>
                <a:latin typeface="Trebuchet MS" pitchFamily="34" charset="0"/>
              </a:rPr>
              <a:t>Принципы нравственного воспитания дошкольников</a:t>
            </a:r>
            <a:endParaRPr lang="ru-RU" sz="2800">
              <a:solidFill>
                <a:srgbClr val="40404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301625" y="1196975"/>
            <a:ext cx="6985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latin typeface="Trebuchet MS" pitchFamily="34" charset="0"/>
              </a:rPr>
              <a:t>осуществление нравственного воспитания в процессе всей педагогической работы с дошкольниками. Средствами нравственного воспитания являются: художественные средства (ознакомление с художественной литературой, изо-деятельностью, музыкой); природа (знания о природе вызывают желание заботиться о растениях и животных); собственная деятельность детей (игра, труд, учение, художественная деятельность – это практика нравственного поведения); окружающая ребенка обстановка (атмосфера должна быть пропитана доброжелательностью, любовью);</a:t>
            </a:r>
          </a:p>
        </p:txBody>
      </p:sp>
      <p:sp>
        <p:nvSpPr>
          <p:cNvPr id="24578" name="Заголовок 1"/>
          <p:cNvSpPr txBox="1">
            <a:spLocks/>
          </p:cNvSpPr>
          <p:nvPr/>
        </p:nvSpPr>
        <p:spPr bwMode="auto">
          <a:xfrm>
            <a:off x="301625" y="115888"/>
            <a:ext cx="66563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ru-RU" sz="2800" b="1">
                <a:solidFill>
                  <a:schemeClr val="accent1"/>
                </a:solidFill>
                <a:latin typeface="Trebuchet MS" pitchFamily="34" charset="0"/>
              </a:rPr>
              <a:t>Условия нравственного воспитания дошкольников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963" y="188913"/>
            <a:ext cx="7920037" cy="119697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>Классификация методов нравственного воспитания детей дошкольного </a:t>
            </a:r>
            <a:r>
              <a:rPr lang="ru-RU" b="1" dirty="0" smtClean="0"/>
              <a:t>возраста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2060575"/>
            <a:ext cx="8504238" cy="4325938"/>
          </a:xfrm>
        </p:spPr>
        <p:txBody>
          <a:bodyPr rtlCol="0">
            <a:normAutofit fontScale="92500"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dirty="0">
                <a:solidFill>
                  <a:schemeClr val="accent1"/>
                </a:solidFill>
              </a:rPr>
              <a:t>Методы формирования нравственного сознания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Убеждение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dirty="0">
                <a:solidFill>
                  <a:schemeClr val="tx1"/>
                </a:solidFill>
              </a:rPr>
              <a:t>в форме разъяснения – воздействие на сознание, чувства, волю ребенка с целью формирования положительных нравственных качеств (осуществляется в форме разъяснения).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Внушение </a:t>
            </a:r>
            <a:r>
              <a:rPr lang="ru-RU" sz="2600" dirty="0">
                <a:solidFill>
                  <a:schemeClr val="tx1"/>
                </a:solidFill>
              </a:rPr>
              <a:t>(«Ты можешь быть смелее, добрее</a:t>
            </a:r>
            <a:r>
              <a:rPr lang="ru-RU" sz="2600" dirty="0" smtClean="0">
                <a:solidFill>
                  <a:schemeClr val="tx1"/>
                </a:solidFill>
              </a:rPr>
              <a:t>…»).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Этическая беседа </a:t>
            </a:r>
            <a:r>
              <a:rPr lang="ru-RU" sz="2600" dirty="0">
                <a:solidFill>
                  <a:schemeClr val="tx1"/>
                </a:solidFill>
              </a:rPr>
              <a:t>– беседа на нравственные темы.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Чтение</a:t>
            </a:r>
            <a:r>
              <a:rPr lang="ru-RU" sz="2600" b="1" dirty="0" smtClean="0">
                <a:solidFill>
                  <a:srgbClr val="92D050"/>
                </a:solidFill>
              </a:rPr>
              <a:t> </a:t>
            </a:r>
            <a:r>
              <a:rPr lang="ru-RU" sz="2600" b="1" dirty="0">
                <a:solidFill>
                  <a:schemeClr val="tx1"/>
                </a:solidFill>
              </a:rPr>
              <a:t>художественной литературы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Рассматривание</a:t>
            </a:r>
            <a:r>
              <a:rPr lang="ru-RU" sz="2600" b="1" dirty="0" smtClean="0">
                <a:solidFill>
                  <a:srgbClr val="92D050"/>
                </a:solidFill>
              </a:rPr>
              <a:t> </a:t>
            </a:r>
            <a:r>
              <a:rPr lang="ru-RU" sz="2600" dirty="0">
                <a:solidFill>
                  <a:schemeClr val="tx1"/>
                </a:solidFill>
              </a:rPr>
              <a:t>(например, классификация картин с изображение поступков и проступков).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</TotalTime>
  <Words>536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методов нравственного воспитания детей дошкольного возраста</vt:lpstr>
      <vt:lpstr>Презентация PowerPoint</vt:lpstr>
      <vt:lpstr>Основные направления  нравственного воспитания  дошкольников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Нравственное воспитание</dc:title>
  <dc:creator>юлия</dc:creator>
  <cp:lastModifiedBy>оксана</cp:lastModifiedBy>
  <cp:revision>21</cp:revision>
  <dcterms:created xsi:type="dcterms:W3CDTF">2013-03-29T07:05:31Z</dcterms:created>
  <dcterms:modified xsi:type="dcterms:W3CDTF">2021-03-12T13:07:05Z</dcterms:modified>
</cp:coreProperties>
</file>