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7" r:id="rId1"/>
  </p:sldMasterIdLst>
  <p:sldIdLst>
    <p:sldId id="256" r:id="rId2"/>
    <p:sldId id="275" r:id="rId3"/>
    <p:sldId id="272" r:id="rId4"/>
    <p:sldId id="273" r:id="rId5"/>
    <p:sldId id="279" r:id="rId6"/>
    <p:sldId id="287" r:id="rId7"/>
    <p:sldId id="269" r:id="rId8"/>
    <p:sldId id="281" r:id="rId9"/>
    <p:sldId id="286" r:id="rId10"/>
    <p:sldId id="285" r:id="rId11"/>
    <p:sldId id="288" r:id="rId12"/>
    <p:sldId id="289" r:id="rId13"/>
    <p:sldId id="291" r:id="rId14"/>
    <p:sldId id="260" r:id="rId15"/>
    <p:sldId id="261" r:id="rId16"/>
    <p:sldId id="262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722B3-CF37-483A-BD5D-58671404FED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A7433E2-B639-44F8-94F9-93DA446D08BA}">
      <dgm:prSet/>
      <dgm:spPr/>
      <dgm:t>
        <a:bodyPr/>
        <a:lstStyle/>
        <a:p>
          <a:pPr rtl="0"/>
          <a:r>
            <a:rPr lang="ru-RU" b="1" smtClean="0"/>
            <a:t>Структура инновационно – проектной деятельности в образовательной организации</a:t>
          </a:r>
          <a:endParaRPr lang="ru-RU"/>
        </a:p>
      </dgm:t>
    </dgm:pt>
    <dgm:pt modelId="{8200691D-963D-4655-BC7E-AE1D4BE6E1DC}" type="parTrans" cxnId="{7549005F-F124-4A20-AAED-006CDEE38FC9}">
      <dgm:prSet/>
      <dgm:spPr/>
      <dgm:t>
        <a:bodyPr/>
        <a:lstStyle/>
        <a:p>
          <a:endParaRPr lang="ru-RU"/>
        </a:p>
      </dgm:t>
    </dgm:pt>
    <dgm:pt modelId="{57ABDA7C-1E71-487A-A089-06F07A10ED81}" type="sibTrans" cxnId="{7549005F-F124-4A20-AAED-006CDEE38FC9}">
      <dgm:prSet/>
      <dgm:spPr/>
      <dgm:t>
        <a:bodyPr/>
        <a:lstStyle/>
        <a:p>
          <a:endParaRPr lang="ru-RU"/>
        </a:p>
      </dgm:t>
    </dgm:pt>
    <dgm:pt modelId="{63971D91-9053-4B4D-9B62-F5738AD942BE}" type="pres">
      <dgm:prSet presAssocID="{D18722B3-CF37-483A-BD5D-58671404FED5}" presName="linear" presStyleCnt="0">
        <dgm:presLayoutVars>
          <dgm:animLvl val="lvl"/>
          <dgm:resizeHandles val="exact"/>
        </dgm:presLayoutVars>
      </dgm:prSet>
      <dgm:spPr/>
    </dgm:pt>
    <dgm:pt modelId="{1233474B-54DD-4AC0-9E95-F472AAD0807B}" type="pres">
      <dgm:prSet presAssocID="{1A7433E2-B639-44F8-94F9-93DA446D08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549005F-F124-4A20-AAED-006CDEE38FC9}" srcId="{D18722B3-CF37-483A-BD5D-58671404FED5}" destId="{1A7433E2-B639-44F8-94F9-93DA446D08BA}" srcOrd="0" destOrd="0" parTransId="{8200691D-963D-4655-BC7E-AE1D4BE6E1DC}" sibTransId="{57ABDA7C-1E71-487A-A089-06F07A10ED81}"/>
    <dgm:cxn modelId="{1D585228-852C-4A58-ABCD-1C2A1703C39C}" type="presOf" srcId="{D18722B3-CF37-483A-BD5D-58671404FED5}" destId="{63971D91-9053-4B4D-9B62-F5738AD942BE}" srcOrd="0" destOrd="0" presId="urn:microsoft.com/office/officeart/2005/8/layout/vList2"/>
    <dgm:cxn modelId="{9A393FC8-C4EB-47A7-AC3E-E6AF90B3A9EF}" type="presOf" srcId="{1A7433E2-B639-44F8-94F9-93DA446D08BA}" destId="{1233474B-54DD-4AC0-9E95-F472AAD0807B}" srcOrd="0" destOrd="0" presId="urn:microsoft.com/office/officeart/2005/8/layout/vList2"/>
    <dgm:cxn modelId="{7A9B36E2-3B74-4093-BFAD-7190785AD377}" type="presParOf" srcId="{63971D91-9053-4B4D-9B62-F5738AD942BE}" destId="{1233474B-54DD-4AC0-9E95-F472AAD080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1DCD91-6F89-42CD-99DA-07E6031D263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F42BCEB-B2EA-490E-B67D-DB302375AB4D}">
      <dgm:prSet/>
      <dgm:spPr/>
      <dgm:t>
        <a:bodyPr/>
        <a:lstStyle/>
        <a:p>
          <a:pPr rtl="0"/>
          <a:r>
            <a:rPr lang="ru-RU" b="1" smtClean="0"/>
            <a:t>Прогнозируемые результаты инновационной деятельности, условия организации работ, средства контроля и обеспечение достоверности результатов (форма)</a:t>
          </a:r>
          <a:endParaRPr lang="ru-RU"/>
        </a:p>
      </dgm:t>
    </dgm:pt>
    <dgm:pt modelId="{885D4A4C-0F07-4853-8EB3-6D30EA737809}" type="parTrans" cxnId="{F008CC5E-759E-4A8E-8494-7E950783FDA2}">
      <dgm:prSet/>
      <dgm:spPr/>
      <dgm:t>
        <a:bodyPr/>
        <a:lstStyle/>
        <a:p>
          <a:endParaRPr lang="ru-RU"/>
        </a:p>
      </dgm:t>
    </dgm:pt>
    <dgm:pt modelId="{89622B0C-C4E2-41F0-900D-38985877886A}" type="sibTrans" cxnId="{F008CC5E-759E-4A8E-8494-7E950783FDA2}">
      <dgm:prSet/>
      <dgm:spPr/>
      <dgm:t>
        <a:bodyPr/>
        <a:lstStyle/>
        <a:p>
          <a:endParaRPr lang="ru-RU"/>
        </a:p>
      </dgm:t>
    </dgm:pt>
    <dgm:pt modelId="{EE4DA5AA-0F86-4B50-93F6-52F636DFD0AE}" type="pres">
      <dgm:prSet presAssocID="{ED1DCD91-6F89-42CD-99DA-07E6031D2630}" presName="linear" presStyleCnt="0">
        <dgm:presLayoutVars>
          <dgm:animLvl val="lvl"/>
          <dgm:resizeHandles val="exact"/>
        </dgm:presLayoutVars>
      </dgm:prSet>
      <dgm:spPr/>
    </dgm:pt>
    <dgm:pt modelId="{CB222145-D6CF-4903-BA05-47E25ECCB453}" type="pres">
      <dgm:prSet presAssocID="{9F42BCEB-B2EA-490E-B67D-DB302375AB4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008CC5E-759E-4A8E-8494-7E950783FDA2}" srcId="{ED1DCD91-6F89-42CD-99DA-07E6031D2630}" destId="{9F42BCEB-B2EA-490E-B67D-DB302375AB4D}" srcOrd="0" destOrd="0" parTransId="{885D4A4C-0F07-4853-8EB3-6D30EA737809}" sibTransId="{89622B0C-C4E2-41F0-900D-38985877886A}"/>
    <dgm:cxn modelId="{40EF49C2-C5F6-4B90-9010-734771712037}" type="presOf" srcId="{ED1DCD91-6F89-42CD-99DA-07E6031D2630}" destId="{EE4DA5AA-0F86-4B50-93F6-52F636DFD0AE}" srcOrd="0" destOrd="0" presId="urn:microsoft.com/office/officeart/2005/8/layout/vList2"/>
    <dgm:cxn modelId="{6FCFAB55-4ACE-435B-A9AE-5CAFF48F887E}" type="presOf" srcId="{9F42BCEB-B2EA-490E-B67D-DB302375AB4D}" destId="{CB222145-D6CF-4903-BA05-47E25ECCB453}" srcOrd="0" destOrd="0" presId="urn:microsoft.com/office/officeart/2005/8/layout/vList2"/>
    <dgm:cxn modelId="{474FC9B1-BEA5-4CF9-B9D1-121B555A09A7}" type="presParOf" srcId="{EE4DA5AA-0F86-4B50-93F6-52F636DFD0AE}" destId="{CB222145-D6CF-4903-BA05-47E25ECCB4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F3B9FA-727E-46A5-AA58-2002584F0F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2758A6C-A347-4944-88D0-F9B2ADE1BEFC}">
      <dgm:prSet/>
      <dgm:spPr/>
      <dgm:t>
        <a:bodyPr/>
        <a:lstStyle/>
        <a:p>
          <a:pPr rtl="0"/>
          <a:r>
            <a:rPr lang="ru-RU" b="1" smtClean="0"/>
            <a:t>Состав участников инновационного проекта, распределение обязанностей между ними. Состав участников инновационного проекта (форма)</a:t>
          </a:r>
          <a:endParaRPr lang="ru-RU"/>
        </a:p>
      </dgm:t>
    </dgm:pt>
    <dgm:pt modelId="{4C3A56E2-E626-49D4-9F27-60BEE57C8B07}" type="parTrans" cxnId="{7E2B0E0D-718F-43F9-A11C-D56A934DAE19}">
      <dgm:prSet/>
      <dgm:spPr/>
      <dgm:t>
        <a:bodyPr/>
        <a:lstStyle/>
        <a:p>
          <a:endParaRPr lang="ru-RU"/>
        </a:p>
      </dgm:t>
    </dgm:pt>
    <dgm:pt modelId="{C49DDFDD-91BA-414F-9064-AA74BBED0CA0}" type="sibTrans" cxnId="{7E2B0E0D-718F-43F9-A11C-D56A934DAE19}">
      <dgm:prSet/>
      <dgm:spPr/>
      <dgm:t>
        <a:bodyPr/>
        <a:lstStyle/>
        <a:p>
          <a:endParaRPr lang="ru-RU"/>
        </a:p>
      </dgm:t>
    </dgm:pt>
    <dgm:pt modelId="{CD72F001-32C3-4872-8649-BD8A78712727}" type="pres">
      <dgm:prSet presAssocID="{4EF3B9FA-727E-46A5-AA58-2002584F0FAA}" presName="linear" presStyleCnt="0">
        <dgm:presLayoutVars>
          <dgm:animLvl val="lvl"/>
          <dgm:resizeHandles val="exact"/>
        </dgm:presLayoutVars>
      </dgm:prSet>
      <dgm:spPr/>
    </dgm:pt>
    <dgm:pt modelId="{E0671359-C341-4104-BD18-B33240E75F7B}" type="pres">
      <dgm:prSet presAssocID="{F2758A6C-A347-4944-88D0-F9B2ADE1BEF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E2B0E0D-718F-43F9-A11C-D56A934DAE19}" srcId="{4EF3B9FA-727E-46A5-AA58-2002584F0FAA}" destId="{F2758A6C-A347-4944-88D0-F9B2ADE1BEFC}" srcOrd="0" destOrd="0" parTransId="{4C3A56E2-E626-49D4-9F27-60BEE57C8B07}" sibTransId="{C49DDFDD-91BA-414F-9064-AA74BBED0CA0}"/>
    <dgm:cxn modelId="{E890DD89-BC1E-4D27-AC83-5B28C0CFE6FA}" type="presOf" srcId="{F2758A6C-A347-4944-88D0-F9B2ADE1BEFC}" destId="{E0671359-C341-4104-BD18-B33240E75F7B}" srcOrd="0" destOrd="0" presId="urn:microsoft.com/office/officeart/2005/8/layout/vList2"/>
    <dgm:cxn modelId="{B9CA1237-154B-4EE2-B356-26756FFEE8F4}" type="presOf" srcId="{4EF3B9FA-727E-46A5-AA58-2002584F0FAA}" destId="{CD72F001-32C3-4872-8649-BD8A78712727}" srcOrd="0" destOrd="0" presId="urn:microsoft.com/office/officeart/2005/8/layout/vList2"/>
    <dgm:cxn modelId="{1A259CC6-2F1F-456E-98BA-796771103A8D}" type="presParOf" srcId="{CD72F001-32C3-4872-8649-BD8A78712727}" destId="{E0671359-C341-4104-BD18-B33240E75F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3474B-54DD-4AC0-9E95-F472AAD0807B}">
      <dsp:nvSpPr>
        <dsp:cNvPr id="0" name=""/>
        <dsp:cNvSpPr/>
      </dsp:nvSpPr>
      <dsp:spPr>
        <a:xfrm>
          <a:off x="0" y="14580"/>
          <a:ext cx="8229600" cy="111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Структура инновационно – проектной деятельности в образовательной организации</a:t>
          </a:r>
          <a:endParaRPr lang="ru-RU" sz="2800" kern="1200"/>
        </a:p>
      </dsp:txBody>
      <dsp:txXfrm>
        <a:off x="54373" y="68953"/>
        <a:ext cx="8120854" cy="1005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22145-D6CF-4903-BA05-47E25ECCB453}">
      <dsp:nvSpPr>
        <dsp:cNvPr id="0" name=""/>
        <dsp:cNvSpPr/>
      </dsp:nvSpPr>
      <dsp:spPr>
        <a:xfrm>
          <a:off x="0" y="96898"/>
          <a:ext cx="8229600" cy="6762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smtClean="0"/>
            <a:t>Прогнозируемые результаты инновационной деятельности, условия организации работ, средства контроля и обеспечение достоверности результатов (форма)</a:t>
          </a:r>
          <a:endParaRPr lang="ru-RU" sz="1700" kern="1200"/>
        </a:p>
      </dsp:txBody>
      <dsp:txXfrm>
        <a:off x="33012" y="129910"/>
        <a:ext cx="8163576" cy="6102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671359-C341-4104-BD18-B33240E75F7B}">
      <dsp:nvSpPr>
        <dsp:cNvPr id="0" name=""/>
        <dsp:cNvSpPr/>
      </dsp:nvSpPr>
      <dsp:spPr>
        <a:xfrm>
          <a:off x="0" y="21599"/>
          <a:ext cx="8229600" cy="1099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Состав участников инновационного проекта, распределение обязанностей между ними. Состав участников инновационного проекта (форма)</a:t>
          </a:r>
          <a:endParaRPr lang="ru-RU" sz="2000" kern="1200"/>
        </a:p>
      </dsp:txBody>
      <dsp:txXfrm>
        <a:off x="53688" y="75287"/>
        <a:ext cx="8122224" cy="992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B2BD3B-4301-45DC-8261-638744E313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35CB2-71FD-4222-B319-FD09261868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DF4DB-5F95-4744-8845-2E51C9D1E6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6665E-6A08-4A65-8178-C3C6FF221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7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BB6D4-BF1C-4C4F-A2A6-192E06BD28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79B15-5E21-4570-A3B6-8CA6DFABFB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C64A68-3AAE-440E-9396-A40DC26CFB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5FEB-2EE6-4555-AA32-70F7FCC3F5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A280A-C076-4642-9754-1CAB79D854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05959-51B8-4139-BCC4-F33383195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146D7-D573-4EBA-94E5-939095276A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14322-5FCD-4931-B860-6F50037F4C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DEE308-DB2A-4B2A-A143-20D213FAD3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anovikov.ru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8135938" cy="25812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/>
              <a:t>Инновационный проект в образовательном учреждении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3284538"/>
            <a:ext cx="6624637" cy="2905125"/>
          </a:xfrm>
          <a:solidFill>
            <a:schemeClr val="accent1"/>
          </a:solidFill>
        </p:spPr>
        <p:txBody>
          <a:bodyPr/>
          <a:lstStyle/>
          <a:p>
            <a:pPr algn="l" eaLnBrk="1" hangingPunct="1"/>
            <a:r>
              <a:rPr lang="ru-RU" smtClean="0"/>
              <a:t>Проектирование есть идеальное промысливание и практическое воплощение того, что должно быть.</a:t>
            </a:r>
          </a:p>
          <a:p>
            <a:pPr eaLnBrk="1" hangingPunct="1"/>
            <a:r>
              <a:rPr lang="ru-RU" smtClean="0"/>
              <a:t>Н.Г.Алексеев.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863735"/>
              </p:ext>
            </p:extLst>
          </p:nvPr>
        </p:nvGraphicFramePr>
        <p:xfrm>
          <a:off x="179510" y="980730"/>
          <a:ext cx="8856985" cy="5877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397"/>
                <a:gridCol w="1771397"/>
                <a:gridCol w="1771397"/>
                <a:gridCol w="1771397"/>
                <a:gridCol w="1771397"/>
              </a:tblGrid>
              <a:tr h="873403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Элементы стратегии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Логика осуществления проекта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Объективно-проверяемые индикаторы успешности проекта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Источники и средства поверки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Допущения и исходные данные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 развития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 проекта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1289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Ожидаемые результаты на уровне каждого ОУ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234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Ожидаемые результаты на уровне сетевого взаимодействия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организационный аспект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аспект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технологический аспект 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</a:tr>
              <a:tr h="44276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кадровое обеспечение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</a:tr>
              <a:tr h="682346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Мероприятия на уровне каждой образовательной</a:t>
                      </a:r>
                      <a:r>
                        <a:rPr lang="ru-RU" sz="1050" baseline="0" dirty="0" smtClean="0"/>
                        <a:t> организации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</a:tr>
              <a:tr h="491289"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Мероприятия на уровне сети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9592" y="116631"/>
            <a:ext cx="604867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Логико -структурная матрица инновационного проекта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254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2530192"/>
              </p:ext>
            </p:extLst>
          </p:nvPr>
        </p:nvGraphicFramePr>
        <p:xfrm>
          <a:off x="395536" y="980728"/>
          <a:ext cx="8229600" cy="870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106583"/>
              </p:ext>
            </p:extLst>
          </p:nvPr>
        </p:nvGraphicFramePr>
        <p:xfrm>
          <a:off x="251520" y="2492896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974"/>
                <a:gridCol w="1928826"/>
                <a:gridCol w="2057400"/>
                <a:gridCol w="2057400"/>
              </a:tblGrid>
              <a:tr h="81586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Содержание деятельности (согласно этапам)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Ожидаемый результат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Продукты инновационной деятельности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Ответственные исполнители </a:t>
                      </a:r>
                      <a:endParaRPr lang="ru-RU" sz="2000" dirty="0"/>
                    </a:p>
                  </a:txBody>
                  <a:tcPr/>
                </a:tc>
              </a:tr>
              <a:tr h="32634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Диагностический –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32634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Прогностический –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57112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Организационный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32634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Практический -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57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52"/>
                <a:gridCol w="2714644"/>
                <a:gridCol w="2628904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Ф.И.О. участников инновационного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Должность, категория, ученая степень, звание (если имеется)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Функциональные обязанности в ходе реализации инновационного проекта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836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Прогноз возможных отрицательных последствий и средства их компенсации (форма)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риска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преодоления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248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808" name="Group 40"/>
          <p:cNvGraphicFramePr>
            <a:graphicFrameLocks noGrp="1"/>
          </p:cNvGraphicFramePr>
          <p:nvPr>
            <p:ph type="tbl" idx="1"/>
          </p:nvPr>
        </p:nvGraphicFramePr>
        <p:xfrm>
          <a:off x="250825" y="836613"/>
          <a:ext cx="8497888" cy="5832475"/>
        </p:xfrm>
        <a:graphic>
          <a:graphicData uri="http://schemas.openxmlformats.org/drawingml/2006/table">
            <a:tbl>
              <a:tblPr/>
              <a:tblGrid>
                <a:gridCol w="949548"/>
                <a:gridCol w="1481165"/>
                <a:gridCol w="6067175"/>
              </a:tblGrid>
              <a:tr h="583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МДОУ «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Дульдургинский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детский сад «Ромашка»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Развитие у старших дошкольников универсальных учебных действий в эколого-ориентированной деятельности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Развитие у детей  дошкольного возраста познавательного интереса к истории, природе, культуре родного края через организацию экологически ориентированной деятельности в ДОУ.  Разработка и реализация программ «Экология родного края». При реализации проекта предусматривается организация исследовательской деятельности воспитанников совместно  с семьей. 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Результатом реализации программы является выработка методических рекомендаций по  развитию у старших дошкольников универсальных учебных действий в эколого-ориентированной деятельности, психолого-педагогического инструментария для диагностирования формируемой компетенции.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7" marR="91447" marT="45721" marB="4572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259632" y="188640"/>
            <a:ext cx="7347229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 инновационного проекта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979" name="Group 187"/>
          <p:cNvGraphicFramePr>
            <a:graphicFrameLocks noGrp="1"/>
          </p:cNvGraphicFramePr>
          <p:nvPr>
            <p:ph type="tbl" idx="1"/>
          </p:nvPr>
        </p:nvGraphicFramePr>
        <p:xfrm>
          <a:off x="457200" y="549275"/>
          <a:ext cx="8291513" cy="5688013"/>
        </p:xfrm>
        <a:graphic>
          <a:graphicData uri="http://schemas.openxmlformats.org/drawingml/2006/table">
            <a:tbl>
              <a:tblPr/>
              <a:tblGrid>
                <a:gridCol w="1377950"/>
                <a:gridCol w="2016125"/>
                <a:gridCol w="4897438"/>
              </a:tblGrid>
              <a:tr h="568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МДОУ «Центр развития ребёнка – детский сад №46» (Чита).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Тема «Родительский клуб как форма реализации компетентностного подхода в работе ДОУ».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Содержание – организация родительских клубов на базе ДОУ для родителей, имеющих детей разных возрастов: «Мамина школа» (родители детей 1-2 лет, не посещающих ДОУ), «Школа молодых родителей (родители ясельных групп), «Клуб заботливых родителей (3-5 лет), «Клуб «Первоклашка».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904" name="Group 64"/>
          <p:cNvGraphicFramePr>
            <a:graphicFrameLocks noGrp="1"/>
          </p:cNvGraphicFramePr>
          <p:nvPr>
            <p:ph type="tbl" idx="1"/>
          </p:nvPr>
        </p:nvGraphicFramePr>
        <p:xfrm>
          <a:off x="179388" y="276225"/>
          <a:ext cx="8461375" cy="6278832"/>
        </p:xfrm>
        <a:graphic>
          <a:graphicData uri="http://schemas.openxmlformats.org/drawingml/2006/table">
            <a:tbl>
              <a:tblPr/>
              <a:tblGrid>
                <a:gridCol w="1236662"/>
                <a:gridCol w="1643063"/>
                <a:gridCol w="5581650"/>
              </a:tblGrid>
              <a:tr h="3444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Борзя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Д/с №2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Создание доступной образовательной среды для детей с ограничен-ными возможнос-тями здоровья.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940425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Идея – создание условий для развития детей с ограниченными возможностями здоровья, обеспечивающих их оптимальное психическое и физическое развитие.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344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Д/с №54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Система воспитания дошкольни-ков на основе партнерст-ва с детским домом.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940425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Цель инновации – создание условий для формирования социально адаптированной личности в совместной творческой деятельности детей и взрослых.</a:t>
                      </a: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Библиография</a:t>
            </a: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323850" y="1924050"/>
            <a:ext cx="8424863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/>
              <a:t>1. Балабанов, И.Т. Инновационный менеджмент: учебное пособие / И.Т. Балабанов. - СПб.: Питер, 2011. - 208 с.</a:t>
            </a:r>
          </a:p>
          <a:p>
            <a:pPr algn="just"/>
            <a:r>
              <a:rPr lang="ru-RU"/>
              <a:t>2. Валдайцев, С.В. Управление инновационным бизнесом: учебное пособие для вузов / С.В. Валдайцев. - М.: ЮНИТИ-ДАНА, 2011. - 343 с.</a:t>
            </a:r>
          </a:p>
          <a:p>
            <a:pPr algn="just"/>
            <a:r>
              <a:rPr lang="ru-RU"/>
              <a:t>3. Вегер, Л.П. Экономический эффект и управление НИОКР: учебное пособие для вузов / Л.П. Вегер. - М.: Наука, 2010. - 132 с.</a:t>
            </a:r>
          </a:p>
          <a:p>
            <a:pPr algn="just"/>
            <a:r>
              <a:rPr lang="ru-RU"/>
              <a:t>4. Гончарова, Н.П. Маркетинг инновационного процесса: учебное пособие / Н.П. Гончарова, П.Г. Перерва. - М., 2008. - 267 с.</a:t>
            </a:r>
          </a:p>
          <a:p>
            <a:pPr algn="just"/>
            <a:r>
              <a:rPr lang="ru-RU"/>
              <a:t>5. Инновационный менеджмент: учебник для вузов / под ред. С.Д. Ильенковой. - М.: ЮНИТИ, 2011. - 327 с.</a:t>
            </a:r>
          </a:p>
          <a:p>
            <a:pPr algn="just"/>
            <a:r>
              <a:rPr lang="ru-RU"/>
              <a:t>6. Инновационный менеджмент: учебное пособие / под ред. Л.Н. Оголевой. -М.: ИНФРА-М, 2010. - 238 с.</a:t>
            </a:r>
            <a:endParaRPr lang="en-US"/>
          </a:p>
          <a:p>
            <a:pPr algn="just"/>
            <a:r>
              <a:rPr lang="ru-RU"/>
              <a:t>7. Режим доступа: </a:t>
            </a:r>
            <a:r>
              <a:rPr lang="ru-RU" u="sng">
                <a:hlinkClick r:id="rId2"/>
              </a:rPr>
              <a:t>http://anovikov.ru/</a:t>
            </a:r>
            <a:r>
              <a:rPr lang="ru-RU"/>
              <a:t> (Дата обращения : 26.01.2020)</a:t>
            </a:r>
            <a:endParaRPr lang="ru-RU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107504" y="260350"/>
            <a:ext cx="8857109" cy="6264275"/>
          </a:xfrm>
          <a:solidFill>
            <a:schemeClr val="accent1"/>
          </a:solidFill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Инновации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 значимые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системно самоорганизующиеся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новообразования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возникающие на основе разнообразия инициатив и новшеств, которые становятся перспективными для эволюции образования и позитивно влияют на его 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 также на развитие широкого </a:t>
            </a:r>
            <a:r>
              <a:rPr lang="ru-RU" sz="3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мультикультурного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пространства образования»</a:t>
            </a: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[7]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60350"/>
            <a:ext cx="8785225" cy="266382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/>
              <a:t>Инновационная деятельность предполагает систему взаимосвязанных видов работ, совокупность которых обеспечивает появление действительных инноваций.</a:t>
            </a:r>
            <a:r>
              <a:rPr lang="ru-RU" dirty="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357563"/>
            <a:ext cx="8424862" cy="2808287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marL="179388" lvl="1" indent="0" defTabSz="185738" eaLnBrk="1" hangingPunct="1">
              <a:buFont typeface="Wingdings" pitchFamily="2" charset="2"/>
              <a:buNone/>
            </a:pPr>
            <a:r>
              <a:rPr lang="ru-RU" sz="2800" u="sng" smtClean="0"/>
              <a:t>- научно-исследовательская деятельность («открытие, изобретение»)</a:t>
            </a:r>
            <a:r>
              <a:rPr lang="ru-RU" sz="2800" smtClean="0"/>
              <a:t>; </a:t>
            </a:r>
            <a:endParaRPr lang="ru-RU" sz="2800" u="sng" smtClean="0"/>
          </a:p>
          <a:p>
            <a:pPr marL="179388" lvl="1" indent="0" defTabSz="185738" eaLnBrk="1" hangingPunct="1">
              <a:buFont typeface="Wingdings" pitchFamily="2" charset="2"/>
              <a:buNone/>
            </a:pPr>
            <a:r>
              <a:rPr lang="ru-RU" sz="2800" u="sng" smtClean="0"/>
              <a:t>- проектная деятельность</a:t>
            </a:r>
            <a:r>
              <a:rPr lang="ru-RU" sz="2800" smtClean="0"/>
              <a:t> («инновационный проект»); </a:t>
            </a:r>
            <a:endParaRPr lang="ru-RU" sz="2800" u="sng" smtClean="0"/>
          </a:p>
          <a:p>
            <a:pPr marL="179388" lvl="1" indent="0" defTabSz="185738" eaLnBrk="1" hangingPunct="1">
              <a:buFont typeface="Wingdings" pitchFamily="2" charset="2"/>
              <a:buNone/>
            </a:pPr>
            <a:r>
              <a:rPr lang="ru-RU" sz="2800" u="sng" smtClean="0"/>
              <a:t>- образовательная деятельность</a:t>
            </a:r>
            <a:r>
              <a:rPr lang="ru-RU" sz="2800" smtClean="0"/>
              <a:t> («реализация»)</a:t>
            </a:r>
            <a:r>
              <a:rPr lang="en-US" sz="2800" smtClean="0"/>
              <a:t>[2]</a:t>
            </a:r>
            <a:r>
              <a:rPr lang="ru-RU" sz="2800" smtClean="0"/>
              <a:t>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60350"/>
            <a:ext cx="8785225" cy="1368425"/>
          </a:xfrm>
          <a:solidFill>
            <a:schemeClr val="accent1"/>
          </a:solidFill>
        </p:spPr>
        <p:txBody>
          <a:bodyPr/>
          <a:lstStyle/>
          <a:p>
            <a:pPr algn="ctr" eaLnBrk="1" hangingPunct="1"/>
            <a:r>
              <a:rPr lang="ru-RU" sz="4000" smtClean="0"/>
              <a:t>Цикл возникновения и реализации инновации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916113"/>
            <a:ext cx="8496300" cy="427355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источник инноваций</a:t>
            </a:r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endParaRPr lang="ru-RU" smtClean="0"/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инновационное предложение</a:t>
            </a:r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 </a:t>
            </a:r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деятельность (технология) по реализации новации </a:t>
            </a:r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endParaRPr lang="ru-RU" smtClean="0"/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инновационный процесс</a:t>
            </a:r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endParaRPr lang="ru-RU" smtClean="0"/>
          </a:p>
          <a:p>
            <a:pPr marL="914400" lvl="2" indent="0" algn="ctr" defTabSz="185738" eaLnBrk="1" hangingPunct="1">
              <a:buFont typeface="Wingdings" pitchFamily="2" charset="2"/>
              <a:buNone/>
            </a:pPr>
            <a:r>
              <a:rPr lang="ru-RU" smtClean="0"/>
              <a:t>новый тип или новая форма общественной практики</a:t>
            </a:r>
            <a:r>
              <a:rPr lang="en-US" smtClean="0"/>
              <a:t>[1]</a:t>
            </a:r>
            <a:r>
              <a:rPr lang="ru-RU" smtClean="0"/>
              <a:t>. 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787900" y="227647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6"/>
          <p:cNvSpPr>
            <a:spLocks noChangeShapeType="1"/>
          </p:cNvSpPr>
          <p:nvPr/>
        </p:nvSpPr>
        <p:spPr bwMode="auto">
          <a:xfrm>
            <a:off x="4787900" y="3141663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0" name="Line 7"/>
          <p:cNvSpPr>
            <a:spLocks noChangeShapeType="1"/>
          </p:cNvSpPr>
          <p:nvPr/>
        </p:nvSpPr>
        <p:spPr bwMode="auto">
          <a:xfrm>
            <a:off x="4787900" y="3933825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1" name="Line 8"/>
          <p:cNvSpPr>
            <a:spLocks noChangeShapeType="1"/>
          </p:cNvSpPr>
          <p:nvPr/>
        </p:nvSpPr>
        <p:spPr bwMode="auto">
          <a:xfrm>
            <a:off x="4787900" y="47974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0"/>
            <a:ext cx="8424863" cy="1268413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smtClean="0"/>
              <a:t>Основные направления инновационной деятельности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412875"/>
            <a:ext cx="9144000" cy="51847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новые элементы содержания образования, инновационные образовательные программы, новые образовательные технологии, учебно-методические и учебно-лабораторные комплексы, формы, методы и средства обучения и воспитания;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методики подготовки, переподготовки и (или) повышения квалификации кадров на основе применения современных образовательных технологий;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модели образовательных организаций;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новые механизмы, формы и методы управления образованием на разных уровнях, в том числе с использованием современных технологий;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новые форм общественного участия в управлении образованием;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6) апробация и (или) внедрение примерных основных образовательных программ, утвержденных (рекомендованных)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России.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501122" cy="4768865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928662" y="1428736"/>
            <a:ext cx="335758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+mj-lt"/>
              </a:rPr>
              <a:t>Статус</a:t>
            </a:r>
            <a:endParaRPr lang="ru-RU" sz="3200" dirty="0">
              <a:latin typeface="+mj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86314" y="1357298"/>
            <a:ext cx="321471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Экспертиза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3143248"/>
          <a:ext cx="2143140" cy="1493520"/>
        </p:xfrm>
        <a:graphic>
          <a:graphicData uri="http://schemas.openxmlformats.org/drawingml/2006/table">
            <a:tbl>
              <a:tblPr/>
              <a:tblGrid>
                <a:gridCol w="2143140"/>
              </a:tblGrid>
              <a:tr h="1357322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4400" dirty="0" smtClean="0">
                          <a:solidFill>
                            <a:srgbClr val="00B050"/>
                          </a:solidFill>
                        </a:rPr>
                        <a:t>шаг 1</a:t>
                      </a:r>
                    </a:p>
                    <a:p>
                      <a:r>
                        <a:rPr lang="ru-RU" sz="2400" b="1" u="sng" dirty="0" smtClean="0">
                          <a:solidFill>
                            <a:schemeClr val="tx1"/>
                          </a:solidFill>
                        </a:rPr>
                        <a:t>Диагностика потенциала</a:t>
                      </a:r>
                      <a:endParaRPr lang="ru-RU" sz="24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00430" y="3071810"/>
          <a:ext cx="2214578" cy="1310640"/>
        </p:xfrm>
        <a:graphic>
          <a:graphicData uri="http://schemas.openxmlformats.org/drawingml/2006/table">
            <a:tbl>
              <a:tblPr/>
              <a:tblGrid>
                <a:gridCol w="2214578"/>
              </a:tblGrid>
              <a:tr h="785818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00B0F0"/>
                          </a:solidFill>
                        </a:rPr>
                        <a:t>    Шаг 2 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B0F0"/>
                          </a:solidFill>
                        </a:rPr>
                        <a:t>    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Создание и        апробация</a:t>
                      </a:r>
                      <a:endParaRPr lang="ru-RU" sz="20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429388" y="3000372"/>
          <a:ext cx="2500330" cy="1249680"/>
        </p:xfrm>
        <a:graphic>
          <a:graphicData uri="http://schemas.openxmlformats.org/drawingml/2006/table">
            <a:tbl>
              <a:tblPr/>
              <a:tblGrid>
                <a:gridCol w="2500330"/>
              </a:tblGrid>
              <a:tr h="931548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rgbClr val="7030A0"/>
                          </a:solidFill>
                        </a:rPr>
                        <a:t>Шаг 3</a:t>
                      </a:r>
                    </a:p>
                    <a:p>
                      <a:r>
                        <a:rPr lang="ru-RU" sz="2800" b="1" u="sng" dirty="0" smtClean="0">
                          <a:solidFill>
                            <a:schemeClr val="tx1"/>
                          </a:solidFill>
                        </a:rPr>
                        <a:t>диссеминация</a:t>
                      </a:r>
                      <a:endParaRPr lang="ru-RU" sz="2800" b="1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660772"/>
              </p:ext>
            </p:extLst>
          </p:nvPr>
        </p:nvGraphicFramePr>
        <p:xfrm>
          <a:off x="571472" y="5286388"/>
          <a:ext cx="1785950" cy="642942"/>
        </p:xfrm>
        <a:graphic>
          <a:graphicData uri="http://schemas.openxmlformats.org/drawingml/2006/table">
            <a:tbl>
              <a:tblPr/>
              <a:tblGrid>
                <a:gridCol w="178595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F0"/>
                          </a:solidFill>
                        </a:rPr>
                        <a:t>Оценка степени готовности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504457"/>
              </p:ext>
            </p:extLst>
          </p:nvPr>
        </p:nvGraphicFramePr>
        <p:xfrm>
          <a:off x="2428860" y="5000636"/>
          <a:ext cx="1428760" cy="500066"/>
        </p:xfrm>
        <a:graphic>
          <a:graphicData uri="http://schemas.openxmlformats.org/drawingml/2006/table">
            <a:tbl>
              <a:tblPr/>
              <a:tblGrid>
                <a:gridCol w="1428760"/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организация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068082"/>
              </p:ext>
            </p:extLst>
          </p:nvPr>
        </p:nvGraphicFramePr>
        <p:xfrm>
          <a:off x="6858016" y="4984450"/>
          <a:ext cx="2000264" cy="444814"/>
        </p:xfrm>
        <a:graphic>
          <a:graphicData uri="http://schemas.openxmlformats.org/drawingml/2006/table">
            <a:tbl>
              <a:tblPr/>
              <a:tblGrid>
                <a:gridCol w="2000264"/>
              </a:tblGrid>
              <a:tr h="4448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C000"/>
                          </a:solidFill>
                        </a:rPr>
                        <a:t>Распространение </a:t>
                      </a:r>
                      <a:endParaRPr lang="ru-RU" sz="18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944410"/>
              </p:ext>
            </p:extLst>
          </p:nvPr>
        </p:nvGraphicFramePr>
        <p:xfrm>
          <a:off x="4357686" y="4643446"/>
          <a:ext cx="1285884" cy="428628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мотивация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292696"/>
              </p:ext>
            </p:extLst>
          </p:nvPr>
        </p:nvGraphicFramePr>
        <p:xfrm>
          <a:off x="5286380" y="5425440"/>
          <a:ext cx="1500198" cy="503890"/>
        </p:xfrm>
        <a:graphic>
          <a:graphicData uri="http://schemas.openxmlformats.org/drawingml/2006/table">
            <a:tbl>
              <a:tblPr/>
              <a:tblGrid>
                <a:gridCol w="1500198"/>
              </a:tblGrid>
              <a:tr h="50389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контроль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045495"/>
              </p:ext>
            </p:extLst>
          </p:nvPr>
        </p:nvGraphicFramePr>
        <p:xfrm>
          <a:off x="3214678" y="6143644"/>
          <a:ext cx="1785950" cy="428628"/>
        </p:xfrm>
        <a:graphic>
          <a:graphicData uri="http://schemas.openxmlformats.org/drawingml/2006/table">
            <a:tbl>
              <a:tblPr/>
              <a:tblGrid>
                <a:gridCol w="1785950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планирование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24" name="Прямая со стрелкой 23"/>
          <p:cNvCxnSpPr/>
          <p:nvPr/>
        </p:nvCxnSpPr>
        <p:spPr>
          <a:xfrm rot="16200000" flipH="1">
            <a:off x="5250661" y="4679165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3214678" y="5000636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4644232" y="449977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250397" y="4321975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429256" y="3714752"/>
            <a:ext cx="121444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1928794" y="3571876"/>
            <a:ext cx="18573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6200000" flipH="1">
            <a:off x="7858148" y="4429132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607191" y="4893479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442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9"/>
            <a:ext cx="8280152" cy="850106"/>
          </a:xfrm>
          <a:solidFill>
            <a:schemeClr val="accent1"/>
          </a:solidFill>
        </p:spPr>
        <p:txBody>
          <a:bodyPr/>
          <a:lstStyle/>
          <a:p>
            <a:pPr algn="ctr" eaLnBrk="1" hangingPunct="1"/>
            <a:r>
              <a:rPr lang="ru-RU" b="1" dirty="0" smtClean="0"/>
              <a:t>Этапы проектирования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84313"/>
            <a:ext cx="8291512" cy="5040312"/>
          </a:xfrm>
          <a:solidFill>
            <a:schemeClr val="accent1"/>
          </a:solidFill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 Анализ проблемной ситуации.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 Описание проектной идеи (цели, задачи и ожидаемые результаты.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 Концептуализация.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 План реализации, включающий в себя перечень мероприятий с определением сроков и ответственных исполнителей.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 Расчет ресурсов, необходимых для реализации проекта, включая расчет финансовых ресурсов, представленный в виде Бюджета проекта с комментариями.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 Оценка проекта: критерии и параметры, по которым можно будет судить об эффективности проекта в целом и его отдельных мероприятий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[3]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424863" cy="126841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smtClean="0"/>
              <a:t>Разновидности инновационных проектов (по М.М.Поташнику)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950" y="1628775"/>
            <a:ext cx="8712200" cy="4679950"/>
          </a:xfrm>
          <a:solidFill>
            <a:schemeClr val="accent1"/>
          </a:solidFill>
        </p:spPr>
        <p:txBody>
          <a:bodyPr/>
          <a:lstStyle/>
          <a:p>
            <a:pPr marL="717550" lvl="4" indent="0" algn="just" eaLnBrk="1" hangingPunct="1">
              <a:buFont typeface="Wingdings" pitchFamily="2" charset="2"/>
              <a:buNone/>
              <a:tabLst>
                <a:tab pos="85725" algn="l"/>
              </a:tabLst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Проекты, идея и замысел которого возникли в результате творческой дискуссии по проблеме, мозгового штурма, в результате размышлений или инсайта. </a:t>
            </a:r>
          </a:p>
          <a:p>
            <a:pPr marL="717550" lvl="4" indent="0" algn="just" eaLnBrk="1" hangingPunct="1">
              <a:buFontTx/>
              <a:buChar char="-"/>
              <a:tabLst>
                <a:tab pos="85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Проекты, имеющие очень высокую степень социальной значимости для всех образовательных систем в обществе. </a:t>
            </a:r>
          </a:p>
          <a:p>
            <a:pPr marL="717550" lvl="4" indent="0" algn="just" eaLnBrk="1" hangingPunct="1">
              <a:buFontTx/>
              <a:buChar char="-"/>
              <a:tabLst>
                <a:tab pos="85725" algn="l"/>
              </a:tabLst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Проекты развития, предполагающие радикальные нововведения и дающие новые образовательные эффекты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[4]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83152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Паспорт инновационного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372180"/>
              </p:ext>
            </p:extLst>
          </p:nvPr>
        </p:nvGraphicFramePr>
        <p:xfrm>
          <a:off x="179512" y="620688"/>
          <a:ext cx="8715436" cy="6000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1785950"/>
              </a:tblGrid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инновационного проекта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Руководители инновационного проекта от организации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16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Разработчик инновационного проекта (Ф.И.О., должность, наименование организации Добавить строку с координаторами, это к вопросу о взаимодействии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Координаторы проекта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Исполнители инновационного проекта (Ф.И.О., должность, наименование организации)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База реализации инновационного проекта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Проблема в (….), на решение которой направлен инновационный проект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Объект исследования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Цель исследования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Гипотеза исследования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реализации (их краткая характеристика) инновационного проекта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Сроки реализации инновационного проекта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Область изменения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9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Продукт деятельности муниципальной экспериментальной площадки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991019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377</TotalTime>
  <Words>1008</Words>
  <Application>Microsoft Office PowerPoint</Application>
  <PresentationFormat>Экран (4:3)</PresentationFormat>
  <Paragraphs>124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Wingdings</vt:lpstr>
      <vt:lpstr>Calibri</vt:lpstr>
      <vt:lpstr>Times New Roman</vt:lpstr>
      <vt:lpstr>Паркет</vt:lpstr>
      <vt:lpstr>Инновационный проект в образовательном учреждении</vt:lpstr>
      <vt:lpstr>Презентация PowerPoint</vt:lpstr>
      <vt:lpstr>Инновационная деятельность предполагает систему взаимосвязанных видов работ, совокупность которых обеспечивает появление действительных инноваций. </vt:lpstr>
      <vt:lpstr>Цикл возникновения и реализации инновации </vt:lpstr>
      <vt:lpstr>Основные направления инновационной деятельности</vt:lpstr>
      <vt:lpstr>Презентация PowerPoint</vt:lpstr>
      <vt:lpstr>Этапы проектирования</vt:lpstr>
      <vt:lpstr>Разновидности инновационных проектов (по М.М.Поташнику)</vt:lpstr>
      <vt:lpstr>Паспорт инновационного проекта</vt:lpstr>
      <vt:lpstr>Презентация PowerPoint</vt:lpstr>
      <vt:lpstr>Презентация PowerPoint</vt:lpstr>
      <vt:lpstr>Презентация PowerPoint</vt:lpstr>
      <vt:lpstr>Прогноз возможных отрицательных последствий и средства их компенсации (форма)</vt:lpstr>
      <vt:lpstr>Презентация PowerPoint</vt:lpstr>
      <vt:lpstr>Презентация PowerPoint</vt:lpstr>
      <vt:lpstr>Презентация PowerPoint</vt:lpstr>
      <vt:lpstr>Библиография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проект в дошкольном образовательном учреждении</dc:title>
  <dc:creator>User</dc:creator>
  <cp:lastModifiedBy>User</cp:lastModifiedBy>
  <cp:revision>19</cp:revision>
  <dcterms:created xsi:type="dcterms:W3CDTF">2011-03-03T07:29:48Z</dcterms:created>
  <dcterms:modified xsi:type="dcterms:W3CDTF">2020-01-27T15:24:49Z</dcterms:modified>
</cp:coreProperties>
</file>