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6" r:id="rId3"/>
    <p:sldId id="261" r:id="rId4"/>
    <p:sldId id="268" r:id="rId5"/>
    <p:sldId id="262" r:id="rId6"/>
    <p:sldId id="264" r:id="rId7"/>
    <p:sldId id="265" r:id="rId8"/>
    <p:sldId id="286" r:id="rId9"/>
    <p:sldId id="287" r:id="rId10"/>
    <p:sldId id="28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3080"/>
    <a:srgbClr val="A7297A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DE2D40-1C1B-48E4-B7C3-AC1D4C71C813}" type="datetimeFigureOut">
              <a:rPr lang="ru-RU"/>
              <a:pPr>
                <a:defRPr/>
              </a:pPr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FF4BCA8-6D20-4F65-925E-DDE75A2608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376FE6-171D-4F53-A0E1-B77DB5A131BA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5012BD-5095-4B27-84AE-7B0C172C4C75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34BB78-A1B3-48C6-AB5D-AA068B69F8B1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9CCFA-0747-4167-80BC-39F8FF89C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2A03C-33F1-4B01-8ADF-5450A9A45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95DDE-DC76-40F7-BB54-EC569820D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79B5C-1BA6-4B7B-BACB-644833B18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8CE4B-926E-4388-98F9-73DE7F17F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208A1-D72A-4A75-9855-FE92A2481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634CB-8D46-4C52-B7E9-AFA04BE84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97EC2-E816-48A9-9EB8-722D64D8B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A5105-BC13-4393-9839-D8493DBA7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79647-EA81-4E71-8D57-CDAAAB5BA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6A46A-86AA-4356-AB24-E8C6F3BBEA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B7F81172-9617-417D-AE9B-3213F3D0E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3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8642350" cy="201612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fromWordArt="1">
            <a:prstTxWarp prst="textPlain">
              <a:avLst>
                <a:gd name="adj" fmla="val 49978"/>
              </a:avLst>
            </a:prstTxWarp>
          </a:bodyPr>
          <a:lstStyle/>
          <a:p>
            <a:pPr algn="ctr">
              <a:defRPr/>
            </a:pPr>
            <a:r>
              <a:rPr lang="ru-RU" sz="8000" kern="10" spc="60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7297A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         </a:t>
            </a:r>
          </a:p>
          <a:p>
            <a:pPr algn="ctr">
              <a:defRPr/>
            </a:pPr>
            <a:r>
              <a:rPr lang="ru-RU" sz="8000" kern="10" spc="60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7297A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 </a:t>
            </a:r>
          </a:p>
          <a:p>
            <a:pPr algn="ctr">
              <a:defRPr/>
            </a:pPr>
            <a:r>
              <a:rPr lang="ru-RU" sz="8000" kern="10" spc="60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7297A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              </a:t>
            </a:r>
          </a:p>
          <a:p>
            <a:pPr algn="ctr">
              <a:defRPr/>
            </a:pPr>
            <a:r>
              <a:rPr lang="ru-RU" sz="8000" kern="10" spc="60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7297A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               </a:t>
            </a: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827088" y="5013325"/>
            <a:ext cx="806608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</a:t>
            </a:r>
          </a:p>
          <a:p>
            <a:pPr>
              <a:defRPr/>
            </a:pP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Учитель-логопед Романова Т.М.</a:t>
            </a:r>
          </a:p>
          <a:p>
            <a:pPr>
              <a:defRPr/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                                                                МБДОУ г. Мурманска №14</a:t>
            </a:r>
          </a:p>
          <a:p>
            <a:pPr>
              <a:defRPr/>
            </a:pPr>
            <a:endParaRPr lang="ru-RU" sz="18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>
              <a:defRPr/>
            </a:pP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2021</a:t>
            </a:r>
          </a:p>
        </p:txBody>
      </p:sp>
      <p:pic>
        <p:nvPicPr>
          <p:cNvPr id="2054" name="Picture 6" descr="C:\Users\home\Desktop\Новое\Фото межполушарное\IMG_7986.jpg"/>
          <p:cNvPicPr>
            <a:picLocks noChangeArrowheads="1"/>
          </p:cNvPicPr>
          <p:nvPr/>
        </p:nvPicPr>
        <p:blipFill>
          <a:blip r:embed="rId3" cstate="screen">
            <a:lum bright="9000" contrast="2000"/>
          </a:blip>
          <a:srcRect/>
          <a:stretch>
            <a:fillRect/>
          </a:stretch>
        </p:blipFill>
        <p:spPr bwMode="auto">
          <a:xfrm>
            <a:off x="5004048" y="2564904"/>
            <a:ext cx="3744000" cy="23040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contrasting" dir="t"/>
          </a:scene3d>
          <a:sp3d extrusionH="107950">
            <a:bevelT w="82550" h="63500" prst="divot"/>
            <a:bevelB/>
          </a:sp3d>
        </p:spPr>
      </p:pic>
      <p:sp>
        <p:nvSpPr>
          <p:cNvPr id="7" name="Прямоугольник 6"/>
          <p:cNvSpPr/>
          <p:nvPr/>
        </p:nvSpPr>
        <p:spPr>
          <a:xfrm>
            <a:off x="467544" y="188640"/>
            <a:ext cx="8424936" cy="230425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03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РАЗВИТИЕ </a:t>
            </a: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03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 МЕЖПОЛУШАРНОГО </a:t>
            </a: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03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ВЗАИМОДЕЙСТВИЯ</a:t>
            </a:r>
          </a:p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03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В КОМПЛЕКСНОМ СОПРОВОЖДЕНИИ</a:t>
            </a:r>
          </a:p>
          <a:p>
            <a:pPr algn="ctr">
              <a:defRPr/>
            </a:pPr>
            <a:r>
              <a:rPr lang="ru-RU" sz="3600" kern="10" dirty="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A03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/>
              </a:rPr>
              <a:t>ДОШКОЛЬНИКОВ С ОВЗ</a:t>
            </a:r>
          </a:p>
        </p:txBody>
      </p:sp>
      <p:pic>
        <p:nvPicPr>
          <p:cNvPr id="9" name="Picture 23" descr="Йога пальцев»: как лечебные мудры воздействуют на организм | Здоровая жизнь  | Здоровье | Аргументы и Факты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4221088"/>
            <a:ext cx="2270509" cy="144791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56" name="Picture 8" descr="C:\Users\home\Desktop\Новое\Фото межполушарное\IMG_7996.jpg"/>
          <p:cNvPicPr>
            <a:picLocks noChangeAspect="1" noChangeArrowheads="1"/>
          </p:cNvPicPr>
          <p:nvPr/>
        </p:nvPicPr>
        <p:blipFill>
          <a:blip r:embed="rId5" cstate="screen">
            <a:lum bright="7000" contrast="8000"/>
          </a:blip>
          <a:srcRect/>
          <a:stretch>
            <a:fillRect/>
          </a:stretch>
        </p:blipFill>
        <p:spPr bwMode="auto">
          <a:xfrm>
            <a:off x="611560" y="2708920"/>
            <a:ext cx="2952328" cy="372990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chilly" dir="t"/>
          </a:scene3d>
          <a:sp3d extrusionH="254000" contourW="19050" prstMaterial="flat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0825" y="976313"/>
            <a:ext cx="864235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buFontTx/>
              <a:buChar char="•"/>
              <a:tabLst>
                <a:tab pos="201613" algn="l"/>
                <a:tab pos="457200" algn="l"/>
              </a:tabLst>
            </a:pPr>
            <a:r>
              <a:rPr lang="ru-RU">
                <a:cs typeface="Times New Roman" pitchFamily="18" charset="0"/>
              </a:rPr>
              <a:t>  Деннисон П. «Гимнастика мозга».</a:t>
            </a:r>
          </a:p>
          <a:p>
            <a:pPr eaLnBrk="0" hangingPunct="0">
              <a:buFontTx/>
              <a:buChar char="•"/>
              <a:tabLst>
                <a:tab pos="201613" algn="l"/>
                <a:tab pos="457200" algn="l"/>
              </a:tabLst>
            </a:pPr>
            <a:r>
              <a:rPr lang="ru-RU">
                <a:cs typeface="Times New Roman" pitchFamily="18" charset="0"/>
              </a:rPr>
              <a:t>  Семенович А. В. «Нейропсихологическая коррекция в детском возрасте».</a:t>
            </a:r>
          </a:p>
          <a:p>
            <a:pPr eaLnBrk="0" hangingPunct="0">
              <a:buFontTx/>
              <a:buChar char="•"/>
              <a:tabLst>
                <a:tab pos="201613" algn="l"/>
                <a:tab pos="457200" algn="l"/>
              </a:tabLst>
            </a:pPr>
            <a:r>
              <a:rPr lang="ru-RU">
                <a:cs typeface="Times New Roman" pitchFamily="18" charset="0"/>
              </a:rPr>
              <a:t>  Созончук А., Созончук Е. «Эффективные методики нейропсихологической коррекции».</a:t>
            </a:r>
            <a:endParaRPr lang="ru-RU"/>
          </a:p>
          <a:p>
            <a:pPr eaLnBrk="0" hangingPunct="0">
              <a:buFontTx/>
              <a:buChar char="•"/>
              <a:tabLst>
                <a:tab pos="201613" algn="l"/>
                <a:tab pos="457200" algn="l"/>
              </a:tabLst>
            </a:pPr>
            <a:r>
              <a:rPr lang="ru-RU">
                <a:cs typeface="Times New Roman" pitchFamily="18" charset="0"/>
              </a:rPr>
              <a:t> Трясорукова Т.П. «Развитие межполушарного взаимодействия у детей. Нейропсихологические игры».</a:t>
            </a:r>
            <a:endParaRPr lang="ru-RU"/>
          </a:p>
          <a:p>
            <a:pPr eaLnBrk="0" hangingPunct="0">
              <a:tabLst>
                <a:tab pos="201613" algn="l"/>
                <a:tab pos="457200" algn="l"/>
              </a:tabLst>
            </a:pPr>
            <a:r>
              <a:rPr lang="ru-RU">
                <a:cs typeface="Times New Roman" pitchFamily="18" charset="0"/>
              </a:rPr>
              <a:t> </a:t>
            </a:r>
          </a:p>
          <a:p>
            <a:pPr eaLnBrk="0" hangingPunct="0">
              <a:tabLst>
                <a:tab pos="201613" algn="l"/>
                <a:tab pos="457200" algn="l"/>
              </a:tabLst>
            </a:pPr>
            <a:r>
              <a:rPr lang="ru-RU">
                <a:solidFill>
                  <a:srgbClr val="A03080"/>
                </a:solidFill>
                <a:cs typeface="Times New Roman" pitchFamily="18" charset="0"/>
              </a:rPr>
              <a:t>Прочие источники: </a:t>
            </a:r>
            <a:r>
              <a:rPr lang="ru-RU">
                <a:cs typeface="Times New Roman" pitchFamily="18" charset="0"/>
              </a:rPr>
              <a:t>вебинары, конференции по теме.</a:t>
            </a:r>
            <a:endParaRPr lang="ru-RU"/>
          </a:p>
        </p:txBody>
      </p:sp>
      <p:sp>
        <p:nvSpPr>
          <p:cNvPr id="11267" name="Прямоугольник 3"/>
          <p:cNvSpPr>
            <a:spLocks noChangeArrowheads="1"/>
          </p:cNvSpPr>
          <p:nvPr/>
        </p:nvSpPr>
        <p:spPr bwMode="auto">
          <a:xfrm>
            <a:off x="2124075" y="404813"/>
            <a:ext cx="4679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ЛИТЕРАТУРА </a:t>
            </a:r>
          </a:p>
        </p:txBody>
      </p:sp>
      <p:pic>
        <p:nvPicPr>
          <p:cNvPr id="37892" name="Picture 4" descr="Как «разогнать» свой мозг детям и взрослым - Блог Ассоциации Репетиторо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03848" y="4797152"/>
            <a:ext cx="2445632" cy="187220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47650" y="6072188"/>
            <a:ext cx="184150" cy="461962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404813"/>
            <a:ext cx="8362950" cy="1800225"/>
          </a:xfrm>
        </p:spPr>
        <p:txBody>
          <a:bodyPr/>
          <a:lstStyle/>
          <a:p>
            <a:pPr algn="just">
              <a:defRPr/>
            </a:pPr>
            <a:r>
              <a:rPr lang="ru-RU" sz="1800" b="1" dirty="0" smtClean="0">
                <a:latin typeface="+mn-lt"/>
              </a:rPr>
              <a:t>	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	</a:t>
            </a:r>
            <a:r>
              <a:rPr lang="ru-RU" sz="2000" b="1" i="1" u="sng" dirty="0" smtClean="0">
                <a:solidFill>
                  <a:srgbClr val="A03080"/>
                </a:solidFill>
                <a:latin typeface="+mn-lt"/>
              </a:rPr>
              <a:t>Межполушарное взаимодействие</a:t>
            </a:r>
            <a:r>
              <a:rPr lang="ru-RU" sz="2000" b="1" i="1" dirty="0" smtClean="0">
                <a:solidFill>
                  <a:srgbClr val="A03080"/>
                </a:solidFill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– формирующийся в онтогенезе особый механизм объединения левого и правого полушарий мозга в интегративно-целостную систему.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	Развитие межполушарного взаимодействия происходит через </a:t>
            </a:r>
            <a:r>
              <a:rPr lang="ru-RU" sz="2000" b="1" i="1" u="sng" dirty="0" smtClean="0">
                <a:solidFill>
                  <a:srgbClr val="A03080"/>
                </a:solidFill>
                <a:latin typeface="+mn-lt"/>
              </a:rPr>
              <a:t>кинезиологические</a:t>
            </a:r>
            <a:r>
              <a:rPr lang="ru-RU" sz="2000" b="1" dirty="0" smtClean="0">
                <a:latin typeface="+mn-lt"/>
              </a:rPr>
              <a:t> упражнения, при которых левая и правая стороны тела производят разные движения одновременно. </a:t>
            </a:r>
            <a:endParaRPr lang="ru-RU" sz="2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076" name="AutoShape 12" descr="Картинки по запросу медведь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AutoShape 14" descr="Картинки по запросу медведь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" name="Рисунок 7" descr="http://i.mycdn.me/i?r=AzEPZsRbOZEKgBhR0XGMT1RkFMqDCYgEpJKmKCWeP84G9aaKTM5SRkZCeTgDn6uOyic"/>
          <p:cNvPicPr/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7544" y="2708920"/>
            <a:ext cx="3312368" cy="194421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8" name="Picture 6" descr="C:\Users\home\Desktop\Новое\Фото межполушарное\IMG_7989.jpg"/>
          <p:cNvPicPr>
            <a:picLocks noChangeAspect="1" noChangeArrowheads="1"/>
          </p:cNvPicPr>
          <p:nvPr/>
        </p:nvPicPr>
        <p:blipFill>
          <a:blip r:embed="rId3" cstate="screen">
            <a:lum/>
          </a:blip>
          <a:srcRect/>
          <a:stretch>
            <a:fillRect/>
          </a:stretch>
        </p:blipFill>
        <p:spPr bwMode="auto">
          <a:xfrm>
            <a:off x="5220072" y="2492896"/>
            <a:ext cx="3485200" cy="396031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80" name="Picture 8" descr="КОНСУЛЬТАЦИЯ ДЛЯ РОДИТЕЛЕЙ"/>
          <p:cNvPicPr>
            <a:picLocks noChangeAspect="1" noChangeArrowheads="1"/>
          </p:cNvPicPr>
          <p:nvPr/>
        </p:nvPicPr>
        <p:blipFill>
          <a:blip r:embed="rId4" cstate="screen">
            <a:lum bright="-16000" contrast="37000"/>
          </a:blip>
          <a:srcRect/>
          <a:stretch>
            <a:fillRect/>
          </a:stretch>
        </p:blipFill>
        <p:spPr bwMode="auto">
          <a:xfrm>
            <a:off x="1835696" y="4509120"/>
            <a:ext cx="2952328" cy="194421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68313" y="5229225"/>
            <a:ext cx="439737" cy="461963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2"/>
                </a:solidFill>
              </a:rPr>
              <a:t>   </a:t>
            </a:r>
          </a:p>
        </p:txBody>
      </p:sp>
      <p:sp>
        <p:nvSpPr>
          <p:cNvPr id="4099" name="Прямоугольник 4"/>
          <p:cNvSpPr>
            <a:spLocks noChangeArrowheads="1"/>
          </p:cNvSpPr>
          <p:nvPr/>
        </p:nvSpPr>
        <p:spPr bwMode="auto">
          <a:xfrm>
            <a:off x="468313" y="549275"/>
            <a:ext cx="8496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/>
              <a:t>	</a:t>
            </a:r>
          </a:p>
        </p:txBody>
      </p:sp>
      <p:pic>
        <p:nvPicPr>
          <p:cNvPr id="7" name="Рисунок 6" descr="https://lobacheva-valentina-ivant-dou16.edumsko.ru/uploads/31600/31510/section/585599/3-1.jpg?1528273428978"/>
          <p:cNvPicPr/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80920" cy="59046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395288" y="385763"/>
            <a:ext cx="8353425" cy="8302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/>
              <a:t>	</a:t>
            </a:r>
            <a:r>
              <a:rPr lang="ru-RU">
                <a:solidFill>
                  <a:srgbClr val="A03080"/>
                </a:solidFill>
              </a:rPr>
              <a:t>  </a:t>
            </a:r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КИНЕЗИОЛОГИЧЕСКИЕ УПРАЖНЕНИЯ</a:t>
            </a:r>
          </a:p>
          <a:p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                (комплексы движений руками)</a:t>
            </a:r>
          </a:p>
        </p:txBody>
      </p:sp>
      <p:pic>
        <p:nvPicPr>
          <p:cNvPr id="6" name="Рисунок 5" descr="https://ds04.infourok.ru/uploads/ex/02a7/001622b6-d1f530f4/img11.jpg"/>
          <p:cNvPicPr/>
          <p:nvPr/>
        </p:nvPicPr>
        <p:blipFill>
          <a:blip r:embed="rId2" cstate="screen">
            <a:lum bright="-11000" contrast="9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5536" y="1484784"/>
            <a:ext cx="2962275" cy="231457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Рисунок 6" descr="https://mamasveta.com/wp-content/uploads/img15-4.jpg"/>
          <p:cNvPicPr/>
          <p:nvPr/>
        </p:nvPicPr>
        <p:blipFill>
          <a:blip r:embed="rId3" cstate="screen">
            <a:lum bright="-11000" contrast="9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96136" y="1484784"/>
            <a:ext cx="3048000" cy="23241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https://avatars.mds.yandex.net/get-zen_doc/235144/pub_5d3ca888bc228f00c17ab9eb_5d3eb5c7f8ea6700ae171f85/scale_1200"/>
          <p:cNvPicPr/>
          <p:nvPr/>
        </p:nvPicPr>
        <p:blipFill>
          <a:blip r:embed="rId4" cstate="screen">
            <a:lum bright="-11000" contrast="9000"/>
          </a:blip>
          <a:srcRect/>
          <a:stretch>
            <a:fillRect/>
          </a:stretch>
        </p:blipFill>
        <p:spPr bwMode="auto">
          <a:xfrm>
            <a:off x="395536" y="4221088"/>
            <a:ext cx="2962275" cy="223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9" name="Рисунок 8" descr="https://ds04.infourok.ru/uploads/ex/02a7/001622b6-d1f530f4/img14.jpg"/>
          <p:cNvPicPr/>
          <p:nvPr/>
        </p:nvPicPr>
        <p:blipFill>
          <a:blip r:embed="rId5" cstate="screen">
            <a:lum bright="-11000" contrast="9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96136" y="4149080"/>
            <a:ext cx="3057525" cy="225742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" name="Рисунок 9" descr="https://mamasveta.com/wp-content/uploads/img52.jpg"/>
          <p:cNvPicPr/>
          <p:nvPr/>
        </p:nvPicPr>
        <p:blipFill>
          <a:blip r:embed="rId6" cstate="screen">
            <a:lum bright="-11000" contrast="9000"/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75856" y="3284984"/>
            <a:ext cx="2952328" cy="216024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chilly" dir="t"/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128" name="Picture 8" descr="C:\Users\home\Desktop\Новое\Фото межполушарное\IMG_843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1840" y="1268760"/>
            <a:ext cx="2751813" cy="158417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468313" y="333375"/>
            <a:ext cx="45354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/>
              <a:t>	</a:t>
            </a:r>
            <a:endParaRPr lang="ru-RU" sz="1800"/>
          </a:p>
        </p:txBody>
      </p:sp>
      <p:sp>
        <p:nvSpPr>
          <p:cNvPr id="6147" name="AutoShape 8" descr="Картинки по запросу бредов анатолий фёдорович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8" name="Picture 7" descr="Нейропсихологическая игра &quot;Попробуй повтори!&quot; - Попробуй повтори"/>
          <p:cNvPicPr>
            <a:picLocks noChangeAspect="1" noChangeArrowheads="1"/>
          </p:cNvPicPr>
          <p:nvPr/>
        </p:nvPicPr>
        <p:blipFill>
          <a:blip r:embed="rId2" cstate="screen">
            <a:lum bright="-6000" contrast="14000"/>
          </a:blip>
          <a:srcRect/>
          <a:stretch>
            <a:fillRect/>
          </a:stretch>
        </p:blipFill>
        <p:spPr bwMode="auto">
          <a:xfrm>
            <a:off x="0" y="908050"/>
            <a:ext cx="5329238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Игра &quot;Попробуй повтори&quot; - запись пользователя Анастасия (id1697477) в  дневнике - Babyblog.ru | Навыки моторики, Обучение детей, Дети"/>
          <p:cNvPicPr>
            <a:picLocks noChangeAspect="1" noChangeArrowheads="1"/>
          </p:cNvPicPr>
          <p:nvPr/>
        </p:nvPicPr>
        <p:blipFill>
          <a:blip r:embed="rId3" cstate="screen">
            <a:lum bright="-5000" contrast="4000"/>
          </a:blip>
          <a:srcRect/>
          <a:stretch>
            <a:fillRect/>
          </a:stretch>
        </p:blipFill>
        <p:spPr bwMode="auto">
          <a:xfrm>
            <a:off x="5220072" y="188640"/>
            <a:ext cx="2384655" cy="328498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6150" name="AutoShape 11" descr="Екатерина Мухаматулина, Н. Михеева Попробуй повтори! Нейропсихологическая  игра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AutoShape 13" descr="Екатерина Мухаматулина, Н. Михеева Попробуй повтори! Нейропсихологическая  игра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AutoShape 15" descr="Екатерина Мухаматулина, Н. Михеева Попробуй повтори! Нейропсихологическая  игра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AutoShape 17" descr="Екатерина Мухаматулина, Н. Михеева Попробуй повтори! Нейропсихологическая  игра"/>
          <p:cNvSpPr>
            <a:spLocks noChangeAspect="1" noChangeArrowheads="1"/>
          </p:cNvSpPr>
          <p:nvPr/>
        </p:nvSpPr>
        <p:spPr bwMode="auto">
          <a:xfrm>
            <a:off x="176213" y="-1825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63" name="Picture 19" descr="Игра Попробуй, повтори!"/>
          <p:cNvPicPr>
            <a:picLocks noChangeArrowheads="1"/>
          </p:cNvPicPr>
          <p:nvPr/>
        </p:nvPicPr>
        <p:blipFill>
          <a:blip r:embed="rId4" cstate="screen">
            <a:lum bright="-2000" contrast="6000"/>
          </a:blip>
          <a:srcRect/>
          <a:stretch>
            <a:fillRect/>
          </a:stretch>
        </p:blipFill>
        <p:spPr bwMode="auto">
          <a:xfrm>
            <a:off x="6588224" y="3212976"/>
            <a:ext cx="2383200" cy="3286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6156" name="Picture 12" descr="Попробуй повтори | Учебно-методический материал по логопедии на тему: |  Образовательная социальная сеть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23928" y="3284984"/>
            <a:ext cx="2383200" cy="3286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" name="Прямоугольник 11"/>
          <p:cNvSpPr>
            <a:spLocks noChangeArrowheads="1"/>
          </p:cNvSpPr>
          <p:nvPr/>
        </p:nvSpPr>
        <p:spPr bwMode="auto">
          <a:xfrm>
            <a:off x="684213" y="260350"/>
            <a:ext cx="3887787" cy="4619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        НЕЙРОИГРЫ</a:t>
            </a:r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4"/>
          <p:cNvSpPr>
            <a:spLocks noGrp="1"/>
          </p:cNvSpPr>
          <p:nvPr>
            <p:ph type="title"/>
          </p:nvPr>
        </p:nvSpPr>
        <p:spPr>
          <a:xfrm>
            <a:off x="395288" y="274638"/>
            <a:ext cx="8353425" cy="922337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sz="2800" smtClean="0">
                <a:solidFill>
                  <a:srgbClr val="A03080"/>
                </a:solidFill>
                <a:latin typeface="Arial Black" pitchFamily="34" charset="0"/>
              </a:rPr>
              <a:t>КИНЕЗИОЛОГИЧЕСКИЕ ТРЕНАЖЕРЫ</a:t>
            </a:r>
          </a:p>
        </p:txBody>
      </p:sp>
      <p:pic>
        <p:nvPicPr>
          <p:cNvPr id="7" name="Рисунок 6" descr="C:\Users\Makey\Desktop\УПРАЖНЕНИЯ НА МЕЖПОЛУШАРНОЕ ВЗАИМОДЕЙСТВИЕ\3.jpg"/>
          <p:cNvPicPr/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3528" y="1340768"/>
            <a:ext cx="3048000" cy="222360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 descr="C:\Users\Makey\Desktop\УПРАЖНЕНИЯ НА МЕЖПОЛУШАРНОЕ ВЗАИМОДЕЙСТВИЕ\7.jpg"/>
          <p:cNvPicPr/>
          <p:nvPr/>
        </p:nvPicPr>
        <p:blipFill>
          <a:blip r:embed="rId4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724128" y="1412776"/>
            <a:ext cx="3049200" cy="2224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176" name="Picture 8" descr="Тест на кругозор: Ответьте на 15 каверзных вопросов из самых разных сфер  знаний | ВАШ СПОРТ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63888" y="1844824"/>
            <a:ext cx="1944216" cy="129614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3" name="Picture 15" descr="Кинезиологический тренажёр». Игровое пособие для развития мелкой моторики.  Воспитателям детских садов, школьным учителям и педагогам - Маам.ру"/>
          <p:cNvPicPr>
            <a:picLocks noChangeArrowheads="1"/>
          </p:cNvPicPr>
          <p:nvPr/>
        </p:nvPicPr>
        <p:blipFill>
          <a:blip r:embed="rId6" cstate="screen">
            <a:lum bright="17000" contrast="8000"/>
          </a:blip>
          <a:srcRect/>
          <a:stretch>
            <a:fillRect/>
          </a:stretch>
        </p:blipFill>
        <p:spPr bwMode="auto">
          <a:xfrm>
            <a:off x="323528" y="3861048"/>
            <a:ext cx="3049200" cy="224747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185" name="Picture 17" descr="Тренажер по развитию межполушарного взаимодействия и графомоторных навыков &quot;Графомоторика&quot;, Давыдова О.А., Школьная пресса"/>
          <p:cNvPicPr>
            <a:picLocks noChangeAspect="1" noChangeArrowheads="1"/>
          </p:cNvPicPr>
          <p:nvPr/>
        </p:nvPicPr>
        <p:blipFill>
          <a:blip r:embed="rId7" cstate="screen">
            <a:lum bright="1000" contrast="14000"/>
          </a:blip>
          <a:srcRect/>
          <a:stretch>
            <a:fillRect/>
          </a:stretch>
        </p:blipFill>
        <p:spPr bwMode="auto">
          <a:xfrm>
            <a:off x="3635896" y="3861048"/>
            <a:ext cx="1728192" cy="2304327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7187" name="Picture 19" descr="Нейротренажеры - DerBalancier"/>
          <p:cNvPicPr>
            <a:picLocks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724128" y="3861048"/>
            <a:ext cx="3049200" cy="22464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395288" y="404813"/>
            <a:ext cx="8497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	</a:t>
            </a:r>
          </a:p>
        </p:txBody>
      </p:sp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900113" y="315913"/>
            <a:ext cx="7704137" cy="95408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800">
                <a:solidFill>
                  <a:srgbClr val="A03080"/>
                </a:solidFill>
                <a:latin typeface="Arial Black" pitchFamily="34" charset="0"/>
              </a:rPr>
              <a:t>МЕЖПОЛУШАРНЫЕ ДОСКИ</a:t>
            </a:r>
          </a:p>
          <a:p>
            <a:pPr algn="ctr"/>
            <a:endParaRPr lang="ru-RU" sz="2800"/>
          </a:p>
        </p:txBody>
      </p:sp>
      <p:pic>
        <p:nvPicPr>
          <p:cNvPr id="9" name="Picture 13" descr="2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556792"/>
            <a:ext cx="3352800" cy="234315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Picture 11" descr="C:\Users\home\Desktop\Новое\Фото межполушарное\IMG_84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645024"/>
            <a:ext cx="4968552" cy="28803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200" name="Picture 8" descr="https://encrypted-tbn0.gstatic.com/images?q=tbn:ANd9GcR0BEKTHOv2h5VMJ3y_RbBnHsbqsG1CdYeoRKGOk9hleH2sJMghlVomAJyUnFlWL30ORIolKUVE&amp;usqp=CAc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556792"/>
            <a:ext cx="1866900" cy="186690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201" name="Picture 9" descr="C:\Users\home\Desktop\Новое\Фото межполушарное\IMG_8149.jpg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3" y="4149080"/>
            <a:ext cx="3351600" cy="23436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203" name="Picture 11" descr="Межполушарная доска - деревянный лабиринт (мозг)» — Результаты поиска —  Яндекс.Маркет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1124744"/>
            <a:ext cx="2381250" cy="23812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5"/>
          <p:cNvSpPr>
            <a:spLocks noChangeArrowheads="1"/>
          </p:cNvSpPr>
          <p:nvPr/>
        </p:nvSpPr>
        <p:spPr bwMode="auto">
          <a:xfrm>
            <a:off x="539750" y="260350"/>
            <a:ext cx="8208963" cy="110807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 algn="ctr"/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ЗЕРКАЛЬНОЕ РИСОВАНИЕ</a:t>
            </a:r>
          </a:p>
          <a:p>
            <a:pPr algn="ctr"/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И РИСОВАНИЕ ДВУМЯ РУКАМИ</a:t>
            </a:r>
          </a:p>
          <a:p>
            <a:pPr algn="ctr"/>
            <a:endParaRPr lang="ru-RU" sz="1800">
              <a:solidFill>
                <a:srgbClr val="A03080"/>
              </a:solidFill>
              <a:latin typeface="Arial Black" pitchFamily="34" charset="0"/>
            </a:endParaRPr>
          </a:p>
        </p:txBody>
      </p:sp>
      <p:pic>
        <p:nvPicPr>
          <p:cNvPr id="9222" name="Picture 6" descr="C:\Users\home\Desktop\Новое\Фото межполушарное\IMG_79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3" y="1700808"/>
            <a:ext cx="3672408" cy="274520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223" name="Picture 7" descr="C:\Users\home\Desktop\Новое\Фото межполушарное\IMG_8007.jpg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1700808"/>
            <a:ext cx="3672000" cy="2746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9224" name="Picture 8" descr="C:\Users\home\Desktop\Новое\Фото межполушарное\IMG_815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4653136"/>
            <a:ext cx="4035592" cy="201622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Рисунок 10" descr="https://avatars.mds.yandex.net/get-zen_doc/1108934/pub_5d3ca888bc228f00c17ab9eb_5d3eb4ebecfb8000acbcbb73/scale_1200"/>
          <p:cNvPicPr/>
          <p:nvPr/>
        </p:nvPicPr>
        <p:blipFill>
          <a:blip r:embed="rId6" cstate="screen">
            <a:lum bright="-4000" contrast="4000"/>
          </a:blip>
          <a:srcRect/>
          <a:stretch>
            <a:fillRect/>
          </a:stretch>
        </p:blipFill>
        <p:spPr bwMode="auto">
          <a:xfrm>
            <a:off x="683568" y="4581128"/>
            <a:ext cx="3312368" cy="208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 descr="https://avatars.mds.yandex.net/get-zen_doc/985972/pub_5d3ca888bc228f00c17ab9eb_5d3ead784735a600acedd738/scale_1200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308304" y="0"/>
            <a:ext cx="183569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684213" y="476250"/>
            <a:ext cx="7920037" cy="12001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A03080"/>
                </a:solidFill>
                <a:latin typeface="Arial Black" pitchFamily="34" charset="0"/>
              </a:rPr>
              <a:t>КИНЕЗИОЛОГИЧЕСКИЕ УПРАЖНЕНИЯ С ПРЕДМЕТАМИ (МЯЧИ, МЕШОЧКИ, СУ-ДЖОК)</a:t>
            </a:r>
          </a:p>
          <a:p>
            <a:pPr algn="ctr"/>
            <a:endParaRPr lang="ru-RU">
              <a:solidFill>
                <a:srgbClr val="A03080"/>
              </a:solidFill>
              <a:latin typeface="Arial Black" pitchFamily="34" charset="0"/>
            </a:endParaRPr>
          </a:p>
        </p:txBody>
      </p:sp>
      <p:pic>
        <p:nvPicPr>
          <p:cNvPr id="3" name="Рисунок 2" descr="learningbreakthroughkit Instagram posts - Gramho.com"/>
          <p:cNvPicPr/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5576" y="908720"/>
            <a:ext cx="2736000" cy="273600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softEdge rad="63500"/>
          </a:effectLst>
          <a:scene3d>
            <a:camera prst="perspectiveFront" fov="2700000">
              <a:rot lat="19086000" lon="19067999" rev="3108000"/>
            </a:camera>
            <a:lightRig rig="chilly" dir="t"/>
          </a:scene3d>
          <a:sp3d extrusionH="38100" prstMaterial="powder">
            <a:bevelT w="260350" h="50800" prst="softRound"/>
            <a:bevelB prst="softRound"/>
          </a:sp3d>
        </p:spPr>
      </p:pic>
      <p:pic>
        <p:nvPicPr>
          <p:cNvPr id="36866" name="Picture 2" descr="Колючие мячики и игры с ними | | ИгроМам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836712"/>
            <a:ext cx="2736304" cy="2736304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glow" dir="t"/>
          </a:scene3d>
          <a:sp3d extrusionH="38100" prstMaterial="flat">
            <a:bevelT w="260350" h="50800" prst="softRound"/>
            <a:bevelB prst="softRound"/>
          </a:sp3d>
        </p:spPr>
      </p:pic>
      <p:pic>
        <p:nvPicPr>
          <p:cNvPr id="36867" name="Picture 3" descr="C:\Users\home\Desktop\Новое\Фото межполушарное\IMG_8434.jpg"/>
          <p:cNvPicPr>
            <a:picLocks noChangeAspect="1" noChangeArrowheads="1"/>
          </p:cNvPicPr>
          <p:nvPr/>
        </p:nvPicPr>
        <p:blipFill>
          <a:blip r:embed="rId4" cstate="screen">
            <a:lum bright="-7000" contrast="12000"/>
          </a:blip>
          <a:srcRect/>
          <a:stretch>
            <a:fillRect/>
          </a:stretch>
        </p:blipFill>
        <p:spPr bwMode="auto">
          <a:xfrm>
            <a:off x="1691680" y="2996952"/>
            <a:ext cx="6048672" cy="352839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113</Words>
  <Application>Microsoft Office PowerPoint</Application>
  <PresentationFormat>Экран (4:3)</PresentationFormat>
  <Paragraphs>36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Arial Black</vt:lpstr>
      <vt:lpstr>Times New Roman</vt:lpstr>
      <vt:lpstr>Оформление по умолчанию</vt:lpstr>
      <vt:lpstr>Слайд 1</vt:lpstr>
      <vt:lpstr>   Межполушарное взаимодействие – формирующийся в онтогенезе особый механизм объединения левого и правого полушарий мозга в интегративно-целостную систему.  Развитие межполушарного взаимодействия происходит через кинезиологические упражнения, при которых левая и правая стороны тела производят разные движения одновременно. </vt:lpstr>
      <vt:lpstr>Слайд 3</vt:lpstr>
      <vt:lpstr>Слайд 4</vt:lpstr>
      <vt:lpstr>Слайд 5</vt:lpstr>
      <vt:lpstr>КИНЕЗИОЛОГИЧЕСКИЕ ТРЕНАЖЕРЫ</vt:lpstr>
      <vt:lpstr>Слайд 7</vt:lpstr>
      <vt:lpstr>Слайд 8</vt:lpstr>
      <vt:lpstr>Слайд 9</vt:lpstr>
      <vt:lpstr>Слайд 10</vt:lpstr>
    </vt:vector>
  </TitlesOfParts>
  <Company>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home</cp:lastModifiedBy>
  <cp:revision>112</cp:revision>
  <dcterms:created xsi:type="dcterms:W3CDTF">2009-03-12T15:59:10Z</dcterms:created>
  <dcterms:modified xsi:type="dcterms:W3CDTF">2021-04-12T17:31:39Z</dcterms:modified>
</cp:coreProperties>
</file>