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4" r:id="rId1"/>
  </p:sldMasterIdLst>
  <p:sldIdLst>
    <p:sldId id="256" r:id="rId2"/>
    <p:sldId id="266" r:id="rId3"/>
    <p:sldId id="259" r:id="rId4"/>
    <p:sldId id="263" r:id="rId5"/>
    <p:sldId id="262" r:id="rId6"/>
    <p:sldId id="269" r:id="rId7"/>
    <p:sldId id="268" r:id="rId8"/>
    <p:sldId id="260" r:id="rId9"/>
    <p:sldId id="261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DD09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87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715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714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3453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286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693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789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637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897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550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19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4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796" y="1745957"/>
            <a:ext cx="4788024" cy="1872208"/>
          </a:xfrm>
        </p:spPr>
        <p:txBody>
          <a:bodyPr>
            <a:normAutofit/>
          </a:bodyPr>
          <a:lstStyle/>
          <a:p>
            <a:pPr algn="ctr"/>
            <a:r>
              <a:rPr lang="ru-RU" sz="3600" spc="600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Организация и проведение урока в классе гитары.</a:t>
            </a:r>
            <a:endParaRPr lang="ru-RU" sz="3600" spc="600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229200"/>
            <a:ext cx="4676355" cy="122413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Педагог школы искусств на Петроградской </a:t>
            </a:r>
          </a:p>
          <a:p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Чукуткин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В.А,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58" y="359367"/>
            <a:ext cx="86764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>
              <a:solidFill>
                <a:schemeClr val="bg1"/>
              </a:solidFill>
              <a:latin typeface="Monotype Corsiva" pitchFamily="66" charset="0"/>
              <a:ea typeface="+mj-ea"/>
              <a:cs typeface="+mj-cs"/>
            </a:endParaRPr>
          </a:p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Семинар для гитаристов  отдела народных инструментов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j-ea"/>
                <a:cs typeface="+mj-cs"/>
              </a:rPr>
              <a:t>.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+mj-ea"/>
              <a:cs typeface="+mj-cs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Monotype Corsiva" pitchFamily="66" charset="0"/>
              <a:ea typeface="+mj-ea"/>
              <a:cs typeface="+mj-cs"/>
            </a:endParaRPr>
          </a:p>
          <a:p>
            <a:pPr algn="ctr"/>
            <a:endParaRPr lang="ru-RU" sz="2000" dirty="0">
              <a:solidFill>
                <a:schemeClr val="bg1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030" name="Picture 6" descr="C:\Users\user\Desktop\Новая папка\DSCN29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44156"/>
            <a:ext cx="2736304" cy="3648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620434" y="4213537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Данный проект рекомендуется для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преподавателей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 классу гитары.</a:t>
            </a:r>
          </a:p>
          <a:p>
            <a:pPr algn="ctr"/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99846" y="6244863"/>
            <a:ext cx="2457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Санкт-Петербург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2018год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00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6633"/>
            <a:ext cx="7488832" cy="10081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/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Несколько рекомендаций педагогам класса гитары, </a:t>
            </a:r>
            <a:b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из собственного опыта.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268760"/>
            <a:ext cx="7560840" cy="5544616"/>
          </a:xfrm>
        </p:spPr>
        <p:txBody>
          <a:bodyPr>
            <a:normAutofit/>
          </a:bodyPr>
          <a:lstStyle/>
          <a:p>
            <a:pPr algn="l">
              <a:buClr>
                <a:schemeClr val="accent5"/>
              </a:buClr>
            </a:pP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Старайтесь с первых уроков найти с учеником психологический контакт – это вам облегчит работу и ускорит процесс освоения инструмента.</a:t>
            </a: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Не стремитесь вести занятия только со способными детьми. Каждый ученик – это индивидуальность, личность, и в процессе обучения и общения с учеником можно самому научиться многому.</a:t>
            </a: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Работайте уверенно, с уважением и любовью к ученику, инструменту, музыке.</a:t>
            </a: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Постоянно анализируйте проведенные уроки и постоянно корректируйте их ход и содержание.</a:t>
            </a: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Учите детей тому, как вести себя на сцене: выход, поклон, уход.</a:t>
            </a:r>
          </a:p>
          <a:p>
            <a:pPr algn="l">
              <a:buClr>
                <a:schemeClr val="accent5"/>
              </a:buClr>
            </a:pPr>
            <a:endParaRPr lang="ru-RU" sz="2000" b="1" dirty="0">
              <a:solidFill>
                <a:schemeClr val="bg1"/>
              </a:solidFill>
              <a:latin typeface="Monotype Corsiva" pitchFamily="66" charset="0"/>
            </a:endParaRP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	Искусство педагога заключается в том, чтобы ученик в конечном итоге стал прекрасным исполнителем и обладал необходимыми профессиональными и человеческими качествами, может быть и такими, которыми не обладает сам педагог. </a:t>
            </a:r>
          </a:p>
          <a:p>
            <a:pPr marL="370332" indent="-342900" algn="l">
              <a:buClr>
                <a:schemeClr val="accent5"/>
              </a:buClr>
              <a:buFont typeface="Arial" pitchFamily="34" charset="0"/>
              <a:buChar char="•"/>
            </a:pP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18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404664"/>
            <a:ext cx="6192688" cy="936105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Заключение: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844824"/>
            <a:ext cx="6080720" cy="357795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Развивая интеллект и мышление ученика, необходимо как можно раньше прививать ему любовь к самостоятельной работе, как можно быстрее научить его быть самостоятельным. Для этого давайте побольше пьес, этюдов, упражнений для самостоятельной работы, практикуйте регулярное чтение с листа гитарной литературы. То, что ученик уже знает, он должен применять грамотно в новых пьесах, этюдах самостоятельно.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8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Пояснительная записка</a:t>
            </a:r>
            <a:endParaRPr lang="ru-RU" sz="2400" dirty="0">
              <a:solidFill>
                <a:schemeClr val="accent4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	</a:t>
            </a:r>
            <a:r>
              <a:rPr lang="ru-RU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Как педагог – практик  </a:t>
            </a:r>
            <a:r>
              <a:rPr lang="ru-RU" sz="24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неоднократно убеждаюсь в скудном методическом материале для педагогов гитаристов. </a:t>
            </a:r>
          </a:p>
          <a:p>
            <a:pPr marL="0" lvl="0" indent="0">
              <a:buNone/>
            </a:pPr>
            <a:r>
              <a:rPr lang="ru-RU" sz="24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	Окончив </a:t>
            </a:r>
            <a:r>
              <a:rPr lang="ru-RU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университет </a:t>
            </a:r>
            <a:r>
              <a:rPr lang="ru-RU" sz="24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я столкнулся с трудностями именно по организации   и проведения урока. Занятие длятся 45минут, а задач оказывается на много больше и как правильно организовать – это пожалуй главное искусство педагога в педагогической деятельности. Именно этой проблеме, я посвящаю данный проект. </a:t>
            </a:r>
          </a:p>
          <a:p>
            <a:pPr marL="0" lvl="0" indent="0">
              <a:buNone/>
            </a:pPr>
            <a:r>
              <a:rPr lang="ru-RU" sz="24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</a:rPr>
              <a:t>	Весь данный материал, я собирал путем своих педагогических  теоретических, практических знаний. Очень надеюсь что мой материал будет : интересным, доступным и познавательным</a:t>
            </a:r>
            <a:endParaRPr lang="ru-RU" sz="2000" dirty="0">
              <a:solidFill>
                <a:schemeClr val="accent4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96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476672"/>
            <a:ext cx="4115498" cy="504056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Цель работы</a:t>
            </a:r>
            <a:b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96752"/>
            <a:ext cx="7097262" cy="5472608"/>
          </a:xfrm>
        </p:spPr>
        <p:txBody>
          <a:bodyPr>
            <a:normAutofit/>
          </a:bodyPr>
          <a:lstStyle/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</a:pP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Определение эффективности влияния реализуемых педагогических условий в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ДШИ </a:t>
            </a: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на воспитание и развитие детей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</a:pPr>
            <a:endParaRPr lang="ru-RU" sz="2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Проектирование </a:t>
            </a: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и организация целостного образовательного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процесса, содействующего </a:t>
            </a: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целостному развитию 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школьника.</a:t>
            </a:r>
          </a:p>
          <a:p>
            <a:pPr marL="0" lvl="0" indent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  <a:buNone/>
            </a:pPr>
            <a:endParaRPr lang="ru-RU" sz="2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</a:pP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Оказание профессиональной помощи и поддержки друг другу, совместное решение задач воспитания и развития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дошкольников и школьников.</a:t>
            </a:r>
          </a:p>
          <a:p>
            <a:pPr marL="0" lvl="0" indent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  <a:buNone/>
            </a:pPr>
            <a:endParaRPr lang="ru-RU" sz="2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Личностно – профессиональное  саморазвитие, самообразование, </a:t>
            </a: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наращивание профессиональной компетентности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 marL="0" lvl="0" indent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  <a:buNone/>
            </a:pPr>
            <a:endParaRPr lang="ru-RU" sz="2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</a:pP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Изучение индивидуальных особенностей и возможностей ребенка.</a:t>
            </a:r>
          </a:p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</a:pP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SzPct val="85000"/>
            </a:pP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  <a:p>
            <a:pPr lvl="0" eaLnBrk="0" fontAlgn="base" hangingPunct="0">
              <a:lnSpc>
                <a:spcPct val="90000"/>
              </a:lnSpc>
              <a:spcAft>
                <a:spcPct val="0"/>
              </a:spcAft>
              <a:buClr>
                <a:schemeClr val="bg1"/>
              </a:buClr>
              <a:buSzPct val="90000"/>
            </a:pPr>
            <a:endParaRPr kumimoji="1" lang="ru-RU" sz="2000" kern="0" dirty="0" smtClean="0">
              <a:solidFill>
                <a:prstClr val="white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69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620688"/>
            <a:ext cx="7560840" cy="100811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Организация в проведении проверке домашней работы:</a:t>
            </a:r>
            <a:b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1844824"/>
            <a:ext cx="6120681" cy="3960440"/>
          </a:xfrm>
        </p:spPr>
        <p:txBody>
          <a:bodyPr>
            <a:normAutofit fontScale="85000" lnSpcReduction="20000"/>
          </a:bodyPr>
          <a:lstStyle/>
          <a:p>
            <a:pPr algn="l">
              <a:buClr>
                <a:schemeClr val="accent5"/>
              </a:buClr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Внимательно прослушать  заданные на дом (пьесы, песенки, упражнения).</a:t>
            </a:r>
          </a:p>
          <a:p>
            <a:pPr algn="l">
              <a:buClr>
                <a:schemeClr val="accent5"/>
              </a:buClr>
            </a:pPr>
            <a:endParaRPr lang="ru-RU" sz="24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l">
              <a:buClr>
                <a:schemeClr val="accent5"/>
              </a:buClr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Дослушать до конца и определить степень подготовки ученика.</a:t>
            </a:r>
          </a:p>
          <a:p>
            <a:pPr algn="l">
              <a:buClr>
                <a:schemeClr val="accent5"/>
              </a:buClr>
            </a:pPr>
            <a:endParaRPr lang="ru-RU" sz="24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l">
              <a:buClr>
                <a:schemeClr val="accent5"/>
              </a:buClr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Не следует прерывать ученика, не дослушав !</a:t>
            </a:r>
          </a:p>
          <a:p>
            <a:pPr algn="l">
              <a:buClr>
                <a:schemeClr val="accent5"/>
              </a:buClr>
            </a:pPr>
            <a:endParaRPr lang="ru-RU" sz="2400" b="1" dirty="0">
              <a:solidFill>
                <a:schemeClr val="bg1"/>
              </a:solidFill>
              <a:latin typeface="Monotype Corsiva" pitchFamily="66" charset="0"/>
            </a:endParaRPr>
          </a:p>
          <a:p>
            <a:pPr algn="l">
              <a:buClr>
                <a:schemeClr val="accent5"/>
              </a:buClr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За проделанную работу похвалить или в доброжелательном тоне исправить вместе с учеником допущенные ошибки. </a:t>
            </a:r>
          </a:p>
          <a:p>
            <a:pPr algn="l">
              <a:buClr>
                <a:schemeClr val="accent5"/>
              </a:buClr>
            </a:pPr>
            <a:endParaRPr lang="ru-RU" sz="24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l">
              <a:buClr>
                <a:schemeClr val="accent5"/>
              </a:buClr>
            </a:pP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Скорректировать эту работу, и если того требует произведение, повторите задание на дом.</a:t>
            </a:r>
          </a:p>
          <a:p>
            <a:pPr marL="342900" indent="-342900" algn="l">
              <a:buFont typeface="Courier New" pitchFamily="49" charset="0"/>
              <a:buChar char="o"/>
            </a:pP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  <a:p>
            <a:pPr marL="342900" indent="-342900" algn="l">
              <a:buFont typeface="Courier New" pitchFamily="49" charset="0"/>
              <a:buChar char="o"/>
            </a:pP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31" name="Picture 7" descr="C:\Users\user\AppData\Local\Microsoft\Windows\Temporary Internet Files\Content.IE5\7N347W5H\MC90035963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2428437" cy="369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18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640"/>
            <a:ext cx="7200800" cy="125400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Monotype Corsiva" pitchFamily="66" charset="0"/>
              </a:rPr>
              <a:t>Рекомендации в проведении и проверки выполнения упражнений, этюдов заданных на дом:</a:t>
            </a:r>
            <a:endParaRPr lang="ru-RU" sz="2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1710" y="2564904"/>
            <a:ext cx="7704856" cy="3888432"/>
          </a:xfrm>
        </p:spPr>
        <p:txBody>
          <a:bodyPr>
            <a:normAutofit/>
          </a:bodyPr>
          <a:lstStyle/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Если они исполнены верно, примите их, поставьте оценку, похвалите, а также предложите следующие, выдвинув перед учеником новые исполнительские задачи. Аналогично проведите прослушивание этюдов с совместными комментариями.</a:t>
            </a: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Вовлечь ученика в дискуссию, обсуждение проделанной дома работы: что выполнено, что – нет и почему? </a:t>
            </a: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Провести на уроке необходимую корректировку в игре ученика.</a:t>
            </a: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Яркие образные замечания и пояснения к произведениям лучше всего подкреплять собственным показом, останавливаясь на наиболее важных и трудных  моментах исполнения.</a:t>
            </a:r>
          </a:p>
          <a:p>
            <a:pPr algn="l"/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user\AppData\Local\Microsoft\Windows\Temporary Internet Files\Content.IE5\7N347W5H\MC90043479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941168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59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60649"/>
            <a:ext cx="7704856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Необходимо выделить три этапа в изучении и анализе музыкального произведения.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700808"/>
            <a:ext cx="6768752" cy="4608512"/>
          </a:xfrm>
        </p:spPr>
        <p:txBody>
          <a:bodyPr>
            <a:normAutofit/>
          </a:bodyPr>
          <a:lstStyle/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Обязательное предварительное знакомство с произведением (зрительный просмотр текста, определение характера и детальный разбор, пение, прохлопывание).</a:t>
            </a:r>
          </a:p>
          <a:p>
            <a:pPr algn="l"/>
            <a:endParaRPr lang="ru-RU" sz="2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Работа над отдельными техническими трудностями и их преодоление на инструменте.</a:t>
            </a:r>
          </a:p>
          <a:p>
            <a:pPr algn="l"/>
            <a:endParaRPr lang="ru-RU" sz="2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Проигрывание всего произведения и работа над </a:t>
            </a:r>
          </a:p>
          <a:p>
            <a:pPr algn="l">
              <a:buClr>
                <a:schemeClr val="accent5"/>
              </a:buClr>
            </a:pP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     музыкально – художественным образом.</a:t>
            </a:r>
          </a:p>
          <a:p>
            <a:pPr algn="l"/>
            <a:endParaRPr lang="ru-RU" sz="2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l">
              <a:buClr>
                <a:schemeClr val="accent5"/>
              </a:buClr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Прослушивание в записи</a:t>
            </a:r>
          </a:p>
          <a:p>
            <a:pPr algn="l"/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user\AppData\Local\Microsoft\Windows\Temporary Internet Files\Content.IE5\LZHK39HK\MC9003227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01008"/>
            <a:ext cx="1970638" cy="291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99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60648"/>
            <a:ext cx="6655065" cy="2592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	Организация ведения урока должна регулироваться педагогом.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Если ученик готовится к концерту или экзамену, то ход ведения урока необходимо изменить и больше внимания уделить произведениям для экзамена.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Уроки могут быть тематическими. 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  <a:p>
            <a:pPr marL="0" indent="0">
              <a:buNone/>
            </a:pPr>
            <a:endParaRPr lang="ru-RU" sz="2400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099" name="Picture 3" descr="C:\Users\user\AppData\Local\Microsoft\Windows\Temporary Internet Files\Content.IE5\BNMQZ7C3\MC9003526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00" y="3284984"/>
            <a:ext cx="2115453" cy="329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5856" y="2382160"/>
            <a:ext cx="6084168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buClr>
                <a:srgbClr val="3891A7"/>
              </a:buClr>
              <a:buSzPct val="80000"/>
            </a:pPr>
            <a:endParaRPr lang="ru-RU" sz="2400" dirty="0" smtClean="0">
              <a:solidFill>
                <a:srgbClr val="964305">
                  <a:lumMod val="75000"/>
                </a:srgbClr>
              </a:solidFill>
              <a:latin typeface="Monotype Corsiva" pitchFamily="66" charset="0"/>
            </a:endParaRPr>
          </a:p>
          <a:p>
            <a:pPr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Например</a:t>
            </a: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: </a:t>
            </a:r>
          </a:p>
          <a:p>
            <a:pPr marL="365760" lvl="0" indent="-283464">
              <a:spcBef>
                <a:spcPts val="600"/>
              </a:spcBef>
              <a:buClr>
                <a:srgbClr val="964305"/>
              </a:buClr>
              <a:buSzPct val="80000"/>
              <a:buFont typeface="Arial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Разбор музыкального произведения. </a:t>
            </a:r>
          </a:p>
          <a:p>
            <a:pPr marL="365760" lvl="0" indent="-283464">
              <a:spcBef>
                <a:spcPts val="600"/>
              </a:spcBef>
              <a:buClr>
                <a:srgbClr val="964305"/>
              </a:buClr>
              <a:buSzPct val="80000"/>
              <a:buFont typeface="Arial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Работа над звуком</a:t>
            </a:r>
          </a:p>
          <a:p>
            <a:pPr marL="365760" lvl="0" indent="-283464">
              <a:spcBef>
                <a:spcPts val="600"/>
              </a:spcBef>
              <a:buClr>
                <a:srgbClr val="964305"/>
              </a:buClr>
              <a:buSzPct val="80000"/>
              <a:buFont typeface="Arial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Работа над штрихами</a:t>
            </a:r>
          </a:p>
          <a:p>
            <a:pPr marL="365760" lvl="0" indent="-283464">
              <a:spcBef>
                <a:spcPts val="600"/>
              </a:spcBef>
              <a:buClr>
                <a:srgbClr val="964305"/>
              </a:buClr>
              <a:buSzPct val="80000"/>
              <a:buFont typeface="Arial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Динамические контрасты 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и т.д</a:t>
            </a: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 lvl="0">
              <a:spcBef>
                <a:spcPts val="600"/>
              </a:spcBef>
              <a:buClr>
                <a:srgbClr val="3891A7"/>
              </a:buClr>
              <a:buSzPct val="80000"/>
            </a:pPr>
            <a:endParaRPr lang="ru-RU" sz="24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Но </a:t>
            </a: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такая работа не должна быть постоянной, это скорее исключение или необходимость. </a:t>
            </a:r>
          </a:p>
        </p:txBody>
      </p:sp>
    </p:spTree>
    <p:extLst>
      <p:ext uri="{BB962C8B-B14F-4D97-AF65-F5344CB8AC3E}">
        <p14:creationId xmlns:p14="http://schemas.microsoft.com/office/powerpoint/2010/main" val="390737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571184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При правильной организации занятий в течение урока можно поработать над следующими видами заданий:</a:t>
            </a:r>
            <a:endParaRPr lang="ru-RU" sz="2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2132856"/>
            <a:ext cx="4402832" cy="45365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-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прослушивание одного – двух  упражнений или гаммы;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- чтение с листа;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- исполнение двух – трех этюдов;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- два – три музыкальных произведения</a:t>
            </a:r>
          </a:p>
          <a:p>
            <a:pPr marL="0" indent="0">
              <a:buNone/>
            </a:pPr>
            <a:endParaRPr lang="ru-RU" sz="2000" b="1" dirty="0">
              <a:solidFill>
                <a:schemeClr val="bg1"/>
              </a:solidFill>
              <a:latin typeface="Monotype Corsiva" pitchFamily="66" charset="0"/>
            </a:endParaRPr>
          </a:p>
          <a:p>
            <a:pPr marL="0" indent="0">
              <a:buNone/>
            </a:pPr>
            <a:endParaRPr lang="ru-RU" sz="20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pPr marL="0" indent="0" algn="r">
              <a:buNone/>
            </a:pPr>
            <a:endParaRPr lang="ru-RU" sz="18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pPr marL="0" indent="0" algn="r">
              <a:buNone/>
            </a:pPr>
            <a:endParaRPr lang="ru-RU" sz="1800" b="1" dirty="0" smtClean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pPr marL="0" indent="0" algn="r">
              <a:buNone/>
            </a:pPr>
            <a:endParaRPr lang="ru-RU" sz="1800" b="1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  <a:p>
            <a:pPr marL="0" indent="0" algn="r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Monotype Corsiva" pitchFamily="66" charset="0"/>
              </a:rPr>
              <a:t>Подобная практика организации учебной работы и внимания ученика конечно же перейдет в систему проведения домашних занятий..</a:t>
            </a:r>
            <a:endParaRPr lang="ru-RU" sz="1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3075" name="Picture 3" descr="C:\Users\user\Desktop\Новая папка\DSCN29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3204960" cy="4273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1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2746648" cy="114300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Итоги урока: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28800"/>
            <a:ext cx="7365504" cy="4320480"/>
          </a:xfrm>
        </p:spPr>
        <p:txBody>
          <a:bodyPr>
            <a:normAutofit/>
          </a:bodyPr>
          <a:lstStyle/>
          <a:p>
            <a:pPr marL="0" indent="0">
              <a:buClr>
                <a:schemeClr val="accent5"/>
              </a:buClr>
              <a:buNone/>
            </a:pPr>
            <a:r>
              <a:rPr lang="ru-RU" sz="2000" b="1" dirty="0">
                <a:solidFill>
                  <a:schemeClr val="bg1"/>
                </a:solidFill>
                <a:latin typeface="Monotype Corsiva" pitchFamily="66" charset="0"/>
              </a:rPr>
              <a:t>На начальном этапе домашние занятия лучше всего проводить по дневнику, где в каждом конкретном случае подробно описано, что и как нужно делать</a:t>
            </a: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 marL="0" indent="0">
              <a:buNone/>
            </a:pPr>
            <a:endParaRPr lang="ru-RU" sz="2000" b="1" dirty="0">
              <a:solidFill>
                <a:schemeClr val="bg1"/>
              </a:solidFill>
              <a:latin typeface="Monotype Corsiva" pitchFamily="66" charset="0"/>
            </a:endParaRPr>
          </a:p>
          <a:p>
            <a:pPr marL="0" indent="0">
              <a:buClr>
                <a:schemeClr val="accent5"/>
              </a:buClr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Основные замечания по каждому произведению, этюду, упражнению следует обязательно повторить. </a:t>
            </a:r>
          </a:p>
          <a:p>
            <a:pPr marL="0" indent="0">
              <a:buNone/>
            </a:pPr>
            <a:endParaRPr lang="ru-RU" sz="2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0" indent="0">
              <a:buClr>
                <a:schemeClr val="accent5"/>
              </a:buClr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Правильная организация урока облегчит домашнюю работу ученика.</a:t>
            </a:r>
          </a:p>
          <a:p>
            <a:pPr marL="0" indent="0">
              <a:buNone/>
            </a:pPr>
            <a:endParaRPr lang="ru-RU" sz="20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marL="0" indent="0">
              <a:buClr>
                <a:schemeClr val="accent5"/>
              </a:buClr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Monotype Corsiva" pitchFamily="66" charset="0"/>
              </a:rPr>
              <a:t>Заключительная часть урока должна быть оптимистичной, мажорной. С урока ученик должен уходить с желанием заниматься дома, добиваться решения поставленных задач.</a:t>
            </a:r>
            <a:endParaRPr lang="ru-RU" sz="2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34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641</Words>
  <Application>Microsoft Office PowerPoint</Application>
  <PresentationFormat>Экран (4:3)</PresentationFormat>
  <Paragraphs>87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Monotype Corsiva</vt:lpstr>
      <vt:lpstr>Тема Office</vt:lpstr>
      <vt:lpstr>Организация и проведение урока в классе гитары.</vt:lpstr>
      <vt:lpstr>Пояснительная записка</vt:lpstr>
      <vt:lpstr> Цель работы </vt:lpstr>
      <vt:lpstr>Организация в проведении проверке домашней работы: </vt:lpstr>
      <vt:lpstr>Рекомендации в проведении и проверки выполнения упражнений, этюдов заданных на дом:</vt:lpstr>
      <vt:lpstr>Необходимо выделить три этапа в изучении и анализе музыкального произведения.</vt:lpstr>
      <vt:lpstr>Презентация PowerPoint</vt:lpstr>
      <vt:lpstr>При правильной организации занятий в течение урока можно поработать над следующими видами заданий:</vt:lpstr>
      <vt:lpstr>Итоги урока:</vt:lpstr>
      <vt:lpstr> Несколько рекомендаций педагогам класса гитары,  из собственного опыта.</vt:lpstr>
      <vt:lpstr>Заключение: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 проведение урока в гитарном классе</dc:title>
  <dc:creator>user</dc:creator>
  <cp:lastModifiedBy>Пользователь Windows</cp:lastModifiedBy>
  <cp:revision>42</cp:revision>
  <dcterms:created xsi:type="dcterms:W3CDTF">2013-03-16T08:13:16Z</dcterms:created>
  <dcterms:modified xsi:type="dcterms:W3CDTF">2021-04-12T08:02:47Z</dcterms:modified>
</cp:coreProperties>
</file>