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6" r:id="rId4"/>
    <p:sldId id="267" r:id="rId5"/>
    <p:sldId id="268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s-akvarelki-32@mail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6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>Муниципальное автономное дошкольное образовательное учреждение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«Детский сад  № 32 «Акварельки»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143980, Московская обл., г. </a:t>
            </a:r>
            <a:r>
              <a:rPr lang="ru-RU" sz="2000" dirty="0" err="1" smtClean="0"/>
              <a:t>Балашиха</a:t>
            </a:r>
            <a:r>
              <a:rPr lang="ru-RU" sz="2000" dirty="0" smtClean="0"/>
              <a:t>, </a:t>
            </a:r>
            <a:r>
              <a:rPr lang="ru-RU" sz="2000" dirty="0" err="1" smtClean="0"/>
              <a:t>мкр</a:t>
            </a:r>
            <a:r>
              <a:rPr lang="ru-RU" sz="2000" dirty="0" smtClean="0"/>
              <a:t>. Железнодорожный, ул. Андрея Белого, д.4 А</a:t>
            </a:r>
            <a:br>
              <a:rPr lang="ru-RU" sz="2000" dirty="0" smtClean="0"/>
            </a:br>
            <a:r>
              <a:rPr lang="ru-RU" sz="2000" dirty="0" smtClean="0"/>
              <a:t>тел. 8 (498) – 785- 72 – 28, е-</a:t>
            </a:r>
            <a:r>
              <a:rPr lang="en-US" sz="2000" dirty="0" smtClean="0"/>
              <a:t>mail</a:t>
            </a:r>
            <a:r>
              <a:rPr lang="ru-RU" sz="2000" dirty="0" smtClean="0"/>
              <a:t>: </a:t>
            </a:r>
            <a:r>
              <a:rPr lang="en-US" sz="2000" dirty="0" err="1" smtClean="0">
                <a:hlinkClick r:id="rId2"/>
              </a:rPr>
              <a:t>ds</a:t>
            </a:r>
            <a:r>
              <a:rPr lang="ru-RU" sz="2000" dirty="0" smtClean="0">
                <a:hlinkClick r:id="rId2"/>
              </a:rPr>
              <a:t>-</a:t>
            </a:r>
            <a:r>
              <a:rPr lang="en-US" sz="2000" dirty="0" err="1" smtClean="0">
                <a:hlinkClick r:id="rId2"/>
              </a:rPr>
              <a:t>akvarelki</a:t>
            </a:r>
            <a:r>
              <a:rPr lang="ru-RU" sz="2000" dirty="0" smtClean="0">
                <a:hlinkClick r:id="rId2"/>
              </a:rPr>
              <a:t>-32@</a:t>
            </a:r>
            <a:r>
              <a:rPr lang="en-US" sz="2000" dirty="0" smtClean="0">
                <a:hlinkClick r:id="rId2"/>
              </a:rPr>
              <a:t>mail</a:t>
            </a:r>
            <a:r>
              <a:rPr lang="ru-RU" sz="2000" dirty="0" smtClean="0">
                <a:hlinkClick r:id="rId2"/>
              </a:rPr>
              <a:t>.</a:t>
            </a:r>
            <a:r>
              <a:rPr lang="en-US" sz="2000" dirty="0" err="1" smtClean="0">
                <a:hlinkClick r:id="rId2"/>
              </a:rPr>
              <a:t>ru</a:t>
            </a:r>
            <a:r>
              <a:rPr lang="ru-RU" sz="2000" dirty="0" smtClean="0"/>
              <a:t>, сайт </a:t>
            </a:r>
            <a:r>
              <a:rPr lang="en-US" sz="2000" dirty="0" err="1" smtClean="0"/>
              <a:t>zddou</a:t>
            </a:r>
            <a:r>
              <a:rPr lang="ru-RU" sz="2000" dirty="0" smtClean="0"/>
              <a:t>32.</a:t>
            </a:r>
            <a:r>
              <a:rPr lang="en-US" sz="2000" dirty="0" err="1" smtClean="0"/>
              <a:t>edumsko</a:t>
            </a:r>
            <a:r>
              <a:rPr lang="ru-RU" sz="2000" dirty="0" smtClean="0"/>
              <a:t>.</a:t>
            </a:r>
            <a:r>
              <a:rPr lang="en-US" sz="2000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Сообщение: </a:t>
            </a:r>
            <a:r>
              <a:rPr lang="ru-RU" b="1" dirty="0" smtClean="0"/>
              <a:t>РОЛЬ СКАЗОК В ЭКОЛОГИЧЕСКОМ  ВОСПИТАНИИ ДОШКОЛЬНИКОВ </a:t>
            </a:r>
            <a:endParaRPr lang="ru-RU" b="1" dirty="0" smtClean="0"/>
          </a:p>
          <a:p>
            <a:r>
              <a:rPr lang="ru-RU" sz="3600" dirty="0" smtClean="0">
                <a:solidFill>
                  <a:srgbClr val="FF0000"/>
                </a:solidFill>
              </a:rPr>
              <a:t>Экологическая </a:t>
            </a:r>
            <a:r>
              <a:rPr lang="ru-RU" sz="3600" dirty="0" smtClean="0">
                <a:solidFill>
                  <a:srgbClr val="FF0000"/>
                </a:solidFill>
              </a:rPr>
              <a:t>сказка «Все нуждаются в воде»</a:t>
            </a:r>
          </a:p>
          <a:p>
            <a:endParaRPr lang="ru-RU" dirty="0" smtClean="0"/>
          </a:p>
          <a:p>
            <a:r>
              <a:rPr lang="ru-RU" sz="3600" dirty="0" smtClean="0"/>
              <a:t>Воспитатель : Батищева А.С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736304"/>
          </a:xfrm>
        </p:spPr>
        <p:txBody>
          <a:bodyPr>
            <a:normAutofit fontScale="90000"/>
          </a:bodyPr>
          <a:lstStyle/>
          <a:p>
            <a:r>
              <a:rPr lang="ru-RU" sz="2200" b="0" dirty="0" smtClean="0"/>
              <a:t>— «Да ну обезьянка, я тебе не верю».</a:t>
            </a:r>
            <a:br>
              <a:rPr lang="ru-RU" sz="2200" b="0" dirty="0" smtClean="0"/>
            </a:br>
            <a:r>
              <a:rPr lang="ru-RU" sz="2200" b="0" dirty="0" smtClean="0"/>
              <a:t>— «А давай проверим»?</a:t>
            </a:r>
            <a:br>
              <a:rPr lang="ru-RU" sz="2200" b="0" dirty="0" smtClean="0"/>
            </a:br>
            <a:r>
              <a:rPr lang="ru-RU" sz="2200" b="0" dirty="0" smtClean="0"/>
              <a:t>— « И как же это мы будем проверять»?</a:t>
            </a:r>
            <a:br>
              <a:rPr lang="ru-RU" sz="2200" b="0" dirty="0" smtClean="0"/>
            </a:br>
            <a:r>
              <a:rPr lang="ru-RU" sz="2200" b="0" dirty="0" smtClean="0"/>
              <a:t>— «Очень просто, вот держи слоненок цветы, это тебе подарок от меня».</a:t>
            </a:r>
            <a:br>
              <a:rPr lang="ru-RU" sz="2200" b="0" dirty="0" smtClean="0"/>
            </a:br>
            <a:r>
              <a:rPr lang="ru-RU" sz="2200" b="0" dirty="0" smtClean="0"/>
              <a:t>— «Ой спасибо зайчик, ты настоящий друг»!</a:t>
            </a:r>
            <a:br>
              <a:rPr lang="ru-RU" sz="2200" b="0" dirty="0" smtClean="0"/>
            </a:br>
            <a:r>
              <a:rPr lang="ru-RU" sz="2200" b="0" dirty="0" smtClean="0"/>
              <a:t>— « Слоненок и ты мне подари цветы».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— </a:t>
            </a:r>
            <a:r>
              <a:rPr lang="ru-RU" sz="2200" b="0" dirty="0" smtClean="0"/>
              <a:t>«Да запросто на держи».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6147" name="Picture 3" descr="C:\Users\Анастасия Сергеевна\Desktop\s1200-980x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9144000" cy="3789040"/>
          </a:xfrm>
          <a:prstGeom prst="rect">
            <a:avLst/>
          </a:prstGeom>
          <a:noFill/>
        </p:spPr>
      </p:pic>
      <p:pic>
        <p:nvPicPr>
          <p:cNvPr id="6148" name="Picture 4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93440" y="3068960"/>
            <a:ext cx="5084440" cy="5084440"/>
          </a:xfrm>
          <a:prstGeom prst="rect">
            <a:avLst/>
          </a:prstGeom>
          <a:noFill/>
        </p:spPr>
      </p:pic>
      <p:pic>
        <p:nvPicPr>
          <p:cNvPr id="6149" name="Picture 5" descr="C:\Users\Анастасия Сергеевна\Desktop\55fb8c304e1e3301f37db89f6aea962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207531"/>
            <a:ext cx="3888432" cy="3650469"/>
          </a:xfrm>
          <a:prstGeom prst="rect">
            <a:avLst/>
          </a:prstGeom>
          <a:noFill/>
        </p:spPr>
      </p:pic>
      <p:pic>
        <p:nvPicPr>
          <p:cNvPr id="6150" name="Picture 6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797152"/>
            <a:ext cx="1562894" cy="1432653"/>
          </a:xfrm>
          <a:prstGeom prst="rect">
            <a:avLst/>
          </a:prstGeom>
          <a:noFill/>
        </p:spPr>
      </p:pic>
      <p:pic>
        <p:nvPicPr>
          <p:cNvPr id="6151" name="Picture 7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2348880"/>
            <a:ext cx="1541211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C:\Users\Анастасия Сергеевна\Desktop\s1200-980x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6414"/>
            <a:ext cx="9334500" cy="435158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700808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2200" b="0" dirty="0" smtClean="0"/>
              <a:t>— «А </a:t>
            </a:r>
            <a:r>
              <a:rPr lang="ru-RU" sz="2200" b="0" smtClean="0"/>
              <a:t>теперь слоник, </a:t>
            </a:r>
            <a:r>
              <a:rPr lang="ru-RU" sz="2200" b="0" dirty="0" smtClean="0"/>
              <a:t>пришло время проверять. Сейчас мы пойдем каждый к себе домой. Я поставлю свои цветы в вазу и налью туда воду. А ты ежик тоже поставь цветы в вазу, но воду не наливай».</a:t>
            </a:r>
            <a:br>
              <a:rPr lang="ru-RU" sz="2200" b="0" dirty="0" smtClean="0"/>
            </a:br>
            <a:r>
              <a:rPr lang="ru-RU" sz="2200" b="0" dirty="0" smtClean="0"/>
              <a:t>— «Хорошо заяц. До свидания»!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7171" name="Picture 3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60648" y="3140968"/>
            <a:ext cx="4227612" cy="4588396"/>
          </a:xfrm>
          <a:prstGeom prst="rect">
            <a:avLst/>
          </a:prstGeom>
          <a:noFill/>
        </p:spPr>
      </p:pic>
      <p:pic>
        <p:nvPicPr>
          <p:cNvPr id="7173" name="Picture 5" descr="C:\Users\Анастасия Сергеевна\Desktop\10218566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581128"/>
            <a:ext cx="1066999" cy="170114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  <p:sp>
        <p:nvSpPr>
          <p:cNvPr id="8" name="Блок-схема: магнитный диск 7"/>
          <p:cNvSpPr/>
          <p:nvPr/>
        </p:nvSpPr>
        <p:spPr>
          <a:xfrm>
            <a:off x="2267744" y="5085184"/>
            <a:ext cx="936104" cy="108012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4" name="Picture 6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068960"/>
            <a:ext cx="1889497" cy="1732039"/>
          </a:xfrm>
          <a:prstGeom prst="rect">
            <a:avLst/>
          </a:prstGeom>
          <a:noFill/>
        </p:spPr>
      </p:pic>
      <p:pic>
        <p:nvPicPr>
          <p:cNvPr id="7175" name="Picture 7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7901" y="2924944"/>
            <a:ext cx="1596099" cy="1489561"/>
          </a:xfrm>
          <a:prstGeom prst="rect">
            <a:avLst/>
          </a:prstGeom>
          <a:noFill/>
        </p:spPr>
      </p:pic>
      <p:pic>
        <p:nvPicPr>
          <p:cNvPr id="7176" name="Picture 8" descr="C:\Users\Анастасия Сергеевна\Desktop\10218566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42134" y="4437112"/>
            <a:ext cx="1101866" cy="1827259"/>
          </a:xfrm>
          <a:prstGeom prst="rect">
            <a:avLst/>
          </a:prstGeom>
          <a:noFill/>
        </p:spPr>
      </p:pic>
      <p:pic>
        <p:nvPicPr>
          <p:cNvPr id="7177" name="Picture 9" descr="C:\Users\Анастасия Сергеевна\Desktop\55fb8c304e1e3301f37db89f6aea962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2780928"/>
            <a:ext cx="4047107" cy="3799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— «</a:t>
            </a:r>
            <a:r>
              <a:rPr lang="ru-RU" sz="2200" b="0" dirty="0" smtClean="0"/>
              <a:t>Да слоненок, все живое нуждается в воде. Если не будет воды, все живое засохнет и погибнет. А дождь – это капельки воды которые падают на землю и питают все цветы, растения. Деревья. Поэтому нужно радоваться всему и дождику и солнышку».</a:t>
            </a:r>
            <a:br>
              <a:rPr lang="ru-RU" sz="2200" b="0" dirty="0" smtClean="0"/>
            </a:br>
            <a:r>
              <a:rPr lang="ru-RU" sz="2200" b="0" dirty="0" smtClean="0"/>
              <a:t>— Обезьянка, я все понял, спасибо тебе. Пошли вместе гулять по лесу и радоваться всему вокруг»!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1026" name="Picture 2" descr="C:\Users\Анастасия Сергеевна\Desktop\b0d217836aedf6b8256e55f28a1ea6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9144000" cy="4437112"/>
          </a:xfrm>
          <a:prstGeom prst="rect">
            <a:avLst/>
          </a:prstGeom>
          <a:noFill/>
        </p:spPr>
      </p:pic>
      <p:pic>
        <p:nvPicPr>
          <p:cNvPr id="5" name="Picture 3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60648" y="3140968"/>
            <a:ext cx="4227612" cy="4588396"/>
          </a:xfrm>
          <a:prstGeom prst="rect">
            <a:avLst/>
          </a:prstGeom>
          <a:noFill/>
        </p:spPr>
      </p:pic>
      <p:pic>
        <p:nvPicPr>
          <p:cNvPr id="6" name="Picture 6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284984"/>
            <a:ext cx="1889497" cy="1732039"/>
          </a:xfrm>
          <a:prstGeom prst="rect">
            <a:avLst/>
          </a:prstGeom>
          <a:noFill/>
        </p:spPr>
      </p:pic>
      <p:pic>
        <p:nvPicPr>
          <p:cNvPr id="8" name="Picture 8" descr="C:\Users\Анастасия Сергеевна\Desktop\10218566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5030741"/>
            <a:ext cx="1101866" cy="1827259"/>
          </a:xfrm>
          <a:prstGeom prst="rect">
            <a:avLst/>
          </a:prstGeom>
          <a:noFill/>
        </p:spPr>
      </p:pic>
      <p:sp>
        <p:nvSpPr>
          <p:cNvPr id="9" name="Блок-схема: магнитный диск 8"/>
          <p:cNvSpPr/>
          <p:nvPr/>
        </p:nvSpPr>
        <p:spPr>
          <a:xfrm>
            <a:off x="2123728" y="5777880"/>
            <a:ext cx="936104" cy="108012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5" descr="C:\Users\Анастасия Сергеевна\Desktop\sad_elephan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7099" y="3353165"/>
            <a:ext cx="4136901" cy="3504835"/>
          </a:xfrm>
          <a:prstGeom prst="rect">
            <a:avLst/>
          </a:prstGeom>
          <a:noFill/>
        </p:spPr>
      </p:pic>
      <p:pic>
        <p:nvPicPr>
          <p:cNvPr id="11" name="Picture 8" descr="C:\Users\Анастасия Сергеевна\Desktop\10218566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5030741"/>
            <a:ext cx="1101866" cy="1827259"/>
          </a:xfrm>
          <a:prstGeom prst="rect">
            <a:avLst/>
          </a:prstGeom>
          <a:noFill/>
        </p:spPr>
      </p:pic>
      <p:pic>
        <p:nvPicPr>
          <p:cNvPr id="1027" name="Picture 3" descr="C:\Users\Анастасия Сергеевна\Desktop\1 (145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8041089">
            <a:off x="4366972" y="4647168"/>
            <a:ext cx="2478467" cy="1516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Один из основных принципов экологического образования – это принцип научности и достоверности фактов. Но как рассказать маленьким детям о том, как размножаются растения, о пользе и вреде нефти, о нересте рыб, о появлении птиц? </a:t>
            </a:r>
            <a:endParaRPr lang="ru-RU" dirty="0" smtClean="0"/>
          </a:p>
          <a:p>
            <a:r>
              <a:rPr lang="ru-RU" dirty="0" smtClean="0"/>
              <a:t>Таким занимательным средством обучения может быть экологическая сказка. </a:t>
            </a:r>
            <a:endParaRPr lang="ru-RU" dirty="0" smtClean="0"/>
          </a:p>
          <a:p>
            <a:r>
              <a:rPr lang="ru-RU" dirty="0" smtClean="0"/>
              <a:t>Форма сказки, как никакая другая, близка и понятна малышам. В каждой сказке мы определяем свои цели и задачи, но все они в конечном итоге схожи между собой, потому что призваны учить детей беречь и охранять природу, и все живое на земле.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В чем особенность экологических сказок?</a:t>
            </a:r>
            <a:endParaRPr lang="ru-RU" dirty="0" smtClean="0"/>
          </a:p>
          <a:p>
            <a:r>
              <a:rPr lang="ru-RU" dirty="0" smtClean="0"/>
              <a:t>Характерной особенностью является сильно-выраженная переработка материала, получаемого из природного окружения.</a:t>
            </a:r>
          </a:p>
          <a:p>
            <a:r>
              <a:rPr lang="ru-RU" b="1" dirty="0" smtClean="0"/>
              <a:t>Почему они интересны детям?</a:t>
            </a:r>
            <a:endParaRPr lang="ru-RU" dirty="0" smtClean="0"/>
          </a:p>
          <a:p>
            <a:r>
              <a:rPr lang="ru-RU" dirty="0" smtClean="0"/>
              <a:t>Новизна сюжета, персонажи, самим действием, конечным результатом. А так же элементами, из которых строится экологическая сказка, потому что таковыми являются реальные предметы и взаимоотношения в природе.</a:t>
            </a:r>
          </a:p>
          <a:p>
            <a:r>
              <a:rPr lang="ru-RU" b="1" dirty="0" smtClean="0"/>
              <a:t>Какова их роль?</a:t>
            </a:r>
            <a:endParaRPr lang="ru-RU" dirty="0" smtClean="0"/>
          </a:p>
          <a:p>
            <a:r>
              <a:rPr lang="ru-RU" dirty="0" smtClean="0"/>
              <a:t>Экологическая сказка воздействует не только на сознание, но и на чувства ребенка. Она позволяет ребенку более глубоко пережить те, или иные, явления в природе, учит детей научному видению природы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Чему учат экологические сказки?</a:t>
            </a:r>
            <a:endParaRPr lang="ru-RU" dirty="0" smtClean="0"/>
          </a:p>
          <a:p>
            <a:r>
              <a:rPr lang="ru-RU" dirty="0" smtClean="0"/>
              <a:t>Экологические сказки учат:</a:t>
            </a:r>
          </a:p>
          <a:p>
            <a:r>
              <a:rPr lang="ru-RU" u="sng" dirty="0" smtClean="0"/>
              <a:t>познавать окружающий мир</a:t>
            </a:r>
            <a:r>
              <a:rPr lang="ru-RU" dirty="0" smtClean="0"/>
              <a:t>;</a:t>
            </a:r>
          </a:p>
          <a:p>
            <a:r>
              <a:rPr lang="ru-RU" u="sng" dirty="0" smtClean="0"/>
              <a:t>воспитывать чувство причастности к благополучию в природе</a:t>
            </a:r>
            <a:r>
              <a:rPr lang="ru-RU" dirty="0" smtClean="0"/>
              <a:t>;</a:t>
            </a:r>
          </a:p>
          <a:p>
            <a:r>
              <a:rPr lang="ru-RU" u="sng" dirty="0" smtClean="0"/>
              <a:t>думать о последствиях своих поступков по отношению к окружающему</a:t>
            </a:r>
            <a:r>
              <a:rPr lang="ru-RU" dirty="0" smtClean="0"/>
              <a:t> </a:t>
            </a:r>
            <a:r>
              <a:rPr lang="ru-RU" u="sng" dirty="0" smtClean="0"/>
              <a:t>миру, об ответственности за сохранение ее богатства и красоты.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Экологические сказки  способствуют развитию у детей творчества, душевности, умения замечать прекрасное в обыденной жизни. Пройдет время, вырастут наши дети, научатся беречь и любить природу, чтобы сохранить её для последующих поколений.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0" dirty="0" smtClean="0"/>
              <a:t>Жила была обезьянка. Как-то раз решила она прогуляться по джунглям. День был очень пасмурный, шел дождь, но </a:t>
            </a:r>
            <a:r>
              <a:rPr lang="ru-RU" sz="2000" b="0" dirty="0" err="1" smtClean="0"/>
              <a:t>обезьянкэто</a:t>
            </a:r>
            <a:r>
              <a:rPr lang="ru-RU" sz="2000" b="0" dirty="0" smtClean="0"/>
              <a:t> ничуть не мешало совершить утреннюю прогулку по родному лесу.</a:t>
            </a:r>
            <a:endParaRPr lang="ru-RU" sz="2000" dirty="0"/>
          </a:p>
        </p:txBody>
      </p:sp>
      <p:pic>
        <p:nvPicPr>
          <p:cNvPr id="2050" name="Picture 2" descr="C:\Users\Анастасия Сергеевна\Desktop\s1200-980x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334500" cy="5445224"/>
          </a:xfrm>
          <a:prstGeom prst="rect">
            <a:avLst/>
          </a:prstGeom>
          <a:noFill/>
        </p:spPr>
      </p:pic>
      <p:pic>
        <p:nvPicPr>
          <p:cNvPr id="2051" name="Picture 3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132856"/>
            <a:ext cx="6096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ru-RU" sz="2000" b="0" dirty="0" smtClean="0"/>
              <a:t>Идет обезьянка, гуляет и в друг ей навстречу слоник.</a:t>
            </a:r>
            <a:br>
              <a:rPr lang="ru-RU" sz="2000" b="0" dirty="0" smtClean="0"/>
            </a:br>
            <a:r>
              <a:rPr lang="ru-RU" sz="2000" b="0" dirty="0" smtClean="0"/>
              <a:t>— «</a:t>
            </a:r>
            <a:r>
              <a:rPr lang="ru-RU" sz="2000" b="0" dirty="0" err="1" smtClean="0"/>
              <a:t>Здравствуй,Слоник</a:t>
            </a:r>
            <a:r>
              <a:rPr lang="ru-RU" sz="2000" b="0" dirty="0" smtClean="0"/>
              <a:t>! Ты что такой грустный?»</a:t>
            </a:r>
            <a:br>
              <a:rPr lang="ru-RU" sz="2000" b="0" dirty="0" smtClean="0"/>
            </a:br>
            <a:r>
              <a:rPr lang="ru-RU" sz="2000" b="0" dirty="0" smtClean="0"/>
              <a:t>— «</a:t>
            </a:r>
            <a:r>
              <a:rPr lang="ru-RU" sz="2000" b="0" dirty="0" err="1" smtClean="0"/>
              <a:t>Здравствуй,Обезьянека</a:t>
            </a:r>
            <a:r>
              <a:rPr lang="ru-RU" sz="2000" b="0" dirty="0" smtClean="0"/>
              <a:t>! А чему радоваться то, ты посмотри какая погода, все утро дождь идет, настроение отвратительное».</a:t>
            </a:r>
            <a:br>
              <a:rPr lang="ru-RU" sz="2000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3074" name="Picture 2" descr="C:\Users\Анастасия Сергеевна\Desktop\s1200-980x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</p:spPr>
      </p:pic>
      <p:pic>
        <p:nvPicPr>
          <p:cNvPr id="3075" name="Picture 3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36712" y="2708920"/>
            <a:ext cx="6096000" cy="4919092"/>
          </a:xfrm>
          <a:prstGeom prst="rect">
            <a:avLst/>
          </a:prstGeom>
          <a:noFill/>
        </p:spPr>
      </p:pic>
      <p:pic>
        <p:nvPicPr>
          <p:cNvPr id="3077" name="Picture 5" descr="C:\Users\Анастасия Сергеевна\Desktop\sad_elepha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7099" y="3353165"/>
            <a:ext cx="4136901" cy="3504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2200" b="0" dirty="0" smtClean="0"/>
              <a:t>— «Обезьянка, ты представь, что было бы, если бы вообще не было дождя, а всегда светило солнце».</a:t>
            </a:r>
            <a:br>
              <a:rPr lang="ru-RU" sz="2200" b="0" dirty="0" smtClean="0"/>
            </a:br>
            <a:r>
              <a:rPr lang="ru-RU" sz="2200" b="0" dirty="0" smtClean="0"/>
              <a:t>— «Было бы здорово, можно гулять, петь песни, веселиться»!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4098" name="Picture 2" descr="C:\Users\Анастасия Сергеевна\Desktop\b0d217836aedf6b8256e55f28a1ea6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5539065"/>
          </a:xfrm>
          <a:prstGeom prst="rect">
            <a:avLst/>
          </a:prstGeom>
          <a:noFill/>
        </p:spPr>
      </p:pic>
      <p:pic>
        <p:nvPicPr>
          <p:cNvPr id="4099" name="Picture 3" descr="C:\Users\Анастасия Сергеевна\Desktop\55fb8c304e1e3301f37db89f6aea962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501008"/>
            <a:ext cx="4159876" cy="390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— «</a:t>
            </a:r>
            <a:r>
              <a:rPr lang="ru-RU" sz="2200" b="0" dirty="0" smtClean="0"/>
              <a:t>Ага слоник, как бы не так. Если не будет дождика, все деревья, трава, цветы, все живое засохнет и погибнет».</a:t>
            </a:r>
            <a:endParaRPr lang="ru-RU" sz="2200" dirty="0"/>
          </a:p>
        </p:txBody>
      </p:sp>
      <p:pic>
        <p:nvPicPr>
          <p:cNvPr id="5124" name="Picture 4" descr="C:\Users\Анастасия Сергеевна\Desktop\a2bc43d09387fb3499cde32397c01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4941168"/>
          </a:xfrm>
          <a:prstGeom prst="rect">
            <a:avLst/>
          </a:prstGeom>
          <a:noFill/>
        </p:spPr>
      </p:pic>
      <p:pic>
        <p:nvPicPr>
          <p:cNvPr id="5125" name="Picture 5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76400" y="2355850"/>
            <a:ext cx="6096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107</TotalTime>
  <Words>376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Муниципальное автономное дошкольное образовательное учреждение «Детский сад  № 32 «Акварельки» 143980, Московская обл., г. Балашиха, мкр. Железнодорожный, ул. Андрея Белого, д.4 А тел. 8 (498) – 785- 72 – 28, е-mail: ds-akvarelki-32@mail.ru, сайт zddou32.edumsko.ru </vt:lpstr>
      <vt:lpstr>Слайд 2</vt:lpstr>
      <vt:lpstr>Слайд 3</vt:lpstr>
      <vt:lpstr>Слайд 4</vt:lpstr>
      <vt:lpstr>Слайд 5</vt:lpstr>
      <vt:lpstr>Жила была обезьянка. Как-то раз решила она прогуляться по джунглям. День был очень пасмурный, шел дождь, но обезьянкэто ничуть не мешало совершить утреннюю прогулку по родному лесу.</vt:lpstr>
      <vt:lpstr>Идет обезьянка, гуляет и в друг ей навстречу слоник. — «Здравствуй,Слоник! Ты что такой грустный?» — «Здравствуй,Обезьянека! А чему радоваться то, ты посмотри какая погода, все утро дождь идет, настроение отвратительное».  </vt:lpstr>
      <vt:lpstr>— «Обезьянка, ты представь, что было бы, если бы вообще не было дождя, а всегда светило солнце». — «Было бы здорово, можно гулять, петь песни, веселиться»! </vt:lpstr>
      <vt:lpstr>— «Ага слоник, как бы не так. Если не будет дождика, все деревья, трава, цветы, все живое засохнет и погибнет».</vt:lpstr>
      <vt:lpstr>— «Да ну обезьянка, я тебе не верю». — «А давай проверим»? — « И как же это мы будем проверять»? — «Очень просто, вот держи слоненок цветы, это тебе подарок от меня». — «Ой спасибо зайчик, ты настоящий друг»! — « Слоненок и ты мне подари цветы». — «Да запросто на держи». </vt:lpstr>
      <vt:lpstr>— «А теперь слоник, пришло время проверять. Сейчас мы пойдем каждый к себе домой. Я поставлю свои цветы в вазу и налью туда воду. А ты ежик тоже поставь цветы в вазу, но воду не наливай». — «Хорошо заяц. До свидания»! </vt:lpstr>
      <vt:lpstr>— «Да слоненок, все живое нуждается в воде. Если не будет воды, все живое засохнет и погибнет. А дождь – это капельки воды которые падают на землю и питают все цветы, растения. Деревья. Поэтому нужно радоваться всему и дождику и солнышку». — Обезьянка, я все понял, спасибо тебе. Пошли вместе гулять по лесу и радоваться всему вокруг»!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 № 32 «Акварельки» 143980, Московская обл., г. Балашиха, мкр. Железнодорожный, ул. Андрея Белого, д.4 А тел. 8 (498) – 785- 72 – 28, е-mail: ds-akvarelki-32@mail.ru, сайт zddou32.edumsko.ru</dc:title>
  <dc:creator>Анастасия Сергеевна</dc:creator>
  <cp:lastModifiedBy>Анастасия Сергеевна</cp:lastModifiedBy>
  <cp:revision>14</cp:revision>
  <dcterms:created xsi:type="dcterms:W3CDTF">2021-04-11T17:56:43Z</dcterms:created>
  <dcterms:modified xsi:type="dcterms:W3CDTF">2021-04-11T21:43:04Z</dcterms:modified>
</cp:coreProperties>
</file>