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Microsoft YaHei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Microsoft YaHei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Microsoft YaHei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Microsoft YaHei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Microsoft YaHei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Microsoft YaHei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Microsoft YaHei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Microsoft YaHei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Microsoft YaHei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AutoShape 1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AutoShape 1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2" name="AutoShape 2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3" name="AutoShape 2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4" name="AutoShape 2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AutoShape 2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AutoShape 2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9" name="AutoShape 2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0" name="AutoShape 2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1" name="AutoShape 2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2" name="Rectangle 3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886325" cy="36528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103" name="Rectangle 31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178425" cy="40592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1027113"/>
            <a:ext cx="4878387" cy="36576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83187" cy="40640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1027113"/>
            <a:ext cx="4878387" cy="36576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83187" cy="40640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1027113"/>
            <a:ext cx="4879975" cy="36591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184775" cy="406558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68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71F6A2A-2AED-4E1A-9BEF-BA0C63D503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6EA7AD-6534-435A-9CC3-E32FE7039E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338138"/>
            <a:ext cx="2044700" cy="584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38138"/>
            <a:ext cx="5984875" cy="584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D56496D-6E61-4816-BF20-82902F8C87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03650" cy="427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7563" y="1906588"/>
            <a:ext cx="3805237" cy="427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14769C7-62A4-45C0-9B86-3226E8D223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92875" y="503238"/>
            <a:ext cx="1939925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503238"/>
            <a:ext cx="5668962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74186A8-0222-4948-B958-EA477D5FB7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71538" y="2674938"/>
            <a:ext cx="3603625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7563" y="2674938"/>
            <a:ext cx="3605212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D953EBB-4CEB-4055-A5E4-7D85DF94F6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7D846F6-CB7B-4D6E-9F41-B6111CC6D8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A67E84D-E70A-4291-9FD5-272DB283AB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8AB4843-E437-4436-A2F1-189BC96D47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ECACCD3-46AD-4428-8070-6F6731310D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7.12.18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FE4DBC7-346E-44E6-81A0-A6A9DF97C7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228600" y="228600"/>
            <a:ext cx="8694738" cy="24685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293E0"/>
              </a:gs>
              <a:gs pos="100000">
                <a:srgbClr val="83D3FE"/>
              </a:gs>
            </a:gsLst>
            <a:lin ang="5400000" scaled="1"/>
          </a:gra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11138" y="1679575"/>
            <a:ext cx="8675687" cy="1281113"/>
            <a:chOff x="133" y="1058"/>
            <a:chExt cx="5465" cy="807"/>
          </a:xfrm>
        </p:grpSpPr>
        <p:sp>
          <p:nvSpPr>
            <p:cNvPr id="1027" name="Freeform 3"/>
            <p:cNvSpPr>
              <a:spLocks noChangeArrowheads="1"/>
            </p:cNvSpPr>
            <p:nvPr/>
          </p:nvSpPr>
          <p:spPr bwMode="auto">
            <a:xfrm>
              <a:off x="3809" y="1149"/>
              <a:ext cx="1782" cy="419"/>
            </a:xfrm>
            <a:custGeom>
              <a:avLst/>
              <a:gdLst>
                <a:gd name="G0" fmla="+- 2706 0 0"/>
                <a:gd name="G1" fmla="+- 640 0 0"/>
              </a:gdLst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rgbClr val="C6E7FC">
                <a:alpha val="28999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8" name="Freeform 4"/>
            <p:cNvSpPr>
              <a:spLocks noChangeArrowheads="1"/>
            </p:cNvSpPr>
            <p:nvPr/>
          </p:nvSpPr>
          <p:spPr bwMode="auto">
            <a:xfrm>
              <a:off x="1650" y="1069"/>
              <a:ext cx="3462" cy="505"/>
            </a:xfrm>
            <a:custGeom>
              <a:avLst/>
              <a:gdLst>
                <a:gd name="G0" fmla="+- 5216 0 0"/>
                <a:gd name="G1" fmla="+- 762 0 0"/>
              </a:gdLst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rgbClr val="C6E7FC">
                <a:alpha val="39999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9" name="Freeform 5"/>
            <p:cNvSpPr>
              <a:spLocks noChangeArrowheads="1"/>
            </p:cNvSpPr>
            <p:nvPr/>
          </p:nvSpPr>
          <p:spPr bwMode="auto">
            <a:xfrm>
              <a:off x="1782" y="1076"/>
              <a:ext cx="3414" cy="458"/>
            </a:xfrm>
            <a:custGeom>
              <a:avLst/>
              <a:gdLst>
                <a:gd name="G0" fmla="+- 5144 0 0"/>
                <a:gd name="G1" fmla="+- 694 0 0"/>
              </a:gdLst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9360" cap="flat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0" name="Freeform 6"/>
            <p:cNvSpPr>
              <a:spLocks noChangeArrowheads="1"/>
            </p:cNvSpPr>
            <p:nvPr/>
          </p:nvSpPr>
          <p:spPr bwMode="auto">
            <a:xfrm>
              <a:off x="3534" y="1068"/>
              <a:ext cx="2054" cy="380"/>
            </a:xfrm>
            <a:custGeom>
              <a:avLst/>
              <a:gdLst>
                <a:gd name="G0" fmla="+- 3112 0 0"/>
                <a:gd name="G1" fmla="+- 584 0 0"/>
              </a:gdLst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9360" cap="flat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1" name="Freeform 7"/>
            <p:cNvSpPr>
              <a:spLocks noChangeArrowheads="1"/>
            </p:cNvSpPr>
            <p:nvPr/>
          </p:nvSpPr>
          <p:spPr bwMode="auto">
            <a:xfrm>
              <a:off x="133" y="1058"/>
              <a:ext cx="5465" cy="807"/>
            </a:xfrm>
            <a:custGeom>
              <a:avLst/>
              <a:gdLst>
                <a:gd name="G0" fmla="+- 8196 0 0"/>
                <a:gd name="G1" fmla="+- 1192 0 0"/>
              </a:gdLst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1538" y="2674938"/>
            <a:ext cx="7361237" cy="3505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5164138" y="6249988"/>
            <a:ext cx="3738562" cy="342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ru-RU"/>
              <a:t>7.12.18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93675" y="6249988"/>
            <a:ext cx="3786188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990975" y="6249988"/>
            <a:ext cx="1114425" cy="342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70B850C0-07E8-4EE5-914E-CDDA4415C86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38138"/>
            <a:ext cx="8181975" cy="12049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/>
  <p:txStyles>
    <p:titleStyle>
      <a:lvl1pPr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ndara" charset="0"/>
          <a:cs typeface="Microsoft YaHei" charset="0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ndara" charset="0"/>
          <a:cs typeface="Microsoft YaHei" charset="0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ndara" charset="0"/>
          <a:cs typeface="Microsoft YaHei" charset="0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ndara" charset="0"/>
          <a:cs typeface="Microsoft YaHei" charset="0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ndara" charset="0"/>
          <a:cs typeface="Microsoft YaHei" charset="0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ndara" charset="0"/>
          <a:cs typeface="Microsoft YaHei" charset="0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ndara" charset="0"/>
          <a:cs typeface="Microsoft YaHei" charset="0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ndara" charset="0"/>
          <a:cs typeface="Microsoft YaHei" charset="0"/>
        </a:defRPr>
      </a:lvl9pPr>
    </p:titleStyle>
    <p:bodyStyle>
      <a:lvl1pPr marL="342900" indent="-342900" algn="l" defTabSz="449263" rtl="0" fontAlgn="base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73E87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73E87"/>
          </a:solidFill>
          <a:latin typeface="+mn-lt"/>
          <a:cs typeface="+mn-cs"/>
        </a:defRPr>
      </a:lvl2pPr>
      <a:lvl3pPr marL="1143000" indent="-228600" algn="l" defTabSz="449263" rtl="0" fontAlgn="base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73E87"/>
          </a:solidFill>
          <a:latin typeface="+mn-lt"/>
          <a:cs typeface="+mn-cs"/>
        </a:defRPr>
      </a:lvl3pPr>
      <a:lvl4pPr marL="1600200" indent="-228600" algn="l" defTabSz="449263" rtl="0" fontAlgn="base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73E87"/>
          </a:solidFill>
          <a:latin typeface="+mn-lt"/>
          <a:cs typeface="+mn-cs"/>
        </a:defRPr>
      </a:lvl4pPr>
      <a:lvl5pPr marL="20574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73E87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73E87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73E87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73E87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73E87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368300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 cap="flat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503238"/>
            <a:ext cx="7761287" cy="11318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61287" cy="4273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5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Arial Unicode M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Arial Unicode M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Arial Unicode M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333333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250825" y="1781175"/>
            <a:ext cx="8748713" cy="43386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Особенности коррекционно-психологического сопровождения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детей с особыми образовательными потребностями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 Педагоги-психологи МБДОУ д/с № 50 города Ставрополя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 Бакалюк А.В., Муратова Л.Г.</a:t>
            </a:r>
            <a:r>
              <a:rPr lang="ru-RU" sz="2200" b="1" i="1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t> 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b="1" i="1">
                <a:solidFill>
                  <a:srgbClr val="000000"/>
                </a:solidFill>
                <a:latin typeface="Times New Roman" pitchFamily="16" charset="0"/>
                <a:cs typeface="Arial Unicode MS" charset="0"/>
              </a:rPr>
              <a:t>                                                  </a:t>
            </a:r>
          </a:p>
          <a:p>
            <a:pPr algn="ctr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73E87"/>
              </a:solidFill>
              <a:latin typeface="Candara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73E87"/>
              </a:solidFill>
              <a:latin typeface="Candara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73E87"/>
              </a:solidFill>
              <a:latin typeface="Candara" charset="0"/>
              <a:cs typeface="Arial Unicode MS" charset="0"/>
            </a:endParaRPr>
          </a:p>
          <a:p>
            <a:pPr algn="r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Candara" charset="0"/>
                <a:cs typeface="Arial Unicode MS" charset="0"/>
              </a:rPr>
              <a:t>Педагог-психолог МБДОУ детского сада № 50</a:t>
            </a:r>
          </a:p>
          <a:p>
            <a:pPr algn="r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Candara" charset="0"/>
                <a:cs typeface="Arial Unicode MS" charset="0"/>
              </a:rPr>
              <a:t>Муратова Людмила Григорьевна</a:t>
            </a: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Candara" charset="0"/>
              <a:cs typeface="Arial Unicode M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88" y="0"/>
            <a:ext cx="4581525" cy="3527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08513" y="-144463"/>
            <a:ext cx="4572000" cy="68580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27425"/>
            <a:ext cx="4608513" cy="3330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24188" y="184150"/>
            <a:ext cx="6119812" cy="3559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31800"/>
            <a:ext cx="3384550" cy="4319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55988" y="3887788"/>
            <a:ext cx="5065712" cy="2911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576263" y="0"/>
            <a:ext cx="8677275" cy="662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Использование его в групповой и индивидуальной работе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развивает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 произвольность внимания, содружественные движения руки и глаз, перенос усвоенных  действий в новые условия деятельности детьми с ОВЗ.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Благодаря разнообразию деталей в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сегда отвечает потребностям и настроению ребенка, 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будит интеллектуальную активность, содействует формированию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универсальных учебных действий 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(следовать правилу и образцу, запоминать словесную  инструкцию).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При индивидуальной работе пособие также используется для формирования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коммуникативных навыков и креативности.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360363"/>
            <a:ext cx="8183563" cy="1552575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0080"/>
                </a:solidFill>
                <a:latin typeface="Times New Roman" pitchFamily="16" charset="0"/>
              </a:rPr>
              <a:t>Методические пособия « PERTRA»,</a:t>
            </a:r>
            <a:br>
              <a:rPr lang="ru-RU" sz="2800">
                <a:solidFill>
                  <a:srgbClr val="000080"/>
                </a:solidFill>
                <a:latin typeface="Times New Roman" pitchFamily="16" charset="0"/>
              </a:rPr>
            </a:br>
            <a:r>
              <a:rPr lang="ru-RU" sz="2800">
                <a:solidFill>
                  <a:srgbClr val="000080"/>
                </a:solidFill>
                <a:latin typeface="Times New Roman" pitchFamily="16" charset="0"/>
              </a:rPr>
              <a:t> «Дары Фрёбеля» </a:t>
            </a:r>
            <a:r>
              <a:rPr lang="ru-RU">
                <a:solidFill>
                  <a:srgbClr val="000080"/>
                </a:solidFill>
                <a:latin typeface="Candara" charset="0"/>
              </a:rPr>
              <a:t/>
            </a:r>
            <a:br>
              <a:rPr lang="ru-RU">
                <a:solidFill>
                  <a:srgbClr val="000080"/>
                </a:solidFill>
                <a:latin typeface="Candara" charset="0"/>
              </a:rPr>
            </a:br>
            <a:endParaRPr lang="ru-RU">
              <a:solidFill>
                <a:srgbClr val="000080"/>
              </a:solidFill>
              <a:latin typeface="Candar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66725" y="360363"/>
            <a:ext cx="8677275" cy="6048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Данное методическое пособие раскрывает работу с детьми с особыми образовательными потребностями </a:t>
            </a:r>
            <a:r>
              <a:rPr lang="ru-RU" sz="20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по методу замещающего онтогенеза</a:t>
            </a:r>
            <a:r>
              <a:rPr lang="ru-RU" sz="2000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(по методике А.В. Семенович).</a:t>
            </a: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Правильно пройденные этапы двигательного развития в младенчестве запускают правильную работу мозга.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Пропуск отдельных этапов </a:t>
            </a: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(например, ползания по-пластунски или на четвереньках) </a:t>
            </a:r>
            <a:r>
              <a:rPr lang="ru-RU" sz="20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искажает речевое и интеллектуальное развитие</a:t>
            </a: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, становится причиной проблем с чтением и письмом, эмоционально-волевой сферы личности, несоблюдения ребенком социальных норм поведения. Многие особенности детского развития можно скорректировать,</a:t>
            </a:r>
            <a:r>
              <a:rPr lang="ru-RU" sz="20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пройдя с ним заново все этапы двигательного развития, начиная с рождения</a:t>
            </a: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. Поэтому для работы с детьми с особыми образовательными потребностями  мы на каждом занятии используются</a:t>
            </a:r>
            <a:r>
              <a:rPr lang="ru-RU" sz="20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4 основных блока упражнений</a:t>
            </a: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: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дыхательные;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глазодвигательные;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растяжки;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двигательные.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36625" y="0"/>
            <a:ext cx="7127875" cy="1655763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80"/>
                </a:solidFill>
              </a:rPr>
              <a:t/>
            </a:r>
            <a:br>
              <a:rPr lang="ru-RU" sz="3200">
                <a:solidFill>
                  <a:srgbClr val="000080"/>
                </a:solidFill>
              </a:rPr>
            </a:br>
            <a:r>
              <a:rPr lang="ru-RU" sz="3200">
                <a:solidFill>
                  <a:srgbClr val="000080"/>
                </a:solidFill>
              </a:rPr>
              <a:t>«Нейропсихологические занятия с детьми»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31800" y="-144463"/>
            <a:ext cx="8183563" cy="1674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b="1">
              <a:solidFill>
                <a:srgbClr val="000080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b="1">
              <a:solidFill>
                <a:srgbClr val="000080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b="1">
              <a:solidFill>
                <a:srgbClr val="000080"/>
              </a:solidFill>
              <a:latin typeface="Times New Roman" pitchFamily="16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b="1">
              <a:solidFill>
                <a:srgbClr val="000080"/>
              </a:solidFill>
              <a:latin typeface="Times New Roman" pitchFamily="16" charset="0"/>
              <a:cs typeface="Arial Unicode M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1913" y="2236788"/>
            <a:ext cx="4022725" cy="3451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60363"/>
            <a:ext cx="8064500" cy="1187450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solidFill>
                  <a:srgbClr val="000080"/>
                </a:solidFill>
                <a:latin typeface="Times New Roman" pitchFamily="16" charset="0"/>
              </a:rPr>
              <a:t>СПАСИБО ЗА ВНИМАНИЕ!</a:t>
            </a:r>
            <a:r>
              <a:rPr lang="ru-RU" sz="3600" b="0">
                <a:solidFill>
                  <a:srgbClr val="000080"/>
                </a:solidFill>
                <a:latin typeface="Times New Roman" pitchFamily="16" charset="0"/>
              </a:rPr>
              <a:t/>
            </a:r>
            <a:br>
              <a:rPr lang="ru-RU" sz="3600" b="0">
                <a:solidFill>
                  <a:srgbClr val="000080"/>
                </a:solidFill>
                <a:latin typeface="Times New Roman" pitchFamily="16" charset="0"/>
              </a:rPr>
            </a:br>
            <a:endParaRPr lang="ru-RU" sz="3600" b="0">
              <a:solidFill>
                <a:srgbClr val="00008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755650" y="1123950"/>
            <a:ext cx="7745413" cy="38782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600">
              <a:solidFill>
                <a:srgbClr val="073E87"/>
              </a:solidFill>
              <a:latin typeface="Candara" charset="0"/>
              <a:cs typeface="Arial Unicode MS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«Забота о здоровье- важнейший труд педагогов.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От жизнерадостности, бодрости детей зависит их духовная жизнь, умственное развитие, прочность знаний...»</a:t>
            </a:r>
          </a:p>
          <a:p>
            <a:pPr algn="r"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Candara" charset="0"/>
                <a:cs typeface="Arial Unicode MS" charset="0"/>
              </a:rPr>
              <a:t>                                                                  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В.А. Сухомлинский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647700" y="1800225"/>
            <a:ext cx="7991475" cy="331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just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Психическое здоровье</a:t>
            </a:r>
            <a:r>
              <a:rPr lang="ru-RU" sz="2400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- это состояние душевого благополучия, хорошее настроение, оптимальная активность.</a:t>
            </a:r>
          </a:p>
          <a:p>
            <a:pPr algn="just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280099"/>
              </a:solidFill>
              <a:latin typeface="Times New Roman" pitchFamily="16" charset="0"/>
              <a:cs typeface="Arial Unicode MS" charset="0"/>
            </a:endParaRPr>
          </a:p>
          <a:p>
            <a:pPr algn="just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Психологически</a:t>
            </a:r>
            <a:r>
              <a:rPr lang="ru-RU" sz="2400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 </a:t>
            </a:r>
            <a:r>
              <a:rPr lang="ru-RU" sz="2400" b="1" i="1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здоровый дошкольник</a:t>
            </a:r>
            <a:r>
              <a:rPr lang="ru-RU" sz="2400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 характеризуется соответствующим возрасту познавательным развитием, адекватной самооценкой, самоконтролем и устойчивыми отношениями со сверстниками и взрослыми.</a:t>
            </a:r>
          </a:p>
          <a:p>
            <a:pPr algn="just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280099"/>
              </a:solidFill>
              <a:latin typeface="Times New Roman" pitchFamily="16" charset="0"/>
              <a:cs typeface="Arial Unicode MS" charset="0"/>
            </a:endParaRPr>
          </a:p>
          <a:p>
            <a:pPr algn="just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Положительные эмоции, </a:t>
            </a:r>
            <a:r>
              <a:rPr lang="ru-RU" sz="2400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которые дети получают во взаимодействии с педагогами и родителями,</a:t>
            </a:r>
            <a:r>
              <a:rPr lang="ru-RU" sz="2400" i="1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 </a:t>
            </a:r>
            <a:r>
              <a:rPr lang="ru-RU" sz="2400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стимулируют иммунитет, нормализуют работу эндокринной системы.</a:t>
            </a:r>
          </a:p>
          <a:p>
            <a:pPr algn="just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280099"/>
                </a:solidFill>
                <a:latin typeface="Times New Roman" pitchFamily="16" charset="0"/>
                <a:cs typeface="Arial Unicode MS" charset="0"/>
              </a:rPr>
              <a:t> 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71438" y="-9525"/>
            <a:ext cx="9215438" cy="1736725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>
                <a:latin typeface="Times New Roman" pitchFamily="16" charset="0"/>
              </a:rPr>
              <a:t>Понятие психического здоровья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76263" y="503238"/>
            <a:ext cx="8677275" cy="61198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1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. По данным ВОЗ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68 % дошкольников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имеют нарушения физического или психического развития.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2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. В настоящее время  наблюдается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рост детей 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c перинатальным поражением ЦНС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, что проявляется признаками психологического нездоровья (речевыми и моторными особенностями, нарушением сна, энурезом, эмоциональной неустойчивостью,агрессивностью и 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проблемами в общении.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3.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Причинами этого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являются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генетические предпосылки, осложнения беременности и родов, ухудшение психосоматического здоровья родителей, нарушение </a:t>
            </a:r>
            <a:r>
              <a:rPr lang="ru-RU" sz="2400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правильной последовательности двигательного развития ребенка в онтогенезе.</a:t>
            </a: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-144463"/>
            <a:ext cx="8183563" cy="1309688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80"/>
                </a:solidFill>
                <a:latin typeface="Times New Roman" pitchFamily="16" charset="0"/>
              </a:rPr>
              <a:t>Актуальность</a:t>
            </a:r>
            <a:r>
              <a:rPr lang="ru-RU">
                <a:solidFill>
                  <a:srgbClr val="000080"/>
                </a:solidFill>
                <a:latin typeface="Candara" charset="0"/>
              </a:rPr>
              <a:t/>
            </a:r>
            <a:br>
              <a:rPr lang="ru-RU">
                <a:solidFill>
                  <a:srgbClr val="000080"/>
                </a:solidFill>
                <a:latin typeface="Candara" charset="0"/>
              </a:rPr>
            </a:br>
            <a:endParaRPr lang="ru-RU">
              <a:solidFill>
                <a:srgbClr val="000080"/>
              </a:solidFill>
              <a:latin typeface="Candar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5613" y="936625"/>
            <a:ext cx="8353425" cy="5921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Разделы </a:t>
            </a: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перспективного плана работы и циклограмма деятельности педагога-психолога </a:t>
            </a:r>
            <a:r>
              <a:rPr lang="ru-RU" sz="22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</a:t>
            </a: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содержат 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-подгрупповые и индивидуальные мероприятия,</a:t>
            </a: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способствующие коррекции нарушений интеллекта и поведения, укреплению психосоматического здоровья дошкольников с особыми образовательными потребностями</a:t>
            </a:r>
            <a:r>
              <a:rPr lang="ru-RU" sz="22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работу с родителями(консультации, в том числе с помощью Whatsap-мессенджера, психолого-педагогическое просвещение и пр.);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организацию деятельности ППК ДОУ(подготовка заключений, организация межпредметного взаимодействия педагогов, разработка и реализация ИОМ детей-инвалидов).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 i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71438"/>
            <a:ext cx="8640762" cy="1552575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0080"/>
                </a:solidFill>
                <a:latin typeface="Times New Roman" pitchFamily="16" charset="0"/>
              </a:rPr>
              <a:t>Коррекционно-развивающая деятельность </a:t>
            </a:r>
            <a:br>
              <a:rPr lang="ru-RU" sz="2800">
                <a:solidFill>
                  <a:srgbClr val="000080"/>
                </a:solidFill>
                <a:latin typeface="Times New Roman" pitchFamily="16" charset="0"/>
              </a:rPr>
            </a:br>
            <a:r>
              <a:rPr lang="ru-RU" sz="2800">
                <a:solidFill>
                  <a:srgbClr val="000080"/>
                </a:solidFill>
                <a:latin typeface="Times New Roman" pitchFamily="16" charset="0"/>
              </a:rPr>
              <a:t>педагога -психолога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455613" y="936625"/>
            <a:ext cx="8353425" cy="5921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</a:t>
            </a:r>
            <a:r>
              <a:rPr lang="ru-RU" sz="2400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динамическое наблюдение и психологическое сопровождение </a:t>
            </a:r>
            <a:r>
              <a:rPr lang="ru-RU" sz="2400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в режимных моментах;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организация процесса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адаптации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работа  по развитию 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психических процессов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и свойств личности, - формированию, мотивационной,  эмоционально-волевой и интеллектуальной 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готовности к школе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чтение психокоррекционных сказок;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психогимнастика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-использование арттерапевтических технологий (в том числе песочной терапии);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</a:t>
            </a:r>
            <a:r>
              <a:rPr lang="ru-RU" sz="24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нейропсихологические занятия</a:t>
            </a:r>
            <a:r>
              <a:rPr lang="ru-RU" sz="24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с детьми. 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71438"/>
            <a:ext cx="8640763" cy="1552575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80"/>
                </a:solidFill>
                <a:latin typeface="Times New Roman" pitchFamily="16" charset="0"/>
              </a:rPr>
              <a:t>Подгрупповые занятия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5613" y="863600"/>
            <a:ext cx="8353425" cy="5994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оказание </a:t>
            </a: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экстренной помощи</a:t>
            </a: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при эмоциональных всплесках, проявлении негативизма или  агрессии;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плановые мероприятия </a:t>
            </a: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по развитию высших психических функций</a:t>
            </a: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( в том числе с использованием ИКТ);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</a:t>
            </a: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коррекция</a:t>
            </a:r>
            <a:r>
              <a:rPr lang="ru-RU" sz="2200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</a:t>
            </a: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поведения</a:t>
            </a: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( тревожности, агрессии, гармонизация взаимодействия со взрослыми и сверстниками и пр.) на основе использования метафорических ассоциативных карт «Я и все -все-все»К. Крюгера и специализированного оборудования«Машина для обнимания» для работы с детьми с расстройствами аутистического спектра (РАС);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- </a:t>
            </a:r>
            <a:r>
              <a:rPr lang="ru-RU" sz="2200" b="1" i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психологическое сопровождение детей-инвалидов.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47700" y="71438"/>
            <a:ext cx="8640763" cy="1552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000080"/>
                </a:solidFill>
                <a:latin typeface="Times New Roman" pitchFamily="16" charset="0"/>
                <a:cs typeface="Arial Unicode MS" charset="0"/>
              </a:rPr>
              <a:t>Индивидуальная работа с детьми с особыми образовательными потребностями </a:t>
            </a:r>
            <a:br>
              <a:rPr lang="ru-RU" sz="3200" b="1">
                <a:solidFill>
                  <a:srgbClr val="000080"/>
                </a:solidFill>
                <a:latin typeface="Times New Roman" pitchFamily="16" charset="0"/>
                <a:cs typeface="Arial Unicode MS" charset="0"/>
              </a:rPr>
            </a:br>
            <a:r>
              <a:rPr lang="ru-RU" sz="3200" b="1">
                <a:solidFill>
                  <a:srgbClr val="000080"/>
                </a:solidFill>
                <a:latin typeface="Times New Roman" pitchFamily="16" charset="0"/>
                <a:cs typeface="Arial Unicode MS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730750" cy="3527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06938" y="71438"/>
            <a:ext cx="4437062" cy="33131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32250" y="3384550"/>
            <a:ext cx="5065713" cy="33845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8" y="3600450"/>
            <a:ext cx="3887787" cy="3168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576263" y="1439863"/>
            <a:ext cx="8677275" cy="51831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В 2020-2021 году  для  организации работы с детьми с особыми образовательными потребностями  приобретены </a:t>
            </a:r>
            <a:r>
              <a:rPr lang="ru-RU" sz="20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ручные мозжечковые тренажеры, балансборды, в том числе доска бильгоу. 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Удержание равновесия, глазодвигательные упражнения заставляют мозг координировать работу огромного количества мышц. Учеными доказана </a:t>
            </a:r>
            <a:r>
              <a:rPr lang="ru-RU" sz="2000" b="1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высокая эффективность</a:t>
            </a:r>
            <a:r>
              <a:rPr lang="ru-RU" sz="2000">
                <a:solidFill>
                  <a:srgbClr val="073E87"/>
                </a:solidFill>
                <a:latin typeface="Times New Roman" pitchFamily="16" charset="0"/>
                <a:cs typeface="Arial Unicode MS" charset="0"/>
              </a:rPr>
              <a:t> использования  балансиров для активизации речи, ВПФ и произвольности поведения.</a:t>
            </a: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  <a:p>
            <a:pPr hangingPunct="1">
              <a:lnSpc>
                <a:spcPct val="100000"/>
              </a:lnSpc>
              <a:spcBef>
                <a:spcPts val="488"/>
              </a:spcBef>
              <a:spcAft>
                <a:spcPts val="1425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73E87"/>
              </a:solidFill>
              <a:latin typeface="Times New Roman" pitchFamily="16" charset="0"/>
              <a:cs typeface="Arial Unicode MS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36513"/>
            <a:ext cx="8183562" cy="1979612"/>
          </a:xfrm>
          <a:ln/>
        </p:spPr>
        <p:txBody>
          <a:bodyPr lIns="90000" tIns="45000" rIns="90000" bIns="45000" anchor="t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0080"/>
                </a:solidFill>
                <a:latin typeface="Times New Roman" pitchFamily="16" charset="0"/>
              </a:rPr>
              <a:t>Технологии, используемые психолого-педагогической службой ДОУ в коррекционной работе с воспитанниками</a:t>
            </a:r>
            <a:r>
              <a:rPr lang="ru-RU">
                <a:solidFill>
                  <a:srgbClr val="000080"/>
                </a:solidFill>
                <a:latin typeface="Candara" charset="0"/>
              </a:rPr>
              <a:t/>
            </a:r>
            <a:br>
              <a:rPr lang="ru-RU">
                <a:solidFill>
                  <a:srgbClr val="000080"/>
                </a:solidFill>
                <a:latin typeface="Candara" charset="0"/>
              </a:rPr>
            </a:br>
            <a:endParaRPr lang="ru-RU">
              <a:solidFill>
                <a:srgbClr val="000080"/>
              </a:solidFill>
              <a:latin typeface="Candar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ndara"/>
        <a:ea typeface=""/>
        <a:cs typeface="Microsoft YaHei"/>
      </a:majorFont>
      <a:minorFont>
        <a:latin typeface="Candara"/>
        <a:ea typeface="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Microsoft YaHe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Microsoft YaHei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Microsoft YaHe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Microsoft YaHei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34476</TotalTime>
  <Words>689</Words>
  <PresentationFormat>Экран (4:3)</PresentationFormat>
  <Paragraphs>101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Тема Office</vt:lpstr>
      <vt:lpstr>Слайд 1</vt:lpstr>
      <vt:lpstr>Слайд 2</vt:lpstr>
      <vt:lpstr>Понятие психического здоровья</vt:lpstr>
      <vt:lpstr>Актуальность </vt:lpstr>
      <vt:lpstr>Коррекционно-развивающая деятельность  педагога -психолога </vt:lpstr>
      <vt:lpstr>Подгрупповые занятия  </vt:lpstr>
      <vt:lpstr>Слайд 7</vt:lpstr>
      <vt:lpstr>Слайд 8</vt:lpstr>
      <vt:lpstr>Технологии, используемые психолого-педагогической службой ДОУ в коррекционной работе с воспитанниками </vt:lpstr>
      <vt:lpstr>Слайд 10</vt:lpstr>
      <vt:lpstr>Слайд 11</vt:lpstr>
      <vt:lpstr>Методические пособия « PERTRA»,  «Дары Фрёбеля»  </vt:lpstr>
      <vt:lpstr> «Нейропсихологические занятия с детьми»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2</cp:revision>
  <cp:lastPrinted>1601-01-01T00:00:00Z</cp:lastPrinted>
  <dcterms:created xsi:type="dcterms:W3CDTF">1601-01-01T00:00:00Z</dcterms:created>
  <dcterms:modified xsi:type="dcterms:W3CDTF">2021-04-12T10:24:30Z</dcterms:modified>
</cp:coreProperties>
</file>