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7" r:id="rId10"/>
    <p:sldId id="269" r:id="rId11"/>
    <p:sldId id="270" r:id="rId12"/>
    <p:sldId id="271" r:id="rId13"/>
    <p:sldId id="273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696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3284984"/>
            <a:ext cx="5410603" cy="164047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07696" y="4797152"/>
            <a:ext cx="2736304" cy="1728192"/>
          </a:xfrm>
        </p:spPr>
        <p:txBody>
          <a:bodyPr>
            <a:normAutofit/>
          </a:bodyPr>
          <a:lstStyle/>
          <a:p>
            <a:r>
              <a:rPr lang="ru-RU" alt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Подготовил:</a:t>
            </a:r>
          </a:p>
          <a:p>
            <a:r>
              <a:rPr lang="ru-RU" alt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логопедической группы</a:t>
            </a:r>
          </a:p>
          <a:p>
            <a:r>
              <a:rPr lang="ru-RU" alt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Сверчкова</a:t>
            </a:r>
            <a:r>
              <a:rPr lang="ru-RU" alt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К.А.</a:t>
            </a:r>
            <a:endParaRPr lang="en-US" alt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692696"/>
            <a:ext cx="712879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«Возможности семьи в речевом развитии ребёнка»</a:t>
            </a:r>
            <a:r>
              <a:rPr lang="ru-RU" alt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3568" y="2420888"/>
            <a:ext cx="5688632" cy="414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483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188624" y="2852936"/>
            <a:ext cx="72008" cy="26622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188640"/>
            <a:ext cx="7884864" cy="593752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altLang="ru-RU" sz="1800" dirty="0"/>
              <a:t>Известный педагог В. А. Сухомлинский говорил: «Истоки способностей и дарования детей — на кончиках их пальцев. От них идут тончайшие ручейки, которые питают источник творческой мысли. Другими словами: чем больше мастерства в детской руке, тем умнее ребенок». </a:t>
            </a:r>
          </a:p>
          <a:p>
            <a:pPr marL="45720" indent="0">
              <a:buNone/>
            </a:pPr>
            <a:r>
              <a:rPr lang="ru-RU" altLang="ru-RU" sz="1800" dirty="0" smtClean="0"/>
              <a:t> </a:t>
            </a:r>
          </a:p>
          <a:p>
            <a:pPr marL="45720" indent="0">
              <a:buNone/>
            </a:pPr>
            <a:r>
              <a:rPr lang="ru-RU" altLang="ru-RU" sz="1800" dirty="0" smtClean="0"/>
              <a:t>Развитию </a:t>
            </a:r>
            <a:r>
              <a:rPr lang="ru-RU" altLang="ru-RU" sz="1800" dirty="0"/>
              <a:t>кисти  и пальцев рук способствуют и разнообразные действия с </a:t>
            </a:r>
            <a:r>
              <a:rPr lang="ru-RU" altLang="ru-RU" sz="1800" dirty="0" smtClean="0"/>
              <a:t>предметами (</a:t>
            </a:r>
            <a:r>
              <a:rPr lang="ru-RU" altLang="ru-RU" sz="2000" b="1" dirty="0" smtClean="0"/>
              <a:t>игры  с мелкой </a:t>
            </a:r>
            <a:r>
              <a:rPr lang="ru-RU" altLang="ru-RU" sz="2000" b="1" dirty="0"/>
              <a:t>мозаикой, </a:t>
            </a:r>
            <a:r>
              <a:rPr lang="ru-RU" altLang="ru-RU" sz="2000" b="1" dirty="0" smtClean="0"/>
              <a:t>конструктором</a:t>
            </a:r>
            <a:r>
              <a:rPr lang="ru-RU" altLang="ru-RU" sz="2000" b="1" dirty="0"/>
              <a:t> </a:t>
            </a:r>
            <a:r>
              <a:rPr lang="ru-RU" altLang="ru-RU" sz="2000" b="1" dirty="0" smtClean="0"/>
              <a:t>и др.)</a:t>
            </a:r>
          </a:p>
          <a:p>
            <a:pPr marL="45720" indent="0">
              <a:buNone/>
            </a:pPr>
            <a:r>
              <a:rPr lang="ru-RU" altLang="ru-RU" sz="1800" dirty="0" smtClean="0"/>
              <a:t> </a:t>
            </a:r>
            <a:endParaRPr lang="ru-RU" sz="1800" dirty="0"/>
          </a:p>
        </p:txBody>
      </p:sp>
      <p:pic>
        <p:nvPicPr>
          <p:cNvPr id="17412" name="Picture 4" descr="https://medvegonok.caduk.ru/images/konstruirovani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068960"/>
            <a:ext cx="2664296" cy="26642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7748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10260632" y="3284984"/>
            <a:ext cx="144016" cy="22301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88640"/>
            <a:ext cx="8568952" cy="37444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ru-RU" altLang="ru-RU" sz="1800" dirty="0">
                <a:solidFill>
                  <a:schemeClr val="accent1">
                    <a:lumMod val="50000"/>
                  </a:schemeClr>
                </a:solidFill>
              </a:rPr>
              <a:t>Дыхательная система является энергетической базой для устной </a:t>
            </a:r>
            <a:r>
              <a:rPr lang="ru-RU" altLang="ru-RU" sz="1800" dirty="0" smtClean="0">
                <a:solidFill>
                  <a:schemeClr val="accent1">
                    <a:lumMod val="50000"/>
                  </a:schemeClr>
                </a:solidFill>
              </a:rPr>
              <a:t>речи.</a:t>
            </a:r>
          </a:p>
          <a:p>
            <a:pPr>
              <a:lnSpc>
                <a:spcPct val="90000"/>
              </a:lnSpc>
              <a:buNone/>
            </a:pPr>
            <a:r>
              <a:rPr lang="ru-RU" altLang="ru-RU" sz="1800" dirty="0" smtClean="0">
                <a:solidFill>
                  <a:schemeClr val="accent1">
                    <a:lumMod val="50000"/>
                  </a:schemeClr>
                </a:solidFill>
              </a:rPr>
              <a:t>Хорошо развитое </a:t>
            </a:r>
            <a:r>
              <a:rPr lang="ru-RU" altLang="ru-RU" sz="1800" dirty="0">
                <a:solidFill>
                  <a:schemeClr val="accent1">
                    <a:lumMod val="50000"/>
                  </a:schemeClr>
                </a:solidFill>
              </a:rPr>
              <a:t>речевое дыхание обеспечивает ясную дикцию и чёткое произношение звуков. </a:t>
            </a:r>
          </a:p>
          <a:p>
            <a:pPr>
              <a:lnSpc>
                <a:spcPct val="90000"/>
              </a:lnSpc>
              <a:buNone/>
            </a:pPr>
            <a:endParaRPr lang="ru-RU" altLang="ru-RU" sz="1800" dirty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lnSpc>
                <a:spcPct val="90000"/>
              </a:lnSpc>
              <a:buNone/>
            </a:pPr>
            <a:r>
              <a:rPr lang="ru-RU" altLang="ru-RU" sz="2000" b="1" i="1" u="sng" dirty="0">
                <a:solidFill>
                  <a:schemeClr val="accent1">
                    <a:lumMod val="50000"/>
                  </a:schemeClr>
                </a:solidFill>
              </a:rPr>
              <a:t>Техника выполнения упражнения:</a:t>
            </a:r>
            <a:endParaRPr lang="ru-RU" altLang="ru-RU" sz="20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sz="1800" dirty="0">
                <a:solidFill>
                  <a:schemeClr val="accent1">
                    <a:lumMod val="50000"/>
                  </a:schemeClr>
                </a:solidFill>
              </a:rPr>
              <a:t>- Следить за правильным вдохом – через нос; </a:t>
            </a:r>
          </a:p>
          <a:p>
            <a:pPr>
              <a:lnSpc>
                <a:spcPct val="90000"/>
              </a:lnSpc>
              <a:buNone/>
            </a:pPr>
            <a:r>
              <a:rPr lang="ru-RU" altLang="ru-RU" sz="1800" dirty="0">
                <a:solidFill>
                  <a:schemeClr val="accent1">
                    <a:lumMod val="50000"/>
                  </a:schemeClr>
                </a:solidFill>
              </a:rPr>
              <a:t> - Плечи не поднимать;</a:t>
            </a:r>
          </a:p>
          <a:p>
            <a:pPr>
              <a:lnSpc>
                <a:spcPct val="90000"/>
              </a:lnSpc>
              <a:buNone/>
            </a:pPr>
            <a:r>
              <a:rPr lang="ru-RU" altLang="ru-RU" sz="1800" dirty="0">
                <a:solidFill>
                  <a:schemeClr val="accent1">
                    <a:lumMod val="50000"/>
                  </a:schemeClr>
                </a:solidFill>
              </a:rPr>
              <a:t> - Выдох должен быть длительным, плавным; </a:t>
            </a:r>
          </a:p>
          <a:p>
            <a:pPr>
              <a:lnSpc>
                <a:spcPct val="90000"/>
              </a:lnSpc>
              <a:buNone/>
            </a:pPr>
            <a:r>
              <a:rPr lang="ru-RU" altLang="ru-RU" sz="1800" dirty="0">
                <a:solidFill>
                  <a:schemeClr val="accent1">
                    <a:lumMod val="50000"/>
                  </a:schemeClr>
                </a:solidFill>
              </a:rPr>
              <a:t> - Необходимо следить, чтобы не надувались щёки</a:t>
            </a:r>
            <a:r>
              <a:rPr lang="ru-RU" altLang="ru-RU" sz="1800" dirty="0" smtClean="0">
                <a:solidFill>
                  <a:schemeClr val="accent1">
                    <a:lumMod val="50000"/>
                  </a:schemeClr>
                </a:solidFill>
              </a:rPr>
              <a:t>;</a:t>
            </a:r>
          </a:p>
          <a:p>
            <a:pPr>
              <a:lnSpc>
                <a:spcPct val="90000"/>
              </a:lnSpc>
              <a:buNone/>
            </a:pPr>
            <a:r>
              <a:rPr lang="ru-RU" altLang="ru-RU" sz="1800" dirty="0" smtClean="0">
                <a:solidFill>
                  <a:schemeClr val="accent1">
                    <a:lumMod val="50000"/>
                  </a:schemeClr>
                </a:solidFill>
              </a:rPr>
              <a:t>Детям </a:t>
            </a:r>
            <a:r>
              <a:rPr lang="ru-RU" altLang="ru-RU" sz="1800" dirty="0">
                <a:solidFill>
                  <a:schemeClr val="accent1">
                    <a:lumMod val="50000"/>
                  </a:schemeClr>
                </a:solidFill>
              </a:rPr>
              <a:t>раннего возраста помогут игры с использованием разных  дудочек, султанчиков, стаканчиков, вертушек, свистулек и многое другое.</a:t>
            </a:r>
          </a:p>
          <a:p>
            <a:pPr>
              <a:lnSpc>
                <a:spcPct val="90000"/>
              </a:lnSpc>
              <a:buNone/>
            </a:pPr>
            <a:endParaRPr lang="ru-RU" altLang="ru-RU" sz="18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16386" name="Picture 2" descr="https://gorodok-tlt.ru/upload/iblock/0ef/0ef25c5c72fc7e00f63937e46dce95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717032"/>
            <a:ext cx="3247797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9572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9756576" y="3933056"/>
            <a:ext cx="1008112" cy="1582112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116633"/>
            <a:ext cx="7560839" cy="590465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altLang="ru-RU" b="1" i="1" u="sng" dirty="0">
                <a:solidFill>
                  <a:schemeClr val="accent1">
                    <a:lumMod val="50000"/>
                  </a:schemeClr>
                </a:solidFill>
              </a:rPr>
              <a:t>Футбол.</a:t>
            </a: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</a:rPr>
              <a:t>Из кусочка ваты скатать шарик. Это мяч. Ворота – два кубика. Ребёнок дует на «мяч», пытаясь «забить гол», вата должна оказаться между кубиков.</a:t>
            </a:r>
          </a:p>
          <a:p>
            <a:pPr>
              <a:buNone/>
            </a:pP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altLang="ru-RU" b="1" i="1" u="sng" dirty="0">
                <a:solidFill>
                  <a:schemeClr val="accent1">
                    <a:lumMod val="50000"/>
                  </a:schemeClr>
                </a:solidFill>
              </a:rPr>
              <a:t>Пёрышко.</a:t>
            </a: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</a:rPr>
              <a:t>Легко поддувать перо (как кусочек бумаги) лежащее на столе. </a:t>
            </a:r>
          </a:p>
          <a:p>
            <a:pPr>
              <a:buNone/>
            </a:pP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altLang="ru-RU" b="1" i="1" u="sng" dirty="0">
                <a:solidFill>
                  <a:schemeClr val="accent1">
                    <a:lumMod val="50000"/>
                  </a:schemeClr>
                </a:solidFill>
              </a:rPr>
              <a:t>Шторм в стакане.</a:t>
            </a: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</a:rPr>
              <a:t>Ребёнок дует через соломинку в стакан с водой, чтобы вода в стакане забурлила.</a:t>
            </a:r>
          </a:p>
          <a:p>
            <a:pPr>
              <a:buNone/>
            </a:pP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altLang="ru-RU" b="1" i="1" u="sng" dirty="0">
                <a:solidFill>
                  <a:schemeClr val="accent1">
                    <a:lumMod val="50000"/>
                  </a:schemeClr>
                </a:solidFill>
              </a:rPr>
              <a:t>Морские волны.</a:t>
            </a: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</a:rPr>
              <a:t>Ребёнок выдыхает через соломинку медленно и легко на поверхность воды, так чтобы по воде шли слабые волны.</a:t>
            </a:r>
          </a:p>
          <a:p>
            <a:pPr>
              <a:buNone/>
            </a:pP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ru-RU" altLang="ru-RU" b="1" i="1" u="sng" dirty="0">
                <a:solidFill>
                  <a:schemeClr val="accent1">
                    <a:lumMod val="50000"/>
                  </a:schemeClr>
                </a:solidFill>
              </a:rPr>
              <a:t>Надуй шарик.</a:t>
            </a:r>
            <a:r>
              <a:rPr lang="ru-RU" altLang="ru-RU" b="1" i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altLang="ru-RU" dirty="0">
                <a:solidFill>
                  <a:schemeClr val="accent1">
                    <a:lumMod val="50000"/>
                  </a:schemeClr>
                </a:solidFill>
              </a:rPr>
              <a:t>Ребёнок делает вдох через нос и выдыхает весь объём воздуха в воздушный шарик.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663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1.bp.blogspot.com/-HK6BsLY6-XE/X7poUEsvgqI/AAAAAAAACOY/RWz16Wtq9s4lfTWBQerMTK1ws0cITbMhwCLcBGAsYHQ/s956/full_90JmAqE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8352928" cy="50414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8529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im0-tub-ru.yandex.net/i?id=aae1dc7b2a3c422233b3053fdd5533b6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052736"/>
            <a:ext cx="6480720" cy="48605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426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324528" y="620688"/>
            <a:ext cx="216024" cy="129614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60648"/>
            <a:ext cx="8280920" cy="309634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Говорить умеют почти все, но говорить правильно, лишь единицы из нас. Разговаривая с другими, мы пользуемся речью как средством передачи своих мыслей. Речь для нас является одной из главных потребностей и функций человека. Именно речь отличает человека от других представителей живого мира. Именно через общение с другими людьми человек реализует себя как личность.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19672" y="2924944"/>
            <a:ext cx="5705872" cy="3209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642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8152" y="4581128"/>
            <a:ext cx="2664296" cy="1080120"/>
          </a:xfrm>
        </p:spPr>
        <p:txBody>
          <a:bodyPr/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496" y="116632"/>
            <a:ext cx="9001000" cy="662473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2000" dirty="0" smtClean="0"/>
          </a:p>
          <a:p>
            <a:pPr marL="45720" indent="0">
              <a:buNone/>
            </a:pPr>
            <a:r>
              <a:rPr lang="ru-RU" sz="2000" b="1" dirty="0" smtClean="0"/>
              <a:t>Семья  </a:t>
            </a:r>
            <a:r>
              <a:rPr lang="ru-RU" sz="2000" b="1" dirty="0"/>
              <a:t>всегда старается воздействовать на формирование детское речи</a:t>
            </a:r>
            <a:r>
              <a:rPr lang="ru-RU" sz="2000" dirty="0"/>
              <a:t>, начиная с самых ранних лет жизни. Очень важно чтобы ребенок с раннего возраста  слышал  речь  правильную,  отчетливую,  на  примере которой формируется его собственная </a:t>
            </a:r>
            <a:r>
              <a:rPr lang="ru-RU" sz="2000" dirty="0" smtClean="0"/>
              <a:t>речь.</a:t>
            </a:r>
          </a:p>
          <a:p>
            <a:pPr marL="45720" indent="0">
              <a:buNone/>
            </a:pPr>
            <a:endParaRPr lang="ru-RU" sz="2000" dirty="0" smtClean="0"/>
          </a:p>
          <a:p>
            <a:pPr marL="45720" indent="0">
              <a:buNone/>
            </a:pPr>
            <a:r>
              <a:rPr lang="ru-RU" sz="2000" b="1" dirty="0" smtClean="0"/>
              <a:t>Взрослые </a:t>
            </a:r>
            <a:r>
              <a:rPr lang="ru-RU" sz="2000" b="1" dirty="0"/>
              <a:t>должны говорить правильно</a:t>
            </a:r>
            <a:r>
              <a:rPr lang="ru-RU" sz="2000" dirty="0"/>
              <a:t>, не искажая слов, четко произнося каждый звук, не торопиться, не «съедать» слогов и окончаний слов. </a:t>
            </a:r>
            <a:endParaRPr lang="ru-RU" sz="2000" dirty="0" smtClean="0"/>
          </a:p>
          <a:p>
            <a:pPr marL="45720" indent="0">
              <a:buNone/>
            </a:pPr>
            <a:endParaRPr lang="ru-RU" sz="2000" dirty="0" smtClean="0"/>
          </a:p>
          <a:p>
            <a:pPr marL="45720" indent="0">
              <a:buNone/>
            </a:pPr>
            <a:r>
              <a:rPr lang="ru-RU" sz="2000" b="1" dirty="0" smtClean="0"/>
              <a:t>Совершенно  </a:t>
            </a:r>
            <a:r>
              <a:rPr lang="ru-RU" sz="2000" b="1" dirty="0"/>
              <a:t>неуместна  </a:t>
            </a:r>
            <a:r>
              <a:rPr lang="ru-RU" sz="2000" dirty="0"/>
              <a:t>«подделка»  под  детский  язык,  которая нередко тормозит развитие речи. Если взрослые не следят за своей речью,  то  до  уха  ребенка  многие  слова  долетают  искаженно («смори» вместо «смотри», «не </a:t>
            </a:r>
            <a:r>
              <a:rPr lang="ru-RU" sz="2000" dirty="0" err="1"/>
              <a:t>бежи</a:t>
            </a:r>
            <a:r>
              <a:rPr lang="ru-RU" sz="2000" dirty="0"/>
              <a:t>» вместо «не беги», «</a:t>
            </a:r>
            <a:r>
              <a:rPr lang="ru-RU" sz="2000" dirty="0" err="1"/>
              <a:t>ваще</a:t>
            </a:r>
            <a:r>
              <a:rPr lang="ru-RU" sz="2000" dirty="0"/>
              <a:t>» вместо «вообще» и т.д</a:t>
            </a:r>
            <a:r>
              <a:rPr lang="ru-RU" sz="2000" dirty="0" smtClean="0"/>
              <a:t>.).</a:t>
            </a:r>
          </a:p>
          <a:p>
            <a:pPr marL="45720" indent="0">
              <a:buNone/>
            </a:pPr>
            <a:r>
              <a:rPr lang="ru-RU" sz="2000" dirty="0" smtClean="0"/>
              <a:t>Четко  </a:t>
            </a:r>
            <a:r>
              <a:rPr lang="ru-RU" sz="2000" dirty="0"/>
              <a:t>нужно  произносить незнакомые,  новые  для  ребенка  и длинные    слова. 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309153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44608" y="4005064"/>
            <a:ext cx="144016" cy="16561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16632"/>
            <a:ext cx="8712968" cy="4104456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dirty="0" smtClean="0"/>
              <a:t>В развитии </a:t>
            </a:r>
            <a:r>
              <a:rPr lang="ru-RU" dirty="0"/>
              <a:t>детской речи в раннем возрасте главная роль принадлежит матери. </a:t>
            </a:r>
            <a:r>
              <a:rPr lang="ru-RU" dirty="0" smtClean="0"/>
              <a:t>И от </a:t>
            </a:r>
            <a:r>
              <a:rPr lang="ru-RU" dirty="0"/>
              <a:t>того, насколько она подготовлена к осознанию  и  исправлению  того  или  иного  речевого  нарушения своего ребенка, к его воспитанию, к проведению с ним занятий в домашних  условиях,  зависят  психологический  климат  в  семье, характер личностных отношений и результаты развития малыша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23554" name="Picture 2" descr="https://im0-tub-ru.yandex.net/i?id=bd3b40452bfcb203a5c20f10555fe76d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717032"/>
            <a:ext cx="2327920" cy="23279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866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260632" y="3212976"/>
            <a:ext cx="288032" cy="23021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Родители поступают неправильно в тех случаях, когда стремятся по мимике и жестам угадать желания ребенка. При этом у него не появляется необходимости в голосовых реакциях и произнесении звуков и слов.</a:t>
            </a:r>
          </a:p>
          <a:p>
            <a:r>
              <a:rPr lang="ru-RU" dirty="0"/>
              <a:t>Для формирования речи важное значение имеет моторное развитие ребенка, дифференциация слухового восприятия и развитие ориентировки в окружающем, а также формирование потребности в общении.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9596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10286920" y="4581128"/>
            <a:ext cx="45719" cy="13681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88640"/>
            <a:ext cx="8424936" cy="518457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/>
              <a:t>При общении на вербальном уровне родителям необходимо:</a:t>
            </a:r>
          </a:p>
          <a:p>
            <a:pPr lvl="1"/>
            <a:r>
              <a:rPr lang="ru-RU" sz="2400" dirty="0"/>
              <a:t>давать только одно указание на каждое задание;</a:t>
            </a:r>
            <a:endParaRPr lang="ru-RU" dirty="0"/>
          </a:p>
          <a:p>
            <a:pPr lvl="1"/>
            <a:r>
              <a:rPr lang="ru-RU" sz="2400" dirty="0"/>
              <a:t>давать ребенку время на ответ по каждому заданию, прежде чем вмешаться;</a:t>
            </a:r>
            <a:endParaRPr lang="ru-RU" dirty="0"/>
          </a:p>
          <a:p>
            <a:pPr lvl="1"/>
            <a:r>
              <a:rPr lang="ru-RU" sz="2400" dirty="0"/>
              <a:t>если ребенок не отвечает, повторить указание, а затем физически помогать ребенку выполнить его;</a:t>
            </a:r>
            <a:endParaRPr lang="ru-RU" dirty="0"/>
          </a:p>
          <a:p>
            <a:pPr lvl="1"/>
            <a:r>
              <a:rPr lang="ru-RU" sz="2400" dirty="0"/>
              <a:t>если ребенок отвечает правильно, среагировать улыбкой, прикосновением и/или разговором с ребенком, обсуждая положительно проделанное задание;</a:t>
            </a:r>
            <a:endParaRPr lang="ru-RU" dirty="0"/>
          </a:p>
          <a:p>
            <a:pPr lvl="1"/>
            <a:r>
              <a:rPr lang="ru-RU" sz="2400" dirty="0"/>
              <a:t>давать указания в простой и ясной форме;</a:t>
            </a:r>
            <a:endParaRPr lang="ru-RU" dirty="0"/>
          </a:p>
          <a:p>
            <a:pPr lvl="1"/>
            <a:r>
              <a:rPr lang="ru-RU" sz="2400" dirty="0"/>
              <a:t>моделировать нужное поведение во время разговора и/или игры с ребенком;</a:t>
            </a:r>
            <a:endParaRPr lang="ru-RU" dirty="0"/>
          </a:p>
          <a:p>
            <a:pPr lvl="1"/>
            <a:r>
              <a:rPr lang="ru-RU" sz="2400" dirty="0"/>
              <a:t>использовать соответствующие заданию и возрасту ребенка материалы;</a:t>
            </a:r>
            <a:endParaRPr lang="ru-RU" dirty="0"/>
          </a:p>
          <a:p>
            <a:pPr lvl="1"/>
            <a:r>
              <a:rPr lang="ru-RU" sz="2400" dirty="0"/>
              <a:t>подкреплять внимание ребенка во время и между заданиями;</a:t>
            </a:r>
            <a:endParaRPr lang="ru-RU" dirty="0"/>
          </a:p>
          <a:p>
            <a:pPr lvl="1"/>
            <a:r>
              <a:rPr lang="ru-RU" sz="2400" dirty="0"/>
              <a:t>менять выражение лица и интонацию при разговоре с ребенком</a:t>
            </a:r>
            <a:r>
              <a:rPr lang="ru-RU" sz="2400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100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10548664" y="4653136"/>
            <a:ext cx="216024" cy="8620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1" y="116632"/>
            <a:ext cx="7992888" cy="5760639"/>
          </a:xfrm>
        </p:spPr>
        <p:txBody>
          <a:bodyPr>
            <a:normAutofit/>
          </a:bodyPr>
          <a:lstStyle/>
          <a:p>
            <a:r>
              <a:rPr lang="ru-RU" dirty="0"/>
              <a:t>Взрослому необходимо соблюдать </a:t>
            </a:r>
            <a:r>
              <a:rPr lang="ru-RU" b="1" i="1" dirty="0"/>
              <a:t>основные требования к речи</a:t>
            </a:r>
            <a:r>
              <a:rPr lang="ru-RU" dirty="0"/>
              <a:t>:</a:t>
            </a:r>
          </a:p>
          <a:p>
            <a:pPr lvl="1"/>
            <a:r>
              <a:rPr lang="ru-RU" sz="2400" dirty="0"/>
              <a:t>Правильно произносить все звуки родного языка.</a:t>
            </a:r>
            <a:endParaRPr lang="ru-RU" dirty="0"/>
          </a:p>
          <a:p>
            <a:pPr lvl="1"/>
            <a:r>
              <a:rPr lang="ru-RU" sz="2400" dirty="0" smtClean="0"/>
              <a:t>Добиваться </a:t>
            </a:r>
            <a:r>
              <a:rPr lang="ru-RU" sz="2400" dirty="0"/>
              <a:t>ясной, четкой и отчетливой речи, т.е. иметь хорошую дикцию.</a:t>
            </a:r>
            <a:endParaRPr lang="ru-RU" dirty="0"/>
          </a:p>
          <a:p>
            <a:pPr lvl="1"/>
            <a:r>
              <a:rPr lang="ru-RU" sz="2400" dirty="0"/>
              <a:t>Использовать в своей речи литературное произношение, т.е. придерживаться орфоэпических норм.</a:t>
            </a:r>
            <a:endParaRPr lang="ru-RU" dirty="0"/>
          </a:p>
          <a:p>
            <a:pPr lvl="1"/>
            <a:r>
              <a:rPr lang="ru-RU" sz="2400" dirty="0"/>
              <a:t>Стремиться правильно использовать интонационные средства выразительности с учетом содержания высказывания.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413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43000" y="1916832"/>
            <a:ext cx="6400800" cy="2289408"/>
          </a:xfrm>
        </p:spPr>
        <p:txBody>
          <a:bodyPr/>
          <a:lstStyle/>
          <a:p>
            <a:r>
              <a:rPr lang="ru-RU" dirty="0"/>
              <a:t>Категорически запрещается запугивать ребенка различными реальными или мифическими </a:t>
            </a:r>
            <a:r>
              <a:rPr lang="ru-RU" dirty="0" smtClean="0"/>
              <a:t>«пугалами».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5938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2"/>
          </p:nvPr>
        </p:nvSpPr>
        <p:spPr>
          <a:xfrm>
            <a:off x="395536" y="692696"/>
            <a:ext cx="4107615" cy="4536504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100" dirty="0" smtClean="0"/>
              <a:t>  Использовать различные речевые игры и упражнения.</a:t>
            </a:r>
            <a:r>
              <a:rPr lang="ru-RU" sz="2100" b="1" dirty="0" smtClean="0"/>
              <a:t> </a:t>
            </a:r>
            <a:r>
              <a:rPr lang="ru-RU" sz="2100" b="1" dirty="0" smtClean="0">
                <a:solidFill>
                  <a:srgbClr val="FF0000"/>
                </a:solidFill>
              </a:rPr>
              <a:t>Например</a:t>
            </a:r>
            <a:r>
              <a:rPr lang="ru-RU" sz="21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sz="2100" dirty="0" smtClean="0">
                <a:solidFill>
                  <a:srgbClr val="FF0000"/>
                </a:solidFill>
              </a:rPr>
              <a:t>Игра: «Скажи ласково».</a:t>
            </a:r>
          </a:p>
          <a:p>
            <a:r>
              <a:rPr lang="ru-RU" sz="2100" dirty="0" smtClean="0">
                <a:solidFill>
                  <a:srgbClr val="FF0000"/>
                </a:solidFill>
              </a:rPr>
              <a:t>Упражнение: </a:t>
            </a:r>
            <a:r>
              <a:rPr lang="ru-RU" sz="2100" dirty="0" smtClean="0"/>
              <a:t>правильно назвать один овощ и много овощей.</a:t>
            </a:r>
          </a:p>
          <a:p>
            <a:r>
              <a:rPr lang="ru-RU" sz="2100" dirty="0" smtClean="0"/>
              <a:t>Огурец - … (огурцы), тыква - … (тыквы)…</a:t>
            </a:r>
          </a:p>
          <a:p>
            <a:r>
              <a:rPr lang="ru-RU" sz="2100" dirty="0" smtClean="0"/>
              <a:t>Должны использовать </a:t>
            </a:r>
            <a:r>
              <a:rPr lang="ru-RU" sz="2100" dirty="0" smtClean="0">
                <a:solidFill>
                  <a:srgbClr val="FF0000"/>
                </a:solidFill>
              </a:rPr>
              <a:t>считалки</a:t>
            </a:r>
            <a:r>
              <a:rPr lang="ru-RU" sz="2100" dirty="0" smtClean="0"/>
              <a:t>: «Мы шли, шли, шли. Пирожок нашли. Сели, поели и опять пошли».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6016" y="1196752"/>
            <a:ext cx="4104456" cy="3672408"/>
          </a:xfrm>
        </p:spPr>
        <p:txBody>
          <a:bodyPr>
            <a:normAutofit fontScale="92500" lnSpcReduction="10000"/>
          </a:bodyPr>
          <a:lstStyle/>
          <a:p>
            <a:r>
              <a:rPr lang="ru-RU" sz="2100" dirty="0" smtClean="0">
                <a:solidFill>
                  <a:srgbClr val="FF0000"/>
                </a:solidFill>
              </a:rPr>
              <a:t>Пословицы и поговорки на различную тематику:</a:t>
            </a:r>
          </a:p>
          <a:p>
            <a:r>
              <a:rPr lang="ru-RU" sz="2100" dirty="0" smtClean="0"/>
              <a:t>Глаза боятся, а руки делают.</a:t>
            </a:r>
          </a:p>
          <a:p>
            <a:r>
              <a:rPr lang="ru-RU" sz="2100" dirty="0" smtClean="0"/>
              <a:t>Скромность всякому к лицу.</a:t>
            </a:r>
          </a:p>
          <a:p>
            <a:r>
              <a:rPr lang="ru-RU" sz="2100" dirty="0" smtClean="0">
                <a:solidFill>
                  <a:srgbClr val="FF0000"/>
                </a:solidFill>
              </a:rPr>
              <a:t>-Загадки:</a:t>
            </a:r>
          </a:p>
          <a:p>
            <a:r>
              <a:rPr lang="ru-RU" sz="2100" dirty="0" smtClean="0"/>
              <a:t>В поле родился,</a:t>
            </a:r>
          </a:p>
          <a:p>
            <a:r>
              <a:rPr lang="ru-RU" sz="2100" dirty="0" smtClean="0"/>
              <a:t>На заводе варился,</a:t>
            </a:r>
          </a:p>
          <a:p>
            <a:r>
              <a:rPr lang="ru-RU" sz="2100" dirty="0" smtClean="0"/>
              <a:t>В стакане растворился. (сахар).</a:t>
            </a:r>
          </a:p>
          <a:p>
            <a:r>
              <a:rPr lang="ru-RU" sz="2100" dirty="0" smtClean="0"/>
              <a:t>   С детьми заучивать и просто читать </a:t>
            </a:r>
            <a:r>
              <a:rPr lang="ru-RU" sz="2100" dirty="0" smtClean="0">
                <a:solidFill>
                  <a:srgbClr val="FF0000"/>
                </a:solidFill>
              </a:rPr>
              <a:t>стихи</a:t>
            </a:r>
            <a:r>
              <a:rPr lang="ru-RU" sz="2100" dirty="0" smtClean="0"/>
              <a:t> на различную тематику.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5628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98</TotalTime>
  <Words>748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</dc:creator>
  <cp:lastModifiedBy>RePack by SPecialiST</cp:lastModifiedBy>
  <cp:revision>48</cp:revision>
  <dcterms:created xsi:type="dcterms:W3CDTF">2019-06-03T04:09:34Z</dcterms:created>
  <dcterms:modified xsi:type="dcterms:W3CDTF">2021-04-12T10:16:13Z</dcterms:modified>
</cp:coreProperties>
</file>