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8" r:id="rId1"/>
  </p:sldMasterIdLst>
  <p:sldIdLst>
    <p:sldId id="256" r:id="rId2"/>
    <p:sldId id="257" r:id="rId3"/>
    <p:sldId id="258" r:id="rId4"/>
    <p:sldId id="259" r:id="rId5"/>
    <p:sldId id="260" r:id="rId6"/>
    <p:sldId id="261"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339C4FF-AD98-4233-AC17-3E758C2F05C9}" type="datetimeFigureOut">
              <a:rPr lang="ru-RU" smtClean="0"/>
              <a:t>04.03.2021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4754116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339C4FF-AD98-4233-AC17-3E758C2F05C9}" type="datetimeFigureOut">
              <a:rPr lang="ru-RU" smtClean="0"/>
              <a:t>04.03.2021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3618428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339C4FF-AD98-4233-AC17-3E758C2F05C9}" type="datetimeFigureOut">
              <a:rPr lang="ru-RU" smtClean="0"/>
              <a:t>04.03.2021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A116F7-2B87-4695-8220-256D6DB1C25D}"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391269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339C4FF-AD98-4233-AC17-3E758C2F05C9}" type="datetimeFigureOut">
              <a:rPr lang="ru-RU" smtClean="0"/>
              <a:t>04.03.2021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39915750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339C4FF-AD98-4233-AC17-3E758C2F05C9}" type="datetimeFigureOut">
              <a:rPr lang="ru-RU" smtClean="0"/>
              <a:t>04.03.2021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A116F7-2B87-4695-8220-256D6DB1C25D}"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968136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339C4FF-AD98-4233-AC17-3E758C2F05C9}" type="datetimeFigureOut">
              <a:rPr lang="ru-RU" smtClean="0"/>
              <a:t>04.03.2021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40053093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339C4FF-AD98-4233-AC17-3E758C2F05C9}" type="datetimeFigureOut">
              <a:rPr lang="ru-RU" smtClean="0"/>
              <a:t>04.03.2021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321982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339C4FF-AD98-4233-AC17-3E758C2F05C9}" type="datetimeFigureOut">
              <a:rPr lang="ru-RU" smtClean="0"/>
              <a:t>04.03.2021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2611127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339C4FF-AD98-4233-AC17-3E758C2F05C9}" type="datetimeFigureOut">
              <a:rPr lang="ru-RU" smtClean="0"/>
              <a:t>04.03.2021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3463804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339C4FF-AD98-4233-AC17-3E758C2F05C9}" type="datetimeFigureOut">
              <a:rPr lang="ru-RU" smtClean="0"/>
              <a:t>04.03.2021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2088063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339C4FF-AD98-4233-AC17-3E758C2F05C9}" type="datetimeFigureOut">
              <a:rPr lang="ru-RU" smtClean="0"/>
              <a:t>04.03.2021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3795127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339C4FF-AD98-4233-AC17-3E758C2F05C9}" type="datetimeFigureOut">
              <a:rPr lang="ru-RU" smtClean="0"/>
              <a:t>04.03.2021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3749284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339C4FF-AD98-4233-AC17-3E758C2F05C9}" type="datetimeFigureOut">
              <a:rPr lang="ru-RU" smtClean="0"/>
              <a:t>04.03.2021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1664725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9C4FF-AD98-4233-AC17-3E758C2F05C9}" type="datetimeFigureOut">
              <a:rPr lang="ru-RU" smtClean="0"/>
              <a:t>04.03.2021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106443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9339C4FF-AD98-4233-AC17-3E758C2F05C9}" type="datetimeFigureOut">
              <a:rPr lang="ru-RU" smtClean="0"/>
              <a:t>04.03.2021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760218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339C4FF-AD98-4233-AC17-3E758C2F05C9}" type="datetimeFigureOut">
              <a:rPr lang="ru-RU" smtClean="0"/>
              <a:t>04.03.2021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8A116F7-2B87-4695-8220-256D6DB1C25D}" type="slidenum">
              <a:rPr lang="ru-RU" smtClean="0"/>
              <a:t>‹#›</a:t>
            </a:fld>
            <a:endParaRPr lang="ru-RU"/>
          </a:p>
        </p:txBody>
      </p:sp>
    </p:spTree>
    <p:extLst>
      <p:ext uri="{BB962C8B-B14F-4D97-AF65-F5344CB8AC3E}">
        <p14:creationId xmlns:p14="http://schemas.microsoft.com/office/powerpoint/2010/main" val="815000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9339C4FF-AD98-4233-AC17-3E758C2F05C9}" type="datetimeFigureOut">
              <a:rPr lang="ru-RU" smtClean="0"/>
              <a:t>04.03.2021</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8A116F7-2B87-4695-8220-256D6DB1C25D}" type="slidenum">
              <a:rPr lang="ru-RU" smtClean="0"/>
              <a:t>‹#›</a:t>
            </a:fld>
            <a:endParaRPr lang="ru-RU"/>
          </a:p>
        </p:txBody>
      </p:sp>
    </p:spTree>
    <p:extLst>
      <p:ext uri="{BB962C8B-B14F-4D97-AF65-F5344CB8AC3E}">
        <p14:creationId xmlns:p14="http://schemas.microsoft.com/office/powerpoint/2010/main" val="2372704566"/>
      </p:ext>
    </p:extLst>
  </p:cSld>
  <p:clrMap bg1="dk1" tx1="lt1" bg2="dk2" tx2="lt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 id="2147483850" r:id="rId12"/>
    <p:sldLayoutId id="2147483851" r:id="rId13"/>
    <p:sldLayoutId id="2147483852" r:id="rId14"/>
    <p:sldLayoutId id="2147483853" r:id="rId15"/>
    <p:sldLayoutId id="214748385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4042" y="2961152"/>
            <a:ext cx="8825658" cy="2677648"/>
          </a:xfrm>
        </p:spPr>
        <p:txBody>
          <a:bodyPr>
            <a:normAutofit/>
          </a:bodyPr>
          <a:lstStyle/>
          <a:p>
            <a:r>
              <a:rPr lang="ru-RU" b="1" dirty="0" smtClean="0"/>
              <a:t>Народы Осетии</a:t>
            </a:r>
            <a:endParaRPr lang="ru-RU" b="1" dirty="0"/>
          </a:p>
        </p:txBody>
      </p:sp>
      <p:sp>
        <p:nvSpPr>
          <p:cNvPr id="3" name="Подзаголовок 2"/>
          <p:cNvSpPr>
            <a:spLocks noGrp="1"/>
          </p:cNvSpPr>
          <p:nvPr>
            <p:ph type="subTitle" idx="1"/>
          </p:nvPr>
        </p:nvSpPr>
        <p:spPr>
          <a:xfrm>
            <a:off x="614042" y="5638800"/>
            <a:ext cx="8825658" cy="861420"/>
          </a:xfrm>
        </p:spPr>
        <p:txBody>
          <a:bodyPr>
            <a:noAutofit/>
          </a:bodyPr>
          <a:lstStyle/>
          <a:p>
            <a:r>
              <a:rPr lang="ru-RU" sz="2800" dirty="0" smtClean="0"/>
              <a:t>Их обычаи и традиции </a:t>
            </a:r>
            <a:endParaRPr lang="ru-RU" sz="2800"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639" y="669701"/>
            <a:ext cx="9232408" cy="4042977"/>
          </a:xfrm>
          <a:prstGeom prst="rect">
            <a:avLst/>
          </a:prstGeom>
        </p:spPr>
      </p:pic>
    </p:spTree>
    <p:extLst>
      <p:ext uri="{BB962C8B-B14F-4D97-AF65-F5344CB8AC3E}">
        <p14:creationId xmlns:p14="http://schemas.microsoft.com/office/powerpoint/2010/main" val="916924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3283" y="850006"/>
            <a:ext cx="6096000" cy="3693319"/>
          </a:xfrm>
          <a:prstGeom prst="rect">
            <a:avLst/>
          </a:prstGeom>
        </p:spPr>
        <p:txBody>
          <a:bodyPr>
            <a:spAutoFit/>
          </a:bodyPr>
          <a:lstStyle/>
          <a:p>
            <a:r>
              <a:rPr lang="ru-RU" dirty="0" smtClean="0"/>
              <a:t>История и происхождение От грузинского слова «</a:t>
            </a:r>
            <a:r>
              <a:rPr lang="ru-RU" dirty="0" err="1" smtClean="0"/>
              <a:t>осети</a:t>
            </a:r>
            <a:r>
              <a:rPr lang="ru-RU" dirty="0" smtClean="0"/>
              <a:t>», которое было образовано от статного грузинского народа «оси» либо «</a:t>
            </a:r>
            <a:r>
              <a:rPr lang="ru-RU" dirty="0" err="1" smtClean="0"/>
              <a:t>овси</a:t>
            </a:r>
            <a:r>
              <a:rPr lang="ru-RU" dirty="0" smtClean="0"/>
              <a:t>», возникло название региона — Осетия. Представители народа являются прямыми потомками сарматского племени аланов. В грузинских хрониках впервые упоминается народ «</a:t>
            </a:r>
            <a:r>
              <a:rPr lang="ru-RU" dirty="0" err="1" smtClean="0"/>
              <a:t>овси</a:t>
            </a:r>
            <a:r>
              <a:rPr lang="ru-RU" dirty="0" smtClean="0"/>
              <a:t>» в VII веке нашей эры. Связанно это с походами скифов в Переднюю Азию. В средние века произошел процесс образования осетин как отдельного народа. Алания благополучно развивалась до XIV века. Она была отделена и вела политику и экономику, независимую от окружающих кавказских государств и народов.</a:t>
            </a:r>
          </a:p>
          <a:p>
            <a:r>
              <a:rPr lang="ru-RU" dirty="0" smtClean="0"/>
              <a:t> </a:t>
            </a:r>
            <a:endParaRPr lang="ru-RU" dirty="0"/>
          </a:p>
        </p:txBody>
      </p:sp>
      <p:sp>
        <p:nvSpPr>
          <p:cNvPr id="3" name="Прямоугольник 2"/>
          <p:cNvSpPr/>
          <p:nvPr/>
        </p:nvSpPr>
        <p:spPr>
          <a:xfrm>
            <a:off x="6096000" y="2876537"/>
            <a:ext cx="6096000" cy="3416320"/>
          </a:xfrm>
          <a:prstGeom prst="rect">
            <a:avLst/>
          </a:prstGeom>
        </p:spPr>
        <p:txBody>
          <a:bodyPr>
            <a:spAutoFit/>
          </a:bodyPr>
          <a:lstStyle/>
          <a:p>
            <a:r>
              <a:rPr lang="ru-RU" dirty="0" smtClean="0"/>
              <a:t>Свои коррективы в развитии народа внесли татаро-монголы, напавшие на Аланию. Вынужденное отступление в пределы горных ущелий Центрального Кавказа породило множество мелких и крупных племенных объединений. В 1774 году Осетия вошла в состав Российской империи. В XVIII — XIX веках осетины стали переселяться из горной местности на равнинную. В начале 90-х годов Северо-Осетинская автономная область превращается в Северо-Осетинскую автономную ССР в составе РСФСР. Республика Северная Осетия в 1992 году стала субъектом Российской Федерации. Между тем? народ сохраняет свои осетинские обычаи и традиции</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567" y="4543325"/>
            <a:ext cx="4571429" cy="2238062"/>
          </a:xfrm>
          <a:prstGeom prst="rect">
            <a:avLst/>
          </a:prstGeom>
        </p:spPr>
      </p:pic>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9591" y="179872"/>
            <a:ext cx="5002100" cy="2696665"/>
          </a:xfrm>
          <a:prstGeom prst="rect">
            <a:avLst/>
          </a:prstGeom>
        </p:spPr>
      </p:pic>
      <p:sp>
        <p:nvSpPr>
          <p:cNvPr id="8" name="TextBox 7"/>
          <p:cNvSpPr txBox="1"/>
          <p:nvPr/>
        </p:nvSpPr>
        <p:spPr>
          <a:xfrm>
            <a:off x="1543317" y="270024"/>
            <a:ext cx="4226418" cy="461665"/>
          </a:xfrm>
          <a:prstGeom prst="rect">
            <a:avLst/>
          </a:prstGeom>
          <a:noFill/>
        </p:spPr>
        <p:txBody>
          <a:bodyPr wrap="square" rtlCol="0">
            <a:spAutoFit/>
          </a:bodyPr>
          <a:lstStyle/>
          <a:p>
            <a:r>
              <a:rPr lang="ru-RU" sz="2400" b="1" dirty="0" smtClean="0">
                <a:latin typeface="Arial Unicode MS" panose="020B0604020202020204" pitchFamily="34" charset="-128"/>
                <a:ea typeface="Arial Unicode MS" panose="020B0604020202020204" pitchFamily="34" charset="-128"/>
                <a:cs typeface="Arial Unicode MS" panose="020B0604020202020204" pitchFamily="34" charset="-128"/>
              </a:rPr>
              <a:t>История </a:t>
            </a:r>
            <a:r>
              <a:rPr lang="ru-RU" sz="2400" b="1" dirty="0" smtClean="0">
                <a:solidFill>
                  <a:srgbClr val="FF0000"/>
                </a:solidFill>
                <a:latin typeface="Arial Unicode MS" panose="020B0604020202020204" pitchFamily="34" charset="-128"/>
                <a:ea typeface="Arial Unicode MS" panose="020B0604020202020204" pitchFamily="34" charset="-128"/>
                <a:cs typeface="Arial Unicode MS" panose="020B0604020202020204" pitchFamily="34" charset="-128"/>
              </a:rPr>
              <a:t>Северной-</a:t>
            </a:r>
            <a:r>
              <a:rPr lang="ru-RU" sz="2400" b="1" dirty="0" smtClean="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rPr>
              <a:t>Осетии</a:t>
            </a:r>
            <a:endParaRPr lang="ru-RU" sz="2400" b="1" dirty="0">
              <a:solidFill>
                <a:srgbClr val="FFC00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Tree>
    <p:extLst>
      <p:ext uri="{BB962C8B-B14F-4D97-AF65-F5344CB8AC3E}">
        <p14:creationId xmlns:p14="http://schemas.microsoft.com/office/powerpoint/2010/main" val="193070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8397" y="1091292"/>
            <a:ext cx="6173273" cy="5078313"/>
          </a:xfrm>
          <a:prstGeom prst="rect">
            <a:avLst/>
          </a:prstGeom>
        </p:spPr>
        <p:txBody>
          <a:bodyPr wrap="square">
            <a:spAutoFit/>
          </a:bodyPr>
          <a:lstStyle/>
          <a:p>
            <a:r>
              <a:rPr lang="ru-RU" dirty="0" smtClean="0"/>
              <a:t>К древнейшим обычаям, порождённым родовым строем относится гостеприимство и куначество осетин. Эти обычаи бытовали и у других горских народов Северного Кавказа.</a:t>
            </a:r>
          </a:p>
          <a:p>
            <a:r>
              <a:rPr lang="ru-RU" dirty="0" smtClean="0"/>
              <a:t>По закону, никто и ни при каких обстоятельствах не смеет обидеть гостя. Если такое случалось (что было большой редкостью), все селение собиралось для суда над виновным, выносился приговор, виноватому связывали ноги, руки и сбрасывали со скалы в реку. Осетины щедры и оказывают честь переступившему порог их дома. Встречают они гостя с такими словами: «Мой дом — твой дом; я и все мое — твое!» Если гость остается на ночь, то хозяин обязан заколоть барана, даже если у него на данный момент есть свежее мясо. Отказать человеку, постучавшему в дом, никто не посмеет. Закон гостеприимства для осетин свят.</a:t>
            </a:r>
          </a:p>
          <a:p>
            <a:r>
              <a:rPr lang="ru-RU" dirty="0" smtClean="0"/>
              <a:t>Куначество передававшееся из поколения в поколения, издавна имело широкое распространение у осетин и ближайших их соседей-грузин, ингушей, балкарцев, кабардинцев.</a:t>
            </a: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3121" y="331212"/>
            <a:ext cx="6108879" cy="5558470"/>
          </a:xfrm>
          <a:prstGeom prst="rect">
            <a:avLst/>
          </a:prstGeom>
        </p:spPr>
      </p:pic>
      <p:sp>
        <p:nvSpPr>
          <p:cNvPr id="7" name="TextBox 6"/>
          <p:cNvSpPr txBox="1"/>
          <p:nvPr/>
        </p:nvSpPr>
        <p:spPr>
          <a:xfrm>
            <a:off x="843029" y="203102"/>
            <a:ext cx="4505460" cy="707886"/>
          </a:xfrm>
          <a:prstGeom prst="rect">
            <a:avLst/>
          </a:prstGeom>
          <a:noFill/>
        </p:spPr>
        <p:txBody>
          <a:bodyPr wrap="square" rtlCol="0">
            <a:spAutoFit/>
          </a:bodyPr>
          <a:lstStyle/>
          <a:p>
            <a:r>
              <a:rPr lang="ru-RU" sz="4000" dirty="0" smtClean="0">
                <a:solidFill>
                  <a:schemeClr val="accent1">
                    <a:lumMod val="60000"/>
                    <a:lumOff val="40000"/>
                  </a:schemeClr>
                </a:solidFill>
                <a:latin typeface="Bahnschrift SemiBold" panose="020B0502040204020203" pitchFamily="34" charset="0"/>
              </a:rPr>
              <a:t>Гостеприимство</a:t>
            </a:r>
            <a:r>
              <a:rPr lang="ru-RU" sz="4000" dirty="0" smtClean="0">
                <a:solidFill>
                  <a:schemeClr val="accent1">
                    <a:lumMod val="60000"/>
                    <a:lumOff val="40000"/>
                  </a:schemeClr>
                </a:solidFill>
              </a:rPr>
              <a:t> </a:t>
            </a:r>
            <a:endParaRPr lang="ru-RU" sz="4000" dirty="0">
              <a:solidFill>
                <a:schemeClr val="accent1">
                  <a:lumMod val="60000"/>
                  <a:lumOff val="40000"/>
                </a:schemeClr>
              </a:solidFill>
            </a:endParaRPr>
          </a:p>
        </p:txBody>
      </p:sp>
    </p:spTree>
    <p:extLst>
      <p:ext uri="{BB962C8B-B14F-4D97-AF65-F5344CB8AC3E}">
        <p14:creationId xmlns:p14="http://schemas.microsoft.com/office/powerpoint/2010/main" val="1406904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5322" y="402161"/>
            <a:ext cx="6731893" cy="3693319"/>
          </a:xfrm>
          <a:prstGeom prst="rect">
            <a:avLst/>
          </a:prstGeom>
        </p:spPr>
        <p:txBody>
          <a:bodyPr wrap="square">
            <a:spAutoFit/>
          </a:bodyPr>
          <a:lstStyle/>
          <a:p>
            <a:r>
              <a:rPr lang="ru-RU" dirty="0" smtClean="0"/>
              <a:t>С древних времен осетины пекут пироги на различные праздники. Осетинский пирог – символ благополучия, счастья и изобилия. На праздники обычно пироги пеклись из расклада три штуки на одну тарелку. Застолье всегда сопровождалась песнями и плясами, а пироги являлись также одним из основных его атрибутом. Пеклись осетинские пироги не только по случаю торжества, но и когда случался траур. Пироги на столе раздвигаются перед произношением первой молитвы. Положено раздвигать в левую сторону от старшего человека верхний пирог, лежащий на столе. В результате подобных действий становится четко видно, что на столе лежит именно три пирога. Но, как известно, случаются ситуации, когда на столе присутствует только два осетинских пирога. Это происходит по случаю похорон или поминок усопших.</a:t>
            </a:r>
            <a:endParaRPr lang="ru-RU" dirty="0"/>
          </a:p>
        </p:txBody>
      </p:sp>
      <p:sp>
        <p:nvSpPr>
          <p:cNvPr id="3" name="Прямоугольник 2"/>
          <p:cNvSpPr/>
          <p:nvPr/>
        </p:nvSpPr>
        <p:spPr>
          <a:xfrm>
            <a:off x="148107" y="4633255"/>
            <a:ext cx="6096000" cy="2031325"/>
          </a:xfrm>
          <a:prstGeom prst="rect">
            <a:avLst/>
          </a:prstGeom>
        </p:spPr>
        <p:txBody>
          <a:bodyPr>
            <a:spAutoFit/>
          </a:bodyPr>
          <a:lstStyle/>
          <a:p>
            <a:r>
              <a:rPr lang="ru-RU" dirty="0" smtClean="0"/>
              <a:t>В Осетии секрет приготовления пирогов передается из поколения в поколении. С самого юного возраста девочкам рассказывают о том, как правильно приготовить пироги, какие ингредиенты необходимо использовать, из чего делать тесто и начинку. Более того, если пирог не соответствует правилам, заведенным в этой стране, хозяйку считают малоопытной, к ней не будет уважения в доме.</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107" y="260419"/>
            <a:ext cx="4762500" cy="4419600"/>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0170" y="4533362"/>
            <a:ext cx="5205211" cy="2231113"/>
          </a:xfrm>
          <a:prstGeom prst="rect">
            <a:avLst/>
          </a:prstGeom>
        </p:spPr>
      </p:pic>
      <p:sp>
        <p:nvSpPr>
          <p:cNvPr id="8" name="TextBox 7"/>
          <p:cNvSpPr txBox="1"/>
          <p:nvPr/>
        </p:nvSpPr>
        <p:spPr>
          <a:xfrm>
            <a:off x="4910607" y="2842"/>
            <a:ext cx="3284112" cy="523220"/>
          </a:xfrm>
          <a:prstGeom prst="rect">
            <a:avLst/>
          </a:prstGeom>
          <a:noFill/>
        </p:spPr>
        <p:txBody>
          <a:bodyPr wrap="square" rtlCol="0">
            <a:spAutoFit/>
          </a:bodyPr>
          <a:lstStyle/>
          <a:p>
            <a:r>
              <a:rPr lang="ru-RU" sz="2800" dirty="0" smtClean="0"/>
              <a:t>Осетинский пирог</a:t>
            </a:r>
            <a:endParaRPr lang="ru-RU" sz="2800" dirty="0"/>
          </a:p>
        </p:txBody>
      </p:sp>
    </p:spTree>
    <p:extLst>
      <p:ext uri="{BB962C8B-B14F-4D97-AF65-F5344CB8AC3E}">
        <p14:creationId xmlns:p14="http://schemas.microsoft.com/office/powerpoint/2010/main" val="2354323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77813" y="143451"/>
            <a:ext cx="6714187" cy="6740307"/>
          </a:xfrm>
          <a:prstGeom prst="rect">
            <a:avLst/>
          </a:prstGeom>
        </p:spPr>
        <p:txBody>
          <a:bodyPr wrap="square">
            <a:spAutoFit/>
          </a:bodyPr>
          <a:lstStyle/>
          <a:p>
            <a:endParaRPr lang="ru-RU" sz="2400" dirty="0" smtClean="0"/>
          </a:p>
          <a:p>
            <a:r>
              <a:rPr lang="ru-RU" sz="2400" dirty="0" smtClean="0"/>
              <a:t>Осетинские традиции и обычаи отличаются глубоким почтением к женщине. Например, по осетинскому этикету всадник, завидев женщину, должен встать с лошади до того, как поравняется с путницей, и пропустить ее мимо себя, а только затем продолжать свой путь. Если женщина проходит мимо сидящих мужчин, то все встают в знак приветствия. При виде старика на ноги поднимается вся сидящая толпа, и тем более при виде старухи все встать обязаны. Какими бы пьяными ни были веселящиеся на празднике мужчины, как бы нагло ни вела себя подвыпившая молодежь, даже при сильной и жестокой ссоре дерущихся появление женщины укротит ворчунов, дебоширов и остановит драку. </a:t>
            </a:r>
            <a:endParaRPr lang="ru-RU" sz="2400" dirty="0"/>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7442" y="99664"/>
            <a:ext cx="4839509" cy="3224323"/>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304" y="3438658"/>
            <a:ext cx="5233787" cy="3247952"/>
          </a:xfrm>
          <a:prstGeom prst="rect">
            <a:avLst/>
          </a:prstGeom>
        </p:spPr>
      </p:pic>
      <p:sp>
        <p:nvSpPr>
          <p:cNvPr id="5" name="TextBox 4"/>
          <p:cNvSpPr txBox="1"/>
          <p:nvPr/>
        </p:nvSpPr>
        <p:spPr>
          <a:xfrm>
            <a:off x="5477813" y="0"/>
            <a:ext cx="3850784" cy="584775"/>
          </a:xfrm>
          <a:prstGeom prst="rect">
            <a:avLst/>
          </a:prstGeom>
          <a:noFill/>
        </p:spPr>
        <p:txBody>
          <a:bodyPr wrap="square" rtlCol="0">
            <a:spAutoFit/>
          </a:bodyPr>
          <a:lstStyle/>
          <a:p>
            <a:r>
              <a:rPr lang="ru-RU" sz="3200" dirty="0" smtClean="0">
                <a:solidFill>
                  <a:schemeClr val="accent1">
                    <a:lumMod val="60000"/>
                    <a:lumOff val="40000"/>
                  </a:schemeClr>
                </a:solidFill>
              </a:rPr>
              <a:t>Женщины </a:t>
            </a:r>
            <a:r>
              <a:rPr lang="ru-RU" sz="3200" dirty="0">
                <a:solidFill>
                  <a:schemeClr val="accent1">
                    <a:lumMod val="60000"/>
                    <a:lumOff val="40000"/>
                  </a:schemeClr>
                </a:solidFill>
              </a:rPr>
              <a:t>О</a:t>
            </a:r>
            <a:r>
              <a:rPr lang="ru-RU" sz="3200" dirty="0" smtClean="0">
                <a:solidFill>
                  <a:schemeClr val="accent1">
                    <a:lumMod val="60000"/>
                    <a:lumOff val="40000"/>
                  </a:schemeClr>
                </a:solidFill>
              </a:rPr>
              <a:t>сетии </a:t>
            </a:r>
            <a:endParaRPr lang="ru-RU" sz="3200" dirty="0">
              <a:solidFill>
                <a:schemeClr val="accent1">
                  <a:lumMod val="60000"/>
                  <a:lumOff val="40000"/>
                </a:schemeClr>
              </a:solidFill>
            </a:endParaRPr>
          </a:p>
        </p:txBody>
      </p:sp>
    </p:spTree>
    <p:extLst>
      <p:ext uri="{BB962C8B-B14F-4D97-AF65-F5344CB8AC3E}">
        <p14:creationId xmlns:p14="http://schemas.microsoft.com/office/powerpoint/2010/main" val="597355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78752"/>
            <a:ext cx="7341982" cy="3416320"/>
          </a:xfrm>
          <a:prstGeom prst="rect">
            <a:avLst/>
          </a:prstGeom>
        </p:spPr>
        <p:txBody>
          <a:bodyPr wrap="square">
            <a:spAutoFit/>
          </a:bodyPr>
          <a:lstStyle/>
          <a:p>
            <a:r>
              <a:rPr lang="ru-RU" dirty="0" smtClean="0"/>
              <a:t>Осетины являются потомками алан — кочевых </a:t>
            </a:r>
            <a:r>
              <a:rPr lang="ru-RU" dirty="0" err="1" smtClean="0"/>
              <a:t>ираноязычных</a:t>
            </a:r>
            <a:r>
              <a:rPr lang="ru-RU" dirty="0" smtClean="0"/>
              <a:t> племен скифо-сарматского происхождения. Язык, мифология, археологические и антропологические данные доказывают, что осетины произошли в результате объединения кавказского населения с аланами. В Осетии по желанию коренных жителей уже много раз поднимался вопрос о переименовании осетин в алан. На совете старейшин Северной Осетии в 1992 году было принято решение о переименовании Северной Осетии в Аланию и осетин в алан. В 2003 году Аланская епархия греческой </a:t>
            </a:r>
            <a:r>
              <a:rPr lang="ru-RU" dirty="0" err="1" smtClean="0"/>
              <a:t>старостильной</a:t>
            </a:r>
            <a:r>
              <a:rPr lang="ru-RU" dirty="0" smtClean="0"/>
              <a:t> церкви выступила за переименование республики Южная Осетия в Государство Алания, что и произошло после референдума в стране в 2017 году. Это решение поддержало 80% всего населения Южной Осетии. </a:t>
            </a:r>
            <a:endParaRPr lang="ru-RU" dirty="0"/>
          </a:p>
        </p:txBody>
      </p:sp>
      <p:sp>
        <p:nvSpPr>
          <p:cNvPr id="3" name="Прямоугольник 2"/>
          <p:cNvSpPr/>
          <p:nvPr/>
        </p:nvSpPr>
        <p:spPr>
          <a:xfrm>
            <a:off x="6190446" y="4541037"/>
            <a:ext cx="6096000" cy="2308324"/>
          </a:xfrm>
          <a:prstGeom prst="rect">
            <a:avLst/>
          </a:prstGeom>
        </p:spPr>
        <p:txBody>
          <a:bodyPr>
            <a:spAutoFit/>
          </a:bodyPr>
          <a:lstStyle/>
          <a:p>
            <a:r>
              <a:rPr lang="ru-RU" dirty="0" smtClean="0"/>
              <a:t>Издавна существовало несколько этнографических групп осетин: </a:t>
            </a:r>
            <a:r>
              <a:rPr lang="ru-RU" dirty="0" err="1" smtClean="0"/>
              <a:t>дигорцы</a:t>
            </a:r>
            <a:r>
              <a:rPr lang="ru-RU" dirty="0" smtClean="0"/>
              <a:t>, </a:t>
            </a:r>
            <a:r>
              <a:rPr lang="ru-RU" dirty="0" err="1" smtClean="0"/>
              <a:t>иронцы</a:t>
            </a:r>
            <a:r>
              <a:rPr lang="ru-RU" dirty="0" smtClean="0"/>
              <a:t>, </a:t>
            </a:r>
            <a:r>
              <a:rPr lang="ru-RU" dirty="0" err="1" smtClean="0"/>
              <a:t>кударцы</a:t>
            </a:r>
            <a:r>
              <a:rPr lang="ru-RU" dirty="0" smtClean="0"/>
              <a:t> и </a:t>
            </a:r>
            <a:r>
              <a:rPr lang="ru-RU" dirty="0" err="1" smtClean="0"/>
              <a:t>туальцы</a:t>
            </a:r>
            <a:r>
              <a:rPr lang="ru-RU" dirty="0" smtClean="0"/>
              <a:t>. Сегодня осетины разделены на 2 этнические группы — </a:t>
            </a:r>
            <a:r>
              <a:rPr lang="ru-RU" dirty="0" err="1" smtClean="0"/>
              <a:t>дигорцы</a:t>
            </a:r>
            <a:r>
              <a:rPr lang="ru-RU" dirty="0" smtClean="0"/>
              <a:t> и </a:t>
            </a:r>
            <a:r>
              <a:rPr lang="ru-RU" dirty="0" err="1" smtClean="0"/>
              <a:t>иронцы</a:t>
            </a:r>
            <a:r>
              <a:rPr lang="ru-RU" dirty="0" smtClean="0"/>
              <a:t>, где вторые преобладают. По самому крупному </a:t>
            </a:r>
            <a:r>
              <a:rPr lang="ru-RU" dirty="0" err="1" smtClean="0"/>
              <a:t>субэтносу</a:t>
            </a:r>
            <a:r>
              <a:rPr lang="ru-RU" dirty="0" smtClean="0"/>
              <a:t> осетины в большинстве случаем и назовут себя </a:t>
            </a:r>
            <a:r>
              <a:rPr lang="ru-RU" dirty="0" err="1" smtClean="0"/>
              <a:t>иронцами</a:t>
            </a:r>
            <a:r>
              <a:rPr lang="ru-RU" dirty="0" smtClean="0"/>
              <a:t>, а свой язык - </a:t>
            </a:r>
            <a:r>
              <a:rPr lang="ru-RU" dirty="0" err="1" smtClean="0"/>
              <a:t>Ирон</a:t>
            </a:r>
            <a:r>
              <a:rPr lang="ru-RU" dirty="0" smtClean="0"/>
              <a:t> </a:t>
            </a:r>
            <a:r>
              <a:rPr lang="ru-RU" dirty="0" err="1" smtClean="0"/>
              <a:t>ӕвзаг</a:t>
            </a:r>
            <a:r>
              <a:rPr lang="ru-RU" dirty="0" smtClean="0"/>
              <a:t>. </a:t>
            </a:r>
            <a:r>
              <a:rPr lang="ru-RU" dirty="0"/>
              <a:t>О</a:t>
            </a:r>
            <a:r>
              <a:rPr lang="ru-RU" dirty="0" smtClean="0"/>
              <a:t>сетины-</a:t>
            </a:r>
            <a:r>
              <a:rPr lang="ru-RU" dirty="0" err="1" smtClean="0"/>
              <a:t>иронцы</a:t>
            </a:r>
            <a:r>
              <a:rPr lang="ru-RU" dirty="0" smtClean="0"/>
              <a:t> включают в себя и южных осетин, иногда называемых </a:t>
            </a:r>
            <a:r>
              <a:rPr lang="ru-RU" dirty="0" err="1" smtClean="0"/>
              <a:t>кударцами</a:t>
            </a:r>
            <a:r>
              <a:rPr lang="ru-RU" dirty="0" smtClean="0"/>
              <a:t>.</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1982" y="170913"/>
            <a:ext cx="4539900" cy="4370123"/>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846" y="4273585"/>
            <a:ext cx="5750448" cy="2575776"/>
          </a:xfrm>
          <a:prstGeom prst="rect">
            <a:avLst/>
          </a:prstGeom>
        </p:spPr>
      </p:pic>
      <p:sp>
        <p:nvSpPr>
          <p:cNvPr id="6" name="TextBox 5"/>
          <p:cNvSpPr txBox="1"/>
          <p:nvPr/>
        </p:nvSpPr>
        <p:spPr>
          <a:xfrm>
            <a:off x="2831718" y="0"/>
            <a:ext cx="2768958" cy="707886"/>
          </a:xfrm>
          <a:prstGeom prst="rect">
            <a:avLst/>
          </a:prstGeom>
          <a:noFill/>
        </p:spPr>
        <p:txBody>
          <a:bodyPr wrap="square" rtlCol="0">
            <a:spAutoFit/>
          </a:bodyPr>
          <a:lstStyle/>
          <a:p>
            <a:r>
              <a:rPr lang="ru-RU" sz="4000" dirty="0" smtClean="0">
                <a:solidFill>
                  <a:schemeClr val="accent2">
                    <a:lumMod val="60000"/>
                    <a:lumOff val="40000"/>
                  </a:schemeClr>
                </a:solidFill>
              </a:rPr>
              <a:t>Осетины </a:t>
            </a:r>
            <a:endParaRPr lang="ru-RU" sz="4000" dirty="0">
              <a:solidFill>
                <a:schemeClr val="accent2">
                  <a:lumMod val="60000"/>
                  <a:lumOff val="40000"/>
                </a:schemeClr>
              </a:solidFill>
            </a:endParaRPr>
          </a:p>
        </p:txBody>
      </p:sp>
    </p:spTree>
    <p:extLst>
      <p:ext uri="{BB962C8B-B14F-4D97-AF65-F5344CB8AC3E}">
        <p14:creationId xmlns:p14="http://schemas.microsoft.com/office/powerpoint/2010/main" val="2475177786"/>
      </p:ext>
    </p:extLst>
  </p:cSld>
  <p:clrMapOvr>
    <a:masterClrMapping/>
  </p:clrMapOvr>
</p:sld>
</file>

<file path=ppt/theme/theme1.xml><?xml version="1.0" encoding="utf-8"?>
<a:theme xmlns:a="http://schemas.openxmlformats.org/drawingml/2006/main" name="Грань">
  <a:themeElements>
    <a:clrScheme name="Фиолетовый">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docProps/app.xml><?xml version="1.0" encoding="utf-8"?>
<Properties xmlns="http://schemas.openxmlformats.org/officeDocument/2006/extended-properties" xmlns:vt="http://schemas.openxmlformats.org/officeDocument/2006/docPropsVTypes">
  <Template>Facet</Template>
  <TotalTime>206</TotalTime>
  <Words>848</Words>
  <Application>Microsoft Office PowerPoint</Application>
  <PresentationFormat>Широкоэкранный</PresentationFormat>
  <Paragraphs>19</Paragraphs>
  <Slides>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6</vt:i4>
      </vt:variant>
    </vt:vector>
  </HeadingPairs>
  <TitlesOfParts>
    <vt:vector size="12" baseType="lpstr">
      <vt:lpstr>Arial Unicode MS</vt:lpstr>
      <vt:lpstr>Arial</vt:lpstr>
      <vt:lpstr>Bahnschrift SemiBold</vt:lpstr>
      <vt:lpstr>Trebuchet MS</vt:lpstr>
      <vt:lpstr>Wingdings 3</vt:lpstr>
      <vt:lpstr>Грань</vt:lpstr>
      <vt:lpstr>Народы Осетии</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Народы Осетии</dc:title>
  <dc:creator>home</dc:creator>
  <cp:lastModifiedBy>home</cp:lastModifiedBy>
  <cp:revision>15</cp:revision>
  <dcterms:created xsi:type="dcterms:W3CDTF">2021-03-04T14:15:06Z</dcterms:created>
  <dcterms:modified xsi:type="dcterms:W3CDTF">2021-03-04T17:41:47Z</dcterms:modified>
</cp:coreProperties>
</file>