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6" r:id="rId3"/>
    <p:sldId id="266" r:id="rId4"/>
    <p:sldId id="267" r:id="rId5"/>
    <p:sldId id="262" r:id="rId6"/>
    <p:sldId id="274" r:id="rId7"/>
    <p:sldId id="27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8" autoAdjust="0"/>
    <p:restoredTop sz="94660"/>
  </p:normalViewPr>
  <p:slideViewPr>
    <p:cSldViewPr>
      <p:cViewPr varScale="1">
        <p:scale>
          <a:sx n="30" d="100"/>
          <a:sy n="30" d="100"/>
        </p:scale>
        <p:origin x="130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o-krohe.ru/razvivayushchie-metodiki/uprazhneniya-dlya-detej-7-let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1628801"/>
            <a:ext cx="7117180" cy="1800199"/>
          </a:xfrm>
        </p:spPr>
        <p:txBody>
          <a:bodyPr/>
          <a:lstStyle/>
          <a:p>
            <a:r>
              <a:rPr lang="ru-RU" b="1" i="1" dirty="0">
                <a:solidFill>
                  <a:srgbClr val="002060"/>
                </a:solidFill>
              </a:rPr>
              <a:t>Развивающие игры </a:t>
            </a:r>
            <a:r>
              <a:rPr lang="ru-RU" b="1" i="1" dirty="0" err="1">
                <a:solidFill>
                  <a:srgbClr val="002060"/>
                </a:solidFill>
              </a:rPr>
              <a:t>Воскобовича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324" y="3573016"/>
            <a:ext cx="4080000" cy="30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887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Вячеслав Владимирович </a:t>
            </a:r>
            <a:r>
              <a:rPr lang="ru-RU" sz="4900" b="1" i="1" dirty="0" err="1">
                <a:solidFill>
                  <a:srgbClr val="C00000"/>
                </a:solidFill>
              </a:rPr>
              <a:t>Воскобович</a:t>
            </a:r>
            <a:endParaRPr lang="ru-RU" sz="49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132856"/>
            <a:ext cx="4212000" cy="42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6215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32656"/>
            <a:ext cx="7125113" cy="576064"/>
          </a:xfrm>
        </p:spPr>
        <p:txBody>
          <a:bodyPr/>
          <a:lstStyle/>
          <a:p>
            <a:pPr algn="ctr" fontAlgn="base"/>
            <a:r>
              <a:rPr lang="ru-RU" sz="2400" b="1" i="1" dirty="0">
                <a:solidFill>
                  <a:srgbClr val="C00000"/>
                </a:solidFill>
              </a:rPr>
              <a:t>Особенности игр</a:t>
            </a:r>
            <a:endParaRPr lang="ru-RU" sz="2400" i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328591"/>
          </a:xfrm>
        </p:spPr>
        <p:txBody>
          <a:bodyPr>
            <a:normAutofit fontScale="25000" lnSpcReduction="20000"/>
          </a:bodyPr>
          <a:lstStyle/>
          <a:p>
            <a:pPr fontAlgn="base">
              <a:lnSpc>
                <a:spcPct val="170000"/>
              </a:lnSpc>
            </a:pPr>
            <a:endParaRPr lang="ru-RU" sz="2900" b="1" dirty="0">
              <a:solidFill>
                <a:srgbClr val="000000"/>
              </a:solidFill>
              <a:latin typeface="Roboto"/>
            </a:endParaRPr>
          </a:p>
          <a:p>
            <a:pPr fontAlgn="base">
              <a:lnSpc>
                <a:spcPct val="170000"/>
              </a:lnSpc>
              <a:buFont typeface="+mj-lt"/>
              <a:buAutoNum type="arabicPeriod"/>
            </a:pPr>
            <a:r>
              <a:rPr lang="ru-RU" sz="5600" b="1" dirty="0">
                <a:solidFill>
                  <a:srgbClr val="000000"/>
                </a:solidFill>
                <a:latin typeface="Roboto"/>
              </a:rPr>
              <a:t>Разработаны в соответствии с интересами ребят.</a:t>
            </a:r>
            <a:r>
              <a:rPr lang="ru-RU" sz="4800" dirty="0">
                <a:solidFill>
                  <a:srgbClr val="000000"/>
                </a:solidFill>
                <a:latin typeface="Roboto"/>
              </a:rPr>
              <a:t> Они занимаются с удовольствием. Малыши постоянно открывают для себя что-то новое, неизведанное ранее.</a:t>
            </a:r>
          </a:p>
          <a:p>
            <a:pPr fontAlgn="base">
              <a:lnSpc>
                <a:spcPct val="170000"/>
              </a:lnSpc>
              <a:buFont typeface="+mj-lt"/>
              <a:buAutoNum type="arabicPeriod"/>
            </a:pPr>
            <a:r>
              <a:rPr lang="ru-RU" sz="5600" b="1" dirty="0">
                <a:solidFill>
                  <a:srgbClr val="000000"/>
                </a:solidFill>
                <a:latin typeface="Roboto"/>
              </a:rPr>
              <a:t>Широкий возрастной диапазон</a:t>
            </a:r>
            <a:r>
              <a:rPr lang="ru-RU" sz="4800" b="1" dirty="0">
                <a:solidFill>
                  <a:srgbClr val="000000"/>
                </a:solidFill>
                <a:latin typeface="Roboto"/>
              </a:rPr>
              <a:t>. (Ранний возраст, дошкольный возраст, младший школьный возраст и дети с ОВЗ). Игра начинается с простого манипулирования, а затем усложняется за счет большого количества разнообразных заданий и упражнений.</a:t>
            </a:r>
            <a:endParaRPr lang="ru-RU" sz="4800" dirty="0">
              <a:solidFill>
                <a:srgbClr val="000000"/>
              </a:solidFill>
              <a:latin typeface="Roboto"/>
            </a:endParaRPr>
          </a:p>
          <a:p>
            <a:pPr fontAlgn="base">
              <a:lnSpc>
                <a:spcPct val="170000"/>
              </a:lnSpc>
              <a:buFont typeface="+mj-lt"/>
              <a:buAutoNum type="arabicPeriod"/>
            </a:pPr>
            <a:r>
              <a:rPr lang="ru-RU" sz="5600" b="1" dirty="0">
                <a:solidFill>
                  <a:srgbClr val="000000"/>
                </a:solidFill>
                <a:latin typeface="Roboto"/>
              </a:rPr>
              <a:t>Многофункциональность и универсальность</a:t>
            </a:r>
            <a:r>
              <a:rPr lang="ru-RU" sz="4800" b="1" dirty="0">
                <a:solidFill>
                  <a:srgbClr val="000000"/>
                </a:solidFill>
                <a:latin typeface="Roboto"/>
              </a:rPr>
              <a:t>.</a:t>
            </a:r>
            <a:r>
              <a:rPr lang="ru-RU" sz="4800" dirty="0">
                <a:solidFill>
                  <a:srgbClr val="000000"/>
                </a:solidFill>
                <a:latin typeface="Roboto"/>
              </a:rPr>
              <a:t> Каждая игра предполагает решение многих задач обучения, способствует всестороннему </a:t>
            </a:r>
            <a:r>
              <a:rPr lang="ru-RU" sz="4800" dirty="0">
                <a:solidFill>
                  <a:srgbClr val="000000"/>
                </a:solidFill>
                <a:latin typeface="Roboto"/>
                <a:hlinkClick r:id="rId2"/>
              </a:rPr>
              <a:t>развитию</a:t>
            </a:r>
            <a:r>
              <a:rPr lang="ru-RU" sz="4800" dirty="0">
                <a:solidFill>
                  <a:srgbClr val="000000"/>
                </a:solidFill>
                <a:latin typeface="Roboto"/>
              </a:rPr>
              <a:t> детей и проявлению творческих способностей.</a:t>
            </a:r>
          </a:p>
          <a:p>
            <a:pPr fontAlgn="base">
              <a:lnSpc>
                <a:spcPct val="170000"/>
              </a:lnSpc>
              <a:buFont typeface="+mj-lt"/>
              <a:buAutoNum type="arabicPeriod"/>
            </a:pPr>
            <a:r>
              <a:rPr lang="ru-RU" sz="5600" b="1" dirty="0">
                <a:solidFill>
                  <a:srgbClr val="000000"/>
                </a:solidFill>
                <a:latin typeface="Roboto"/>
              </a:rPr>
              <a:t>Предлагаемый готовый дидактический материал систематизирован по возрастам и образовательным задачам</a:t>
            </a:r>
            <a:r>
              <a:rPr lang="ru-RU" sz="4800" b="1" dirty="0">
                <a:solidFill>
                  <a:srgbClr val="000000"/>
                </a:solidFill>
                <a:latin typeface="Roboto"/>
              </a:rPr>
              <a:t>.</a:t>
            </a:r>
            <a:endParaRPr lang="ru-RU" sz="4800" dirty="0">
              <a:solidFill>
                <a:srgbClr val="000000"/>
              </a:solidFill>
              <a:latin typeface="Roboto"/>
            </a:endParaRPr>
          </a:p>
          <a:p>
            <a:pPr fontAlgn="base">
              <a:lnSpc>
                <a:spcPct val="170000"/>
              </a:lnSpc>
              <a:buFont typeface="+mj-lt"/>
              <a:buAutoNum type="arabicPeriod"/>
            </a:pPr>
            <a:r>
              <a:rPr lang="ru-RU" sz="5600" b="1" dirty="0">
                <a:solidFill>
                  <a:srgbClr val="000000"/>
                </a:solidFill>
                <a:latin typeface="Roboto"/>
              </a:rPr>
              <a:t>Ко многим играм предложено методическое пособие</a:t>
            </a:r>
            <a:r>
              <a:rPr lang="ru-RU" sz="4800" b="1" dirty="0">
                <a:solidFill>
                  <a:srgbClr val="000000"/>
                </a:solidFill>
                <a:latin typeface="Roboto"/>
              </a:rPr>
              <a:t>, в котором уже можно взять готовый сказочный сюжет</a:t>
            </a:r>
            <a:r>
              <a:rPr lang="ru-RU" sz="4800" dirty="0">
                <a:solidFill>
                  <a:srgbClr val="000000"/>
                </a:solidFill>
                <a:latin typeface="Roboto"/>
              </a:rPr>
              <a:t> с включенными в него заданиями, иллюстрациями и вопросами. Этот момент является ключевым в технологии </a:t>
            </a:r>
            <a:r>
              <a:rPr lang="ru-RU" sz="4800" dirty="0" err="1">
                <a:solidFill>
                  <a:srgbClr val="000000"/>
                </a:solidFill>
                <a:latin typeface="Roboto"/>
              </a:rPr>
              <a:t>Воскобовича</a:t>
            </a:r>
            <a:r>
              <a:rPr lang="ru-RU" sz="4800" dirty="0">
                <a:solidFill>
                  <a:srgbClr val="000000"/>
                </a:solidFill>
                <a:latin typeface="Roboto"/>
              </a:rPr>
              <a:t>. Взрослый будет выступать полноправным партнером малыша, несмотря на возраст.</a:t>
            </a:r>
          </a:p>
          <a:p>
            <a:pPr fontAlgn="base">
              <a:lnSpc>
                <a:spcPct val="170000"/>
              </a:lnSpc>
              <a:buFont typeface="+mj-lt"/>
              <a:buAutoNum type="arabicPeriod"/>
            </a:pPr>
            <a:r>
              <a:rPr lang="ru-RU" sz="5600" b="1" dirty="0">
                <a:solidFill>
                  <a:srgbClr val="000000"/>
                </a:solidFill>
                <a:latin typeface="Roboto"/>
              </a:rPr>
              <a:t>Высокая вариативность</a:t>
            </a:r>
            <a:r>
              <a:rPr lang="ru-RU" sz="4800" b="1" dirty="0">
                <a:solidFill>
                  <a:srgbClr val="000000"/>
                </a:solidFill>
                <a:latin typeface="Roboto"/>
              </a:rPr>
              <a:t>.</a:t>
            </a:r>
            <a:r>
              <a:rPr lang="ru-RU" sz="4800" dirty="0">
                <a:solidFill>
                  <a:srgbClr val="000000"/>
                </a:solidFill>
                <a:latin typeface="Roboto"/>
              </a:rPr>
              <a:t> К играм предложено много заданий, начиная с манипулирования и заканчивая сложными развивающими упражнениями.</a:t>
            </a:r>
          </a:p>
          <a:p>
            <a:pPr fontAlgn="base">
              <a:lnSpc>
                <a:spcPct val="170000"/>
              </a:lnSpc>
              <a:buFont typeface="+mj-lt"/>
              <a:buAutoNum type="arabicPeriod"/>
            </a:pPr>
            <a:r>
              <a:rPr lang="ru-RU" sz="5600" b="1" dirty="0">
                <a:solidFill>
                  <a:srgbClr val="000000"/>
                </a:solidFill>
                <a:latin typeface="Roboto"/>
              </a:rPr>
              <a:t>Взаимосвязь развивающих пособий.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2595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125113" cy="1284515"/>
          </a:xfrm>
        </p:spPr>
        <p:txBody>
          <a:bodyPr/>
          <a:lstStyle/>
          <a:p>
            <a:r>
              <a:rPr lang="ru-RU" sz="2400" b="1" i="1" dirty="0">
                <a:solidFill>
                  <a:srgbClr val="C00000"/>
                </a:solidFill>
              </a:rPr>
              <a:t>Цели занятий с игровыми материалами В. В. </a:t>
            </a:r>
            <a:r>
              <a:rPr lang="ru-RU" sz="2400" b="1" i="1" dirty="0" err="1">
                <a:solidFill>
                  <a:srgbClr val="C00000"/>
                </a:solidFill>
              </a:rPr>
              <a:t>Воскобовича</a:t>
            </a:r>
            <a:r>
              <a:rPr lang="ru-RU" b="1" i="1" dirty="0">
                <a:solidFill>
                  <a:srgbClr val="C00000"/>
                </a:solidFill>
              </a:rPr>
              <a:t>: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7845192" cy="4051437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rgbClr val="404040"/>
              </a:solidFill>
              <a:ea typeface="+mj-ea"/>
              <a:cs typeface="Trebuchet MS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404040"/>
                </a:solidFill>
                <a:ea typeface="+mj-ea"/>
                <a:cs typeface="Trebuchet MS"/>
              </a:rPr>
              <a:t>Развитие у детей познавательного интереса и исследовательской деятельности.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404040"/>
                </a:solidFill>
                <a:ea typeface="+mj-ea"/>
                <a:cs typeface="Trebuchet MS"/>
              </a:rPr>
              <a:t>Развитие наблюдательности, воображения, памяти, внимания, мышления и творчества.</a:t>
            </a:r>
            <a:br>
              <a:rPr lang="ru-RU" sz="2000" dirty="0">
                <a:solidFill>
                  <a:srgbClr val="404040"/>
                </a:solidFill>
                <a:ea typeface="+mj-ea"/>
                <a:cs typeface="Trebuchet MS"/>
              </a:rPr>
            </a:br>
            <a:br>
              <a:rPr lang="ru-RU" sz="2000" dirty="0">
                <a:solidFill>
                  <a:srgbClr val="404040"/>
                </a:solidFill>
                <a:ea typeface="+mj-ea"/>
                <a:cs typeface="Trebuchet MS"/>
              </a:rPr>
            </a:br>
            <a:r>
              <a:rPr lang="ru-RU" sz="2000" dirty="0">
                <a:solidFill>
                  <a:srgbClr val="404040"/>
                </a:solidFill>
                <a:ea typeface="+mj-ea"/>
                <a:cs typeface="Trebuchet MS"/>
              </a:rPr>
              <a:t>Формирование базисных представлений об окружающем мире, математических понятиях, звукобуквенных явлениях.</a:t>
            </a:r>
            <a:br>
              <a:rPr lang="ru-RU" sz="2000" dirty="0">
                <a:solidFill>
                  <a:srgbClr val="404040"/>
                </a:solidFill>
                <a:ea typeface="+mj-ea"/>
                <a:cs typeface="Trebuchet MS"/>
              </a:rPr>
            </a:br>
            <a:br>
              <a:rPr lang="ru-RU" sz="2000" dirty="0">
                <a:solidFill>
                  <a:srgbClr val="404040"/>
                </a:solidFill>
                <a:ea typeface="+mj-ea"/>
                <a:cs typeface="Trebuchet MS"/>
              </a:rPr>
            </a:br>
            <a:r>
              <a:rPr lang="ru-RU" sz="2000" dirty="0">
                <a:solidFill>
                  <a:srgbClr val="404040"/>
                </a:solidFill>
                <a:ea typeface="+mj-ea"/>
                <a:cs typeface="Trebuchet MS"/>
              </a:rPr>
              <a:t> Развитие мелкой моторики.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73008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424936" cy="5040559"/>
          </a:xfrm>
        </p:spPr>
        <p:txBody>
          <a:bodyPr>
            <a:normAutofit/>
          </a:bodyPr>
          <a:lstStyle/>
          <a:p>
            <a:pPr marL="347472" indent="-347472">
              <a:spcBef>
                <a:spcPts val="432"/>
              </a:spcBef>
              <a:buClr>
                <a:schemeClr val="tx1"/>
              </a:buClr>
              <a:buSzPts val="1800"/>
              <a:buFont typeface="Wingdings 2"/>
              <a:buChar char="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Игры В.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Воскобовича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- необыкновенные пособия, которые соответствуют современным требованиям в развитии дошкольника. Их простота, незатейливость, большие возможности в плане решения воспитательных и образовательных задач неоценимы в работе с детьми Игры подобного рода психологически комфортны. Ребенок складывает, раскладывает, упражняется, экспериментирует, творит, не нанося ущерба себе и игрушке. Игры мобильны, многофункциональны, увлекательны для малыша. Играя в них, дети становятся  раскрепощенными,  уверенными в себе, подготовленными к обучению  в школе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9721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512911-463E-4519-AABE-5742B99AE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Мною сделаны такие игры.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71D3BC3-5262-4216-B176-5F9C2BAE8E3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3"/>
          <a:stretch/>
        </p:blipFill>
        <p:spPr bwMode="auto">
          <a:xfrm rot="16200000">
            <a:off x="2080638" y="500838"/>
            <a:ext cx="4953310" cy="709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873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052736"/>
            <a:ext cx="7125113" cy="3024336"/>
          </a:xfrm>
        </p:spPr>
        <p:txBody>
          <a:bodyPr/>
          <a:lstStyle/>
          <a:p>
            <a:pPr algn="ctr"/>
            <a:r>
              <a:rPr lang="ru-RU" sz="4400" b="1" i="1" dirty="0">
                <a:solidFill>
                  <a:srgbClr val="C00000"/>
                </a:solidFill>
              </a:rPr>
              <a:t>Спасибо за внимание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113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210</TotalTime>
  <Words>314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Courier New</vt:lpstr>
      <vt:lpstr>Roboto</vt:lpstr>
      <vt:lpstr>Times New Roman</vt:lpstr>
      <vt:lpstr>Verdana</vt:lpstr>
      <vt:lpstr>Wingdings 2</vt:lpstr>
      <vt:lpstr>Spring</vt:lpstr>
      <vt:lpstr>Развивающие игры Воскобовича</vt:lpstr>
      <vt:lpstr>Вячеслав Владимирович Воскобович</vt:lpstr>
      <vt:lpstr>Особенности игр</vt:lpstr>
      <vt:lpstr>Цели занятий с игровыми материалами В. В. Воскобовича:</vt:lpstr>
      <vt:lpstr>Презентация PowerPoint</vt:lpstr>
      <vt:lpstr>Мною сделаны такие игры.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Вячеслав Владимирович Воскобович</dc:title>
  <dc:creator>User</dc:creator>
  <cp:lastModifiedBy>Валентина Чупрова</cp:lastModifiedBy>
  <cp:revision>21</cp:revision>
  <dcterms:created xsi:type="dcterms:W3CDTF">2020-12-16T11:19:14Z</dcterms:created>
  <dcterms:modified xsi:type="dcterms:W3CDTF">2021-04-13T10:10:13Z</dcterms:modified>
</cp:coreProperties>
</file>