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9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1258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hyperlink" Target="http://img1.liveinternet.ru/images/attach/c/6/92/856/92856011_1442384_26d86c46d84e.jpg" TargetMode="External"/><Relationship Id="rId4" Type="http://schemas.openxmlformats.org/officeDocument/2006/relationships/hyperlink" Target="http://img1.liveinternet.ru/images/attach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92856011_1442384_26d86c46d84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7122378" y="87822"/>
            <a:ext cx="950493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3140968"/>
            <a:ext cx="4427984" cy="3724471"/>
          </a:xfrm>
          <a:prstGeom prst="star12">
            <a:avLst/>
          </a:prstGeom>
          <a:blipFill>
            <a:blip r:embed="rId4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 sz="2000" dirty="0" smtClean="0">
              <a:solidFill>
                <a:schemeClr val="tx2">
                  <a:lumMod val="50000"/>
                </a:schemeClr>
              </a:solidFill>
              <a:latin typeface="Rubius" panose="02000503090000020003" pitchFamily="2" charset="0"/>
            </a:endParaRPr>
          </a:p>
          <a:p>
            <a:pPr algn="ctr"/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Интерактивный</a:t>
            </a:r>
          </a:p>
          <a:p>
            <a:pPr algn="ctr"/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блиц – опрос</a:t>
            </a:r>
          </a:p>
          <a:p>
            <a:pPr algn="ctr"/>
            <a:r>
              <a:rPr lang="ru-RU" altLang="ru-RU" sz="2400" dirty="0" smtClean="0">
                <a:solidFill>
                  <a:srgbClr val="C00000"/>
                </a:solidFill>
                <a:latin typeface="Rubius" panose="02000503090000020003" pitchFamily="2" charset="0"/>
              </a:rPr>
              <a:t>«Сказка как </a:t>
            </a:r>
          </a:p>
          <a:p>
            <a:pPr algn="ctr"/>
            <a:r>
              <a:rPr lang="ru-RU" altLang="ru-RU" sz="2400" dirty="0" smtClean="0">
                <a:solidFill>
                  <a:srgbClr val="C00000"/>
                </a:solidFill>
                <a:latin typeface="Rubius" panose="02000503090000020003" pitchFamily="2" charset="0"/>
              </a:rPr>
              <a:t>жанр литературы»</a:t>
            </a:r>
          </a:p>
          <a:p>
            <a:pPr algn="ctr"/>
            <a:endParaRPr lang="ru-RU" altLang="ru-RU" sz="2000" dirty="0" smtClean="0">
              <a:solidFill>
                <a:srgbClr val="C00000"/>
              </a:solidFill>
              <a:latin typeface="Rubius" panose="02000503090000020003" pitchFamily="2" charset="0"/>
            </a:endParaRPr>
          </a:p>
          <a:p>
            <a:pPr algn="ctr"/>
            <a:r>
              <a:rPr lang="ru-RU" altLang="ru-RU" sz="2400" dirty="0" smtClean="0">
                <a:solidFill>
                  <a:srgbClr val="C00000"/>
                </a:solidFill>
                <a:latin typeface="Rubius" panose="02000503090000020003" pitchFamily="2" charset="0"/>
              </a:rPr>
              <a:t>5 класс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860032" y="5589240"/>
            <a:ext cx="3889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Составитель: </a:t>
            </a:r>
            <a:r>
              <a:rPr lang="ru-RU" sz="12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Дрынова</a:t>
            </a:r>
            <a:r>
              <a:rPr lang="ru-RU" sz="1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Е.М.,</a:t>
            </a:r>
          </a:p>
          <a:p>
            <a:pPr algn="ctr">
              <a:defRPr/>
            </a:pPr>
            <a:r>
              <a:rPr lang="ru-RU" sz="1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учитель русского языка и литературы</a:t>
            </a:r>
          </a:p>
          <a:p>
            <a:pPr algn="ctr">
              <a:defRPr/>
            </a:pPr>
            <a:r>
              <a:rPr lang="ru-RU" sz="1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МАОУ СОШ №9 г. Холмска</a:t>
            </a:r>
            <a:endParaRPr lang="ru-RU" sz="11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33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92856011_1442384_26d86c46d84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330290" y="5200390"/>
            <a:ext cx="950493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79512" y="3806343"/>
            <a:ext cx="3816424" cy="2935025"/>
          </a:xfrm>
          <a:prstGeom prst="star12">
            <a:avLst/>
          </a:prstGeom>
          <a:blipFill>
            <a:blip r:embed="rId4"/>
            <a:tile tx="0" ty="0" sx="100000" sy="100000" flip="none" algn="tl"/>
          </a:blip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2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Ритмически </a:t>
            </a:r>
          </a:p>
          <a:p>
            <a:pPr algn="ctr"/>
            <a:r>
              <a:rPr lang="ru-RU" altLang="ru-RU" sz="2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организованная </a:t>
            </a:r>
          </a:p>
          <a:p>
            <a:pPr algn="ctr"/>
            <a:r>
              <a:rPr lang="ru-RU" altLang="ru-RU" sz="2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прибаутка</a:t>
            </a:r>
          </a:p>
          <a:p>
            <a:pPr algn="ctr"/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«Это не сказка, </a:t>
            </a:r>
          </a:p>
          <a:p>
            <a:pPr algn="ctr"/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а присказка, сказка </a:t>
            </a:r>
          </a:p>
          <a:p>
            <a:pPr algn="ctr"/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будет впереди»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94115" y="3792348"/>
            <a:ext cx="3816424" cy="2949020"/>
          </a:xfrm>
          <a:prstGeom prst="star12">
            <a:avLst/>
          </a:prstGeom>
          <a:blipFill>
            <a:blip r:embed="rId5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32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Присказкой</a:t>
            </a:r>
          </a:p>
          <a:p>
            <a:pPr algn="ctr"/>
            <a:r>
              <a:rPr lang="ru-RU" altLang="ru-RU" sz="3200" dirty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н</a:t>
            </a:r>
            <a:r>
              <a:rPr lang="ru-RU" altLang="ru-RU" sz="32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азывается…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94115" y="3806343"/>
            <a:ext cx="3816424" cy="2949020"/>
          </a:xfrm>
          <a:prstGeom prst="star12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4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92856011_1442384_26d86c46d84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330290" y="5200390"/>
            <a:ext cx="950493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79512" y="3806343"/>
            <a:ext cx="3816424" cy="2935025"/>
          </a:xfrm>
          <a:prstGeom prst="star12">
            <a:avLst/>
          </a:prstGeom>
          <a:blipFill>
            <a:blip r:embed="rId4"/>
            <a:tile tx="0" ty="0" sx="100000" sy="100000" flip="none" algn="tl"/>
          </a:blip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altLang="ru-RU" sz="32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И. Я. </a:t>
            </a:r>
            <a:r>
              <a:rPr lang="ru-RU" altLang="ru-RU" sz="3200" b="1" dirty="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Билибин</a:t>
            </a:r>
            <a:endParaRPr lang="ru-RU" altLang="ru-RU" sz="3200" b="1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altLang="ru-RU" sz="32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В. </a:t>
            </a:r>
            <a:r>
              <a:rPr lang="ru-RU" altLang="ru-RU" sz="3200" b="1" dirty="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М.Васнецов</a:t>
            </a:r>
            <a:endParaRPr lang="ru-RU" altLang="ru-RU" sz="3200" b="1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79512" y="3809312"/>
            <a:ext cx="3816424" cy="2949020"/>
          </a:xfrm>
          <a:prstGeom prst="star12">
            <a:avLst/>
          </a:prstGeom>
          <a:blipFill>
            <a:blip r:embed="rId5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Известные </a:t>
            </a:r>
          </a:p>
          <a:p>
            <a:pPr algn="ctr"/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художники –</a:t>
            </a:r>
          </a:p>
          <a:p>
            <a:pPr algn="ctr"/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 иллюстраторы </a:t>
            </a:r>
          </a:p>
          <a:p>
            <a:pPr algn="ctr"/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сказок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79512" y="3809312"/>
            <a:ext cx="3816424" cy="2949020"/>
          </a:xfrm>
          <a:prstGeom prst="star12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386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92856011_1442384_26d86c46d84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330290" y="5200390"/>
            <a:ext cx="950493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79512" y="3806343"/>
            <a:ext cx="3816424" cy="2935025"/>
          </a:xfrm>
          <a:prstGeom prst="star12">
            <a:avLst/>
          </a:prstGeom>
          <a:blipFill>
            <a:blip r:embed="rId4"/>
            <a:tile tx="0" ty="0" sx="100000" sy="100000" flip="none" algn="tl"/>
          </a:blip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Д.С. </a:t>
            </a:r>
            <a:r>
              <a:rPr lang="ru-RU" altLang="ru-RU" sz="2000" b="1" dirty="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Асламов</a:t>
            </a:r>
            <a:endParaRPr lang="ru-RU" altLang="ru-RU" sz="2000" b="1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Ф.И. Зыков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Н.О. </a:t>
            </a:r>
            <a:r>
              <a:rPr lang="ru-RU" altLang="ru-RU" sz="2000" b="1" dirty="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Винокурова</a:t>
            </a:r>
            <a:endParaRPr lang="ru-RU" altLang="ru-RU" sz="2000" b="1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А.К. Барышникова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А.К. </a:t>
            </a:r>
            <a:r>
              <a:rPr lang="ru-RU" altLang="ru-RU" sz="2000" b="1" dirty="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Новопольцев</a:t>
            </a:r>
            <a:endParaRPr lang="ru-RU" altLang="ru-RU" sz="2000" b="1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79512" y="3806343"/>
            <a:ext cx="3816424" cy="2949020"/>
          </a:xfrm>
          <a:prstGeom prst="star12">
            <a:avLst/>
          </a:prstGeom>
          <a:blipFill>
            <a:blip r:embed="rId5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Назовите </a:t>
            </a:r>
          </a:p>
          <a:p>
            <a:pPr algn="ctr"/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фамилии </a:t>
            </a:r>
          </a:p>
          <a:p>
            <a:pPr algn="ctr"/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известных</a:t>
            </a:r>
          </a:p>
          <a:p>
            <a:pPr algn="ctr"/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сказочников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79512" y="3799345"/>
            <a:ext cx="3816424" cy="2949020"/>
          </a:xfrm>
          <a:prstGeom prst="star12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075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92856011_1442384_26d86c46d84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330290" y="5200390"/>
            <a:ext cx="950493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68355" y="3806342"/>
            <a:ext cx="3816424" cy="2935025"/>
          </a:xfrm>
          <a:prstGeom prst="star12">
            <a:avLst/>
          </a:prstGeom>
          <a:blipFill>
            <a:blip r:embed="rId4"/>
            <a:tile tx="0" ty="0" sx="100000" sy="100000" flip="none" algn="tl"/>
          </a:blip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36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Александр</a:t>
            </a:r>
          </a:p>
          <a:p>
            <a:pPr algn="ctr"/>
            <a:r>
              <a:rPr lang="ru-RU" altLang="ru-RU" sz="36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 Сергеевич </a:t>
            </a:r>
          </a:p>
          <a:p>
            <a:pPr algn="ctr"/>
            <a:r>
              <a:rPr lang="ru-RU" altLang="ru-RU" sz="36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Пушкин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68355" y="3806342"/>
            <a:ext cx="3816424" cy="2949020"/>
          </a:xfrm>
          <a:prstGeom prst="star12">
            <a:avLst/>
          </a:prstGeom>
          <a:blipFill>
            <a:blip r:embed="rId5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Автор слов</a:t>
            </a:r>
          </a:p>
          <a:p>
            <a:pPr algn="ctr"/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«Сказка – ложь,</a:t>
            </a:r>
          </a:p>
          <a:p>
            <a:pPr algn="ctr"/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 да в ней намёк!»</a:t>
            </a:r>
          </a:p>
          <a:p>
            <a:pPr algn="ctr"/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…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4960" y="3784909"/>
            <a:ext cx="3816424" cy="2949020"/>
          </a:xfrm>
          <a:prstGeom prst="star12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34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92856011_1442384_26d86c46d84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79512" y="3429000"/>
            <a:ext cx="4392488" cy="3312369"/>
          </a:xfrm>
          <a:prstGeom prst="star12">
            <a:avLst/>
          </a:prstGeom>
          <a:blipFill>
            <a:blip r:embed="rId3"/>
            <a:tile tx="0" ty="0" sx="100000" sy="100000" flip="none" algn="tl"/>
          </a:blip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altLang="ru-RU" b="1" u="sng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  <a:hlinkClick r:id="rId4"/>
              </a:rPr>
              <a:t>Шаблон сказочный </a:t>
            </a:r>
          </a:p>
          <a:p>
            <a:r>
              <a:rPr lang="ru-RU" dirty="0"/>
              <a:t> </a:t>
            </a:r>
            <a:r>
              <a:rPr lang="ru-RU" sz="1200" u="sng" dirty="0" smtClean="0">
                <a:hlinkClick r:id="rId5"/>
              </a:rPr>
              <a:t>http</a:t>
            </a:r>
            <a:r>
              <a:rPr lang="ru-RU" sz="1200" u="sng" dirty="0">
                <a:hlinkClick r:id="rId5"/>
              </a:rPr>
              <a:t>://img1.liveinternet.ru/images</a:t>
            </a:r>
            <a:r>
              <a:rPr lang="ru-RU" sz="1200" u="sng" dirty="0" smtClean="0">
                <a:hlinkClick r:id="rId5"/>
              </a:rPr>
              <a:t>/</a:t>
            </a:r>
          </a:p>
          <a:p>
            <a:r>
              <a:rPr lang="ru-RU" sz="1200" u="sng" dirty="0" err="1" smtClean="0">
                <a:hlinkClick r:id="rId5"/>
              </a:rPr>
              <a:t>attach</a:t>
            </a:r>
            <a:r>
              <a:rPr lang="ru-RU" sz="1200" u="sng" dirty="0" smtClean="0">
                <a:hlinkClick r:id="rId5"/>
              </a:rPr>
              <a:t>/c/6/92/856/92856011_</a:t>
            </a:r>
          </a:p>
          <a:p>
            <a:r>
              <a:rPr lang="ru-RU" sz="1200" u="sng" dirty="0" smtClean="0">
                <a:hlinkClick r:id="rId5"/>
              </a:rPr>
              <a:t>1442384_26d86c46d84e.jpg</a:t>
            </a:r>
            <a:r>
              <a:rPr lang="ru-RU" sz="1200" dirty="0" smtClean="0"/>
              <a:t> </a:t>
            </a:r>
            <a:endParaRPr lang="ru-RU" sz="1200" dirty="0"/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altLang="ru-RU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Материал статьи «Русские </a:t>
            </a:r>
          </a:p>
          <a:p>
            <a:pPr algn="ctr"/>
            <a:r>
              <a:rPr lang="ru-RU" altLang="ru-RU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Народные сказки». </a:t>
            </a:r>
            <a:r>
              <a:rPr lang="ru-RU" altLang="ru-RU" sz="1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Учебник 1 часть </a:t>
            </a:r>
          </a:p>
          <a:p>
            <a:pPr algn="ctr"/>
            <a:r>
              <a:rPr lang="ru-RU" altLang="ru-RU" sz="1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5 класс, М. :Просвещение,</a:t>
            </a:r>
          </a:p>
          <a:p>
            <a:pPr algn="ctr"/>
            <a:r>
              <a:rPr lang="ru-RU" altLang="ru-RU" sz="1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2014 /В.Я .Коровина/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79512" y="3428999"/>
            <a:ext cx="4392488" cy="3312369"/>
          </a:xfrm>
          <a:prstGeom prst="star12">
            <a:avLst/>
          </a:prstGeom>
          <a:blipFill>
            <a:blip r:embed="rId6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Использованные </a:t>
            </a:r>
          </a:p>
          <a:p>
            <a:pPr algn="ctr"/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ресурсы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79512" y="3428999"/>
            <a:ext cx="4392488" cy="3312369"/>
          </a:xfrm>
          <a:prstGeom prst="star12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806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92856011_1442384_26d86c46d84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330290" y="5200390"/>
            <a:ext cx="950493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79512" y="3806343"/>
            <a:ext cx="3816424" cy="2935025"/>
          </a:xfrm>
          <a:prstGeom prst="star12">
            <a:avLst/>
          </a:prstGeom>
          <a:blipFill>
            <a:blip r:embed="rId4"/>
            <a:tile tx="0" ty="0" sx="100000" sy="100000" flip="none" algn="tl"/>
          </a:blip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2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Занимательный </a:t>
            </a:r>
          </a:p>
          <a:p>
            <a:pPr algn="ctr"/>
            <a:r>
              <a:rPr lang="ru-RU" altLang="ru-RU" sz="2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рассказ </a:t>
            </a:r>
          </a:p>
          <a:p>
            <a:pPr algn="ctr"/>
            <a:r>
              <a:rPr lang="ru-RU" altLang="ru-RU" sz="2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о необыкновенных,</a:t>
            </a:r>
          </a:p>
          <a:p>
            <a:pPr algn="ctr"/>
            <a:r>
              <a:rPr lang="ru-RU" altLang="ru-RU" sz="2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событиях  и</a:t>
            </a:r>
          </a:p>
          <a:p>
            <a:pPr algn="ctr"/>
            <a:r>
              <a:rPr lang="ru-RU" altLang="ru-RU" sz="2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приключениях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79512" y="3799345"/>
            <a:ext cx="3816424" cy="2949020"/>
          </a:xfrm>
          <a:prstGeom prst="star12">
            <a:avLst/>
          </a:prstGeom>
          <a:blipFill>
            <a:blip r:embed="rId5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32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Дайте </a:t>
            </a:r>
          </a:p>
          <a:p>
            <a:pPr algn="ctr"/>
            <a:r>
              <a:rPr lang="ru-RU" altLang="ru-RU" sz="32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определение </a:t>
            </a:r>
          </a:p>
          <a:p>
            <a:pPr algn="ctr"/>
            <a:r>
              <a:rPr lang="ru-RU" altLang="ru-RU" sz="32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жанра</a:t>
            </a:r>
          </a:p>
          <a:p>
            <a:pPr algn="ctr"/>
            <a:r>
              <a:rPr lang="ru-RU" altLang="ru-RU" sz="32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 сказки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90599" y="3816688"/>
            <a:ext cx="3816424" cy="2949020"/>
          </a:xfrm>
          <a:prstGeom prst="star12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22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92856011_1442384_26d86c46d84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330290" y="5200390"/>
            <a:ext cx="950493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79512" y="3806343"/>
            <a:ext cx="3816424" cy="2935025"/>
          </a:xfrm>
          <a:prstGeom prst="star12">
            <a:avLst/>
          </a:prstGeom>
          <a:blipFill>
            <a:blip r:embed="rId4"/>
            <a:tile tx="0" ty="0" sx="100000" sy="100000" flip="none" algn="tl"/>
          </a:blip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altLang="ru-RU" sz="36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Народные</a:t>
            </a:r>
            <a:endParaRPr lang="ru-RU" altLang="ru-RU" sz="3600" b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altLang="ru-RU" sz="3600" b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А</a:t>
            </a:r>
            <a:r>
              <a:rPr lang="ru-RU" altLang="ru-RU" sz="36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вторские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79512" y="3814629"/>
            <a:ext cx="3816424" cy="2949020"/>
          </a:xfrm>
          <a:prstGeom prst="star12">
            <a:avLst/>
          </a:prstGeom>
          <a:blipFill>
            <a:blip r:embed="rId5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36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Назови</a:t>
            </a:r>
          </a:p>
          <a:p>
            <a:pPr algn="ctr"/>
            <a:r>
              <a:rPr lang="ru-RU" altLang="ru-RU" sz="36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типы </a:t>
            </a:r>
          </a:p>
          <a:p>
            <a:pPr algn="ctr"/>
            <a:r>
              <a:rPr lang="ru-RU" altLang="ru-RU" sz="36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сказок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79512" y="3825956"/>
            <a:ext cx="3816424" cy="2949020"/>
          </a:xfrm>
          <a:prstGeom prst="star12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116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92856011_1442384_26d86c46d84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330290" y="5200390"/>
            <a:ext cx="950493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79512" y="3806343"/>
            <a:ext cx="3816424" cy="2935025"/>
          </a:xfrm>
          <a:prstGeom prst="star12">
            <a:avLst/>
          </a:prstGeom>
          <a:blipFill>
            <a:blip r:embed="rId4"/>
            <a:tile tx="0" ty="0" sx="100000" sy="100000" flip="none" algn="tl"/>
          </a:blip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altLang="ru-RU" sz="2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Сказки о животных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altLang="ru-RU" sz="2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Бытовые сказки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altLang="ru-RU" sz="2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Волшебные сказки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79512" y="3808569"/>
            <a:ext cx="3816424" cy="2949020"/>
          </a:xfrm>
          <a:prstGeom prst="star12">
            <a:avLst/>
          </a:prstGeom>
          <a:blipFill>
            <a:blip r:embed="rId5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32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Жанры</a:t>
            </a:r>
          </a:p>
          <a:p>
            <a:pPr algn="ctr"/>
            <a:r>
              <a:rPr lang="ru-RU" altLang="ru-RU" sz="32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 народных </a:t>
            </a:r>
          </a:p>
          <a:p>
            <a:pPr algn="ctr"/>
            <a:r>
              <a:rPr lang="ru-RU" altLang="ru-RU" sz="32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сказок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79512" y="3824667"/>
            <a:ext cx="3816424" cy="2949020"/>
          </a:xfrm>
          <a:prstGeom prst="star12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18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92856011_1442384_26d86c46d84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330290" y="5200390"/>
            <a:ext cx="950493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79512" y="3573017"/>
            <a:ext cx="3816424" cy="3168352"/>
          </a:xfrm>
          <a:prstGeom prst="star12">
            <a:avLst/>
          </a:prstGeom>
          <a:blipFill>
            <a:blip r:embed="rId4"/>
            <a:tile tx="0" ty="0" sx="100000" sy="100000" flip="none" algn="tl"/>
          </a:blip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342900" indent="-342900" algn="ctr">
              <a:buFont typeface="Wingdings" panose="05000000000000000000" pitchFamily="2" charset="2"/>
              <a:buChar char="Ø"/>
            </a:pPr>
            <a:endParaRPr lang="ru-RU" altLang="ru-RU" sz="2400" b="1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Wingdings" panose="05000000000000000000" pitchFamily="2" charset="2"/>
              <a:buChar char="Ø"/>
            </a:pPr>
            <a:endParaRPr lang="ru-RU" altLang="ru-RU" sz="2400" b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Добро побеждает зло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Положительные и </a:t>
            </a:r>
          </a:p>
          <a:p>
            <a:pPr algn="ctr"/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отрицательные герои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Вернись в свой мир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Сказано - сделано</a:t>
            </a:r>
          </a:p>
          <a:p>
            <a:pPr algn="ctr"/>
            <a:endParaRPr lang="ru-RU" altLang="ru-RU" sz="2400" b="1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Wingdings" panose="05000000000000000000" pitchFamily="2" charset="2"/>
              <a:buChar char="Ø"/>
            </a:pPr>
            <a:endParaRPr lang="ru-RU" altLang="ru-RU" sz="2400" b="1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79512" y="3594039"/>
            <a:ext cx="3816424" cy="3147330"/>
          </a:xfrm>
          <a:prstGeom prst="star12">
            <a:avLst/>
          </a:prstGeom>
          <a:blipFill>
            <a:blip r:embed="rId5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36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Сказочные </a:t>
            </a:r>
          </a:p>
          <a:p>
            <a:pPr algn="ctr"/>
            <a:r>
              <a:rPr lang="ru-RU" altLang="ru-RU" sz="36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законы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99855" y="3594039"/>
            <a:ext cx="3816424" cy="3147330"/>
          </a:xfrm>
          <a:prstGeom prst="star12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81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92856011_1442384_26d86c46d84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330290" y="5200390"/>
            <a:ext cx="950493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79512" y="3806343"/>
            <a:ext cx="3816424" cy="2935025"/>
          </a:xfrm>
          <a:prstGeom prst="star12">
            <a:avLst/>
          </a:prstGeom>
          <a:blipFill>
            <a:blip r:embed="rId4"/>
            <a:tile tx="0" ty="0" sx="100000" sy="100000" flip="none" algn="tl"/>
          </a:blip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2800" b="1" u="sng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Зачин </a:t>
            </a:r>
          </a:p>
          <a:p>
            <a:pPr algn="ctr"/>
            <a:r>
              <a:rPr lang="ru-RU" altLang="ru-RU" sz="2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«Жили – были…»</a:t>
            </a:r>
          </a:p>
          <a:p>
            <a:pPr algn="ctr"/>
            <a:r>
              <a:rPr lang="ru-RU" altLang="ru-RU" sz="2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«В некотором царстве…»</a:t>
            </a:r>
          </a:p>
          <a:p>
            <a:pPr algn="ctr"/>
            <a:r>
              <a:rPr lang="ru-RU" altLang="ru-RU" sz="2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«В давние времена…»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79512" y="3820807"/>
            <a:ext cx="3816424" cy="2949020"/>
          </a:xfrm>
          <a:prstGeom prst="star12">
            <a:avLst/>
          </a:prstGeom>
          <a:blipFill>
            <a:blip r:embed="rId5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Начало</a:t>
            </a:r>
          </a:p>
          <a:p>
            <a:pPr algn="ctr"/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 сказки </a:t>
            </a:r>
          </a:p>
          <a:p>
            <a:pPr algn="ctr"/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называется…</a:t>
            </a:r>
          </a:p>
          <a:p>
            <a:pPr algn="ctr"/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/приведи </a:t>
            </a:r>
          </a:p>
          <a:p>
            <a:pPr algn="ctr"/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примеры/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5853" y="3806343"/>
            <a:ext cx="3816424" cy="2949020"/>
          </a:xfrm>
          <a:prstGeom prst="star12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55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92856011_1442384_26d86c46d84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330290" y="5200390"/>
            <a:ext cx="950493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79512" y="3806343"/>
            <a:ext cx="3816424" cy="2935025"/>
          </a:xfrm>
          <a:prstGeom prst="star12">
            <a:avLst/>
          </a:prstGeom>
          <a:blipFill>
            <a:blip r:embed="rId4"/>
            <a:tile tx="0" ty="0" sx="100000" sy="100000" flip="none" algn="tl"/>
          </a:blip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2800" b="1" u="sng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Концовка</a:t>
            </a:r>
          </a:p>
          <a:p>
            <a:pPr algn="ctr"/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«И я там был, мёд-пиво пил» </a:t>
            </a:r>
          </a:p>
          <a:p>
            <a:pPr algn="ctr"/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«А кто слушал, молодец»</a:t>
            </a:r>
          </a:p>
          <a:p>
            <a:pPr algn="ctr"/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«И стали они жить –</a:t>
            </a:r>
          </a:p>
          <a:p>
            <a:pPr algn="ctr"/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 поживать, добра наживать»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13114" y="3792348"/>
            <a:ext cx="3816424" cy="2949020"/>
          </a:xfrm>
          <a:prstGeom prst="star12">
            <a:avLst/>
          </a:prstGeom>
          <a:blipFill>
            <a:blip r:embed="rId5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Последние </a:t>
            </a:r>
          </a:p>
          <a:p>
            <a:pPr algn="ctr"/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слова</a:t>
            </a:r>
          </a:p>
          <a:p>
            <a:pPr algn="ctr"/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 сказки…</a:t>
            </a:r>
          </a:p>
          <a:p>
            <a:pPr algn="ctr"/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/приведи </a:t>
            </a:r>
          </a:p>
          <a:p>
            <a:pPr algn="ctr"/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примеры/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79512" y="3792348"/>
            <a:ext cx="3816424" cy="2949020"/>
          </a:xfrm>
          <a:prstGeom prst="star12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45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92856011_1442384_26d86c46d84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330290" y="5200390"/>
            <a:ext cx="950493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79512" y="3806343"/>
            <a:ext cx="3816424" cy="2935025"/>
          </a:xfrm>
          <a:prstGeom prst="star12">
            <a:avLst/>
          </a:prstGeom>
          <a:blipFill>
            <a:blip r:embed="rId4"/>
            <a:tile tx="0" ty="0" sx="100000" sy="100000" flip="none" algn="tl"/>
          </a:blip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ru-RU" altLang="ru-RU" sz="2000" b="1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Красочное определение, </a:t>
            </a:r>
          </a:p>
          <a:p>
            <a:pPr algn="ctr"/>
            <a:r>
              <a:rPr lang="ru-RU" altLang="ru-RU" sz="2000" b="1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у</a:t>
            </a: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потребляемое в </a:t>
            </a:r>
          </a:p>
          <a:p>
            <a:pPr algn="ctr"/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устойчивом сочетании с </a:t>
            </a:r>
          </a:p>
          <a:p>
            <a:pPr algn="ctr"/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определяемым словом:</a:t>
            </a:r>
          </a:p>
          <a:p>
            <a:pPr algn="ctr"/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«добрый молодец»,</a:t>
            </a:r>
          </a:p>
          <a:p>
            <a:pPr algn="ctr"/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«живая вода».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79105" y="3820064"/>
            <a:ext cx="3816424" cy="2949020"/>
          </a:xfrm>
          <a:prstGeom prst="star12">
            <a:avLst/>
          </a:prstGeom>
          <a:blipFill>
            <a:blip r:embed="rId5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32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Постоянный </a:t>
            </a:r>
          </a:p>
          <a:p>
            <a:pPr algn="ctr"/>
            <a:r>
              <a:rPr lang="ru-RU" altLang="ru-RU" sz="32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эпитет –</a:t>
            </a:r>
          </a:p>
          <a:p>
            <a:pPr algn="ctr"/>
            <a:r>
              <a:rPr lang="ru-RU" altLang="ru-RU" sz="32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 это…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79512" y="3820064"/>
            <a:ext cx="3816424" cy="2949020"/>
          </a:xfrm>
          <a:prstGeom prst="star12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535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92856011_1442384_26d86c46d84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стр_анимац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330290" y="5200390"/>
            <a:ext cx="950493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79512" y="3806343"/>
            <a:ext cx="3816424" cy="2935025"/>
          </a:xfrm>
          <a:prstGeom prst="star12">
            <a:avLst/>
          </a:prstGeom>
          <a:blipFill>
            <a:blip r:embed="rId4"/>
            <a:tile tx="0" ty="0" sx="100000" sy="100000" flip="none" algn="tl"/>
          </a:blipFill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altLang="ru-RU" sz="2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Повторы 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altLang="ru-RU" sz="2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Магические числа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altLang="ru-RU" sz="2400" b="1" dirty="0" err="1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Двоемирие</a:t>
            </a:r>
            <a:endParaRPr lang="ru-RU" altLang="ru-RU" sz="2400" b="1" dirty="0" smtClean="0">
              <a:solidFill>
                <a:schemeClr val="tx2">
                  <a:lumMod val="50000"/>
                </a:schemeClr>
              </a:solidFill>
              <a:latin typeface="Monotype Corsiva" pitchFamily="66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altLang="ru-RU" sz="2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Волшебные предметы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altLang="ru-RU" sz="2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Волшебный </a:t>
            </a:r>
          </a:p>
          <a:p>
            <a:pPr algn="ctr"/>
            <a:r>
              <a:rPr lang="ru-RU" altLang="ru-RU" sz="2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anose="02020603050405020304" pitchFamily="18" charset="0"/>
              </a:rPr>
              <a:t>помощник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79512" y="3806343"/>
            <a:ext cx="3816424" cy="2949020"/>
          </a:xfrm>
          <a:prstGeom prst="star12">
            <a:avLst/>
          </a:prstGeom>
          <a:blipFill>
            <a:blip r:embed="rId5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36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Особенности </a:t>
            </a:r>
          </a:p>
          <a:p>
            <a:pPr algn="ctr"/>
            <a:r>
              <a:rPr lang="ru-RU" altLang="ru-RU" sz="3600" dirty="0" smtClean="0">
                <a:solidFill>
                  <a:schemeClr val="tx2">
                    <a:lumMod val="50000"/>
                  </a:schemeClr>
                </a:solidFill>
                <a:latin typeface="Rubius" panose="02000503090000020003" pitchFamily="2" charset="0"/>
              </a:rPr>
              <a:t> сказки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79512" y="3784910"/>
            <a:ext cx="3816424" cy="2949020"/>
          </a:xfrm>
          <a:prstGeom prst="star12">
            <a:avLst/>
          </a:prstGeom>
          <a:solidFill>
            <a:srgbClr val="BBE0E3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823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246</Words>
  <Application>Microsoft Office PowerPoint</Application>
  <PresentationFormat>Экран (4:3)</PresentationFormat>
  <Paragraphs>116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Monotype Corsiva</vt:lpstr>
      <vt:lpstr>Rubius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kudryavceva</cp:lastModifiedBy>
  <cp:revision>15</cp:revision>
  <dcterms:created xsi:type="dcterms:W3CDTF">2015-07-16T20:10:48Z</dcterms:created>
  <dcterms:modified xsi:type="dcterms:W3CDTF">2021-04-05T03:18:02Z</dcterms:modified>
</cp:coreProperties>
</file>