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92" r:id="rId7"/>
    <p:sldId id="263" r:id="rId8"/>
    <p:sldId id="264" r:id="rId9"/>
    <p:sldId id="265" r:id="rId10"/>
    <p:sldId id="266" r:id="rId11"/>
    <p:sldId id="274" r:id="rId12"/>
    <p:sldId id="276" r:id="rId13"/>
    <p:sldId id="288" r:id="rId14"/>
    <p:sldId id="278" r:id="rId15"/>
    <p:sldId id="290" r:id="rId16"/>
    <p:sldId id="293" r:id="rId17"/>
    <p:sldId id="296" r:id="rId18"/>
    <p:sldId id="29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4FD45-9A00-480C-82C5-8072CBE34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6B5BF-17B3-4194-8299-72360636C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D2AA2-5C30-4554-8633-4BBA9ABF5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F1F78-C844-4C4A-BF13-278A42E63A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B051E-A5C6-472B-836D-ACDC1C8132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4614-B2E1-4899-8AB7-75742EE9C0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0F7FB-16AD-437A-8DFA-3A5506421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95672-5238-479F-B4FD-DC3463EDF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EEADA-313C-47F2-8AD7-DA34164695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3119E-6517-4930-A897-41063DABC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99265-3D53-459A-9705-5CAA260BD7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503CBB1-1E68-49FB-86EA-AE43D877B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2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3.doc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88913"/>
            <a:ext cx="9144000" cy="2813050"/>
          </a:xfrm>
        </p:spPr>
        <p:txBody>
          <a:bodyPr/>
          <a:lstStyle/>
          <a:p>
            <a:r>
              <a:rPr lang="ru-RU" sz="2800" dirty="0" smtClean="0"/>
              <a:t>Использование Дидактической многомерной технологии (ДМТ), логико-смысловой модели (ЛСМ) в преподавании истории и обществознания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4437112"/>
            <a:ext cx="8128992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 </a:t>
            </a:r>
            <a:r>
              <a:rPr lang="ru-RU" dirty="0" smtClean="0">
                <a:solidFill>
                  <a:schemeClr val="tx1"/>
                </a:solidFill>
              </a:rPr>
              <a:t>истории, обществознания и права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Завьялова Александра </a:t>
            </a:r>
            <a:r>
              <a:rPr lang="ru-RU" dirty="0" err="1" smtClean="0">
                <a:solidFill>
                  <a:schemeClr val="tx1"/>
                </a:solidFill>
              </a:rPr>
              <a:t>Арефьевна</a:t>
            </a:r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4098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469900" y="692150"/>
          <a:ext cx="8493125" cy="5245100"/>
        </p:xfrm>
        <a:graphic>
          <a:graphicData uri="http://schemas.openxmlformats.org/presentationml/2006/ole">
            <p:oleObj spid="_x0000_s4098" name="Документ" r:id="rId3" imgW="9251972" imgH="5713914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:\раздаточный материал №1\урок в 8 (10) класс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304800"/>
            <a:ext cx="88344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2 ГРАЖ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8382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:\раздаточный материал №1\урок в 8 (10) класс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88344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mtClean="0"/>
              <a:t>Какие задачи решает ДМТ?</a:t>
            </a:r>
          </a:p>
        </p:txBody>
      </p:sp>
      <p:sp>
        <p:nvSpPr>
          <p:cNvPr id="499715" name="Rectangle 3"/>
          <p:cNvSpPr>
            <a:spLocks noGrp="1" noChangeArrowheads="1"/>
          </p:cNvSpPr>
          <p:nvPr>
            <p:ph idx="1"/>
          </p:nvPr>
        </p:nvSpPr>
        <p:spPr>
          <a:xfrm>
            <a:off x="0" y="1341438"/>
            <a:ext cx="9144000" cy="5516562"/>
          </a:xfrm>
        </p:spPr>
        <p:txBody>
          <a:bodyPr rtlCol="0">
            <a:normAutofit lnSpcReduction="10000"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ЛСМ выполняет не только информационную функцию, но и управляющую (программирование операций учебной деятельности.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Логически выстраивает материал.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Позволяет выделить причинно – следственныесвязи и закономерности исторического развития.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Выделяет основные термины и поняьтия, развивает предметную речь.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mtClean="0"/>
              <a:t>Соединяет вербальный и визуальный каналы информации.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Oval 4"/>
          <p:cNvSpPr>
            <a:spLocks noChangeArrowheads="1"/>
          </p:cNvSpPr>
          <p:nvPr/>
        </p:nvSpPr>
        <p:spPr bwMode="auto">
          <a:xfrm>
            <a:off x="3348038" y="2852738"/>
            <a:ext cx="2087562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Человек</a:t>
            </a:r>
          </a:p>
        </p:txBody>
      </p:sp>
      <p:sp>
        <p:nvSpPr>
          <p:cNvPr id="16387" name="Line 9"/>
          <p:cNvSpPr>
            <a:spLocks noChangeShapeType="1"/>
          </p:cNvSpPr>
          <p:nvPr/>
        </p:nvSpPr>
        <p:spPr bwMode="auto">
          <a:xfrm flipH="1" flipV="1">
            <a:off x="395288" y="549275"/>
            <a:ext cx="3455987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8" name="Line 11"/>
          <p:cNvSpPr>
            <a:spLocks noChangeShapeType="1"/>
          </p:cNvSpPr>
          <p:nvPr/>
        </p:nvSpPr>
        <p:spPr bwMode="auto">
          <a:xfrm flipV="1">
            <a:off x="5148263" y="404813"/>
            <a:ext cx="3995737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Line 13"/>
          <p:cNvSpPr>
            <a:spLocks noChangeShapeType="1"/>
          </p:cNvSpPr>
          <p:nvPr/>
        </p:nvSpPr>
        <p:spPr bwMode="auto">
          <a:xfrm flipH="1">
            <a:off x="0" y="3213100"/>
            <a:ext cx="3348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0" name="Line 15"/>
          <p:cNvSpPr>
            <a:spLocks noChangeShapeType="1"/>
          </p:cNvSpPr>
          <p:nvPr/>
        </p:nvSpPr>
        <p:spPr bwMode="auto">
          <a:xfrm>
            <a:off x="5508625" y="3141663"/>
            <a:ext cx="3684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1" name="Line 17"/>
          <p:cNvSpPr>
            <a:spLocks noChangeShapeType="1"/>
          </p:cNvSpPr>
          <p:nvPr/>
        </p:nvSpPr>
        <p:spPr bwMode="auto">
          <a:xfrm flipH="1" flipV="1">
            <a:off x="4427538" y="0"/>
            <a:ext cx="1587" cy="289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18"/>
          <p:cNvSpPr>
            <a:spLocks noChangeShapeType="1"/>
          </p:cNvSpPr>
          <p:nvPr/>
        </p:nvSpPr>
        <p:spPr bwMode="auto">
          <a:xfrm>
            <a:off x="4427538" y="3573463"/>
            <a:ext cx="0" cy="273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20"/>
          <p:cNvSpPr>
            <a:spLocks noChangeShapeType="1"/>
          </p:cNvSpPr>
          <p:nvPr/>
        </p:nvSpPr>
        <p:spPr bwMode="auto">
          <a:xfrm flipH="1">
            <a:off x="0" y="3357563"/>
            <a:ext cx="370840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21"/>
          <p:cNvSpPr>
            <a:spLocks noChangeShapeType="1"/>
          </p:cNvSpPr>
          <p:nvPr/>
        </p:nvSpPr>
        <p:spPr bwMode="auto">
          <a:xfrm>
            <a:off x="4932363" y="3429000"/>
            <a:ext cx="3887787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Oval 22"/>
          <p:cNvSpPr>
            <a:spLocks noChangeArrowheads="1"/>
          </p:cNvSpPr>
          <p:nvPr/>
        </p:nvSpPr>
        <p:spPr bwMode="auto">
          <a:xfrm>
            <a:off x="6011863" y="3141663"/>
            <a:ext cx="6985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6" name="Rectangle 23"/>
          <p:cNvSpPr>
            <a:spLocks noGrp="1" noChangeArrowheads="1"/>
          </p:cNvSpPr>
          <p:nvPr>
            <p:ph idx="1"/>
          </p:nvPr>
        </p:nvSpPr>
        <p:spPr>
          <a:xfrm>
            <a:off x="2484438" y="0"/>
            <a:ext cx="1809750" cy="431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400" b="1" i="1" smtClean="0">
                <a:solidFill>
                  <a:srgbClr val="66FF33"/>
                </a:solidFill>
              </a:rPr>
              <a:t>методы</a:t>
            </a:r>
          </a:p>
        </p:txBody>
      </p:sp>
      <p:sp>
        <p:nvSpPr>
          <p:cNvPr id="527384" name="Rectangle 24"/>
          <p:cNvSpPr>
            <a:spLocks noChangeArrowheads="1"/>
          </p:cNvSpPr>
          <p:nvPr/>
        </p:nvSpPr>
        <p:spPr bwMode="auto">
          <a:xfrm>
            <a:off x="7019925" y="0"/>
            <a:ext cx="1809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2400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этапы</a:t>
            </a:r>
          </a:p>
        </p:txBody>
      </p:sp>
      <p:sp>
        <p:nvSpPr>
          <p:cNvPr id="527385" name="Rectangle 25"/>
          <p:cNvSpPr>
            <a:spLocks noChangeArrowheads="1"/>
          </p:cNvSpPr>
          <p:nvPr/>
        </p:nvSpPr>
        <p:spPr bwMode="auto">
          <a:xfrm>
            <a:off x="8269288" y="2708275"/>
            <a:ext cx="874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2000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</a:t>
            </a:r>
          </a:p>
        </p:txBody>
      </p:sp>
      <p:sp>
        <p:nvSpPr>
          <p:cNvPr id="527386" name="Rectangle 26"/>
          <p:cNvSpPr>
            <a:spLocks noChangeArrowheads="1"/>
          </p:cNvSpPr>
          <p:nvPr/>
        </p:nvSpPr>
        <p:spPr bwMode="auto">
          <a:xfrm>
            <a:off x="7812088" y="6518275"/>
            <a:ext cx="9525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детство</a:t>
            </a:r>
          </a:p>
        </p:txBody>
      </p:sp>
      <p:sp>
        <p:nvSpPr>
          <p:cNvPr id="527387" name="Rectangle 27"/>
          <p:cNvSpPr>
            <a:spLocks noChangeArrowheads="1"/>
          </p:cNvSpPr>
          <p:nvPr/>
        </p:nvSpPr>
        <p:spPr bwMode="auto">
          <a:xfrm>
            <a:off x="611188" y="3644900"/>
            <a:ext cx="2176462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 передачи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накопленных знаний</a:t>
            </a:r>
          </a:p>
        </p:txBody>
      </p:sp>
      <p:sp>
        <p:nvSpPr>
          <p:cNvPr id="527388" name="Rectangle 28"/>
          <p:cNvSpPr>
            <a:spLocks noChangeArrowheads="1"/>
          </p:cNvSpPr>
          <p:nvPr/>
        </p:nvSpPr>
        <p:spPr bwMode="auto">
          <a:xfrm>
            <a:off x="250825" y="6491288"/>
            <a:ext cx="1077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старость</a:t>
            </a:r>
          </a:p>
        </p:txBody>
      </p:sp>
      <p:sp>
        <p:nvSpPr>
          <p:cNvPr id="527389" name="Rectangle 29"/>
          <p:cNvSpPr>
            <a:spLocks noChangeArrowheads="1"/>
          </p:cNvSpPr>
          <p:nvPr/>
        </p:nvSpPr>
        <p:spPr bwMode="auto">
          <a:xfrm>
            <a:off x="0" y="3213100"/>
            <a:ext cx="1169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общество</a:t>
            </a:r>
          </a:p>
        </p:txBody>
      </p:sp>
      <p:sp>
        <p:nvSpPr>
          <p:cNvPr id="527390" name="Rectangle 30"/>
          <p:cNvSpPr>
            <a:spLocks noChangeArrowheads="1"/>
          </p:cNvSpPr>
          <p:nvPr/>
        </p:nvSpPr>
        <p:spPr bwMode="auto">
          <a:xfrm>
            <a:off x="0" y="0"/>
            <a:ext cx="147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определение</a:t>
            </a:r>
          </a:p>
        </p:txBody>
      </p:sp>
      <p:sp>
        <p:nvSpPr>
          <p:cNvPr id="527391" name="Rectangle 31"/>
          <p:cNvSpPr>
            <a:spLocks noChangeArrowheads="1"/>
          </p:cNvSpPr>
          <p:nvPr/>
        </p:nvSpPr>
        <p:spPr bwMode="auto">
          <a:xfrm rot="16200000">
            <a:off x="5775325" y="3233738"/>
            <a:ext cx="1152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Первичный:</a:t>
            </a:r>
          </a:p>
          <a:p>
            <a:pPr>
              <a:buFontTx/>
              <a:buChar char="-"/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семья</a:t>
            </a:r>
          </a:p>
          <a:p>
            <a:pPr>
              <a:buFontTx/>
              <a:buChar char="-"/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друзья</a:t>
            </a:r>
          </a:p>
          <a:p>
            <a:pPr>
              <a:buFontTx/>
              <a:buChar char="-"/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учитель</a:t>
            </a:r>
          </a:p>
        </p:txBody>
      </p:sp>
      <p:sp>
        <p:nvSpPr>
          <p:cNvPr id="527394" name="Rectangle 34"/>
          <p:cNvSpPr>
            <a:spLocks noChangeArrowheads="1"/>
          </p:cNvSpPr>
          <p:nvPr/>
        </p:nvSpPr>
        <p:spPr bwMode="auto">
          <a:xfrm>
            <a:off x="3132138" y="5805488"/>
            <a:ext cx="1239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негативизм</a:t>
            </a:r>
          </a:p>
        </p:txBody>
      </p:sp>
      <p:sp>
        <p:nvSpPr>
          <p:cNvPr id="527395" name="Rectangle 35"/>
          <p:cNvSpPr>
            <a:spLocks noChangeArrowheads="1"/>
          </p:cNvSpPr>
          <p:nvPr/>
        </p:nvSpPr>
        <p:spPr bwMode="auto">
          <a:xfrm>
            <a:off x="3132138" y="5229225"/>
            <a:ext cx="1150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нигилизм</a:t>
            </a:r>
          </a:p>
        </p:txBody>
      </p:sp>
      <p:sp>
        <p:nvSpPr>
          <p:cNvPr id="16407" name="Oval 36"/>
          <p:cNvSpPr>
            <a:spLocks noChangeArrowheads="1"/>
          </p:cNvSpPr>
          <p:nvPr/>
        </p:nvSpPr>
        <p:spPr bwMode="auto">
          <a:xfrm flipH="1">
            <a:off x="4356100" y="5949950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8" name="Oval 37"/>
          <p:cNvSpPr>
            <a:spLocks noChangeArrowheads="1"/>
          </p:cNvSpPr>
          <p:nvPr/>
        </p:nvSpPr>
        <p:spPr bwMode="auto">
          <a:xfrm flipH="1">
            <a:off x="4356100" y="5300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09" name="Oval 38"/>
          <p:cNvSpPr>
            <a:spLocks noChangeArrowheads="1"/>
          </p:cNvSpPr>
          <p:nvPr/>
        </p:nvSpPr>
        <p:spPr bwMode="auto">
          <a:xfrm flipH="1">
            <a:off x="5364163" y="37163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7399" name="Rectangle 39"/>
          <p:cNvSpPr>
            <a:spLocks noChangeArrowheads="1"/>
          </p:cNvSpPr>
          <p:nvPr/>
        </p:nvSpPr>
        <p:spPr bwMode="auto">
          <a:xfrm>
            <a:off x="3203575" y="4437063"/>
            <a:ext cx="1055688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Половая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зрелость</a:t>
            </a:r>
          </a:p>
        </p:txBody>
      </p:sp>
      <p:sp>
        <p:nvSpPr>
          <p:cNvPr id="16411" name="Oval 40"/>
          <p:cNvSpPr>
            <a:spLocks noChangeArrowheads="1"/>
          </p:cNvSpPr>
          <p:nvPr/>
        </p:nvSpPr>
        <p:spPr bwMode="auto">
          <a:xfrm flipH="1">
            <a:off x="4356100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2" name="Oval 41"/>
          <p:cNvSpPr>
            <a:spLocks noChangeArrowheads="1"/>
          </p:cNvSpPr>
          <p:nvPr/>
        </p:nvSpPr>
        <p:spPr bwMode="auto">
          <a:xfrm flipH="1">
            <a:off x="7308850" y="3141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3" name="Line 42"/>
          <p:cNvSpPr>
            <a:spLocks noChangeShapeType="1"/>
          </p:cNvSpPr>
          <p:nvPr/>
        </p:nvSpPr>
        <p:spPr bwMode="auto">
          <a:xfrm>
            <a:off x="4427538" y="616585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27406" name="Rectangle 46"/>
          <p:cNvSpPr>
            <a:spLocks noChangeArrowheads="1"/>
          </p:cNvSpPr>
          <p:nvPr/>
        </p:nvSpPr>
        <p:spPr bwMode="auto">
          <a:xfrm rot="16200000">
            <a:off x="7212807" y="3380581"/>
            <a:ext cx="17446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Вторичный:  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Администрация,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Коллеги.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Учреждения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институты</a:t>
            </a:r>
          </a:p>
        </p:txBody>
      </p:sp>
      <p:sp>
        <p:nvSpPr>
          <p:cNvPr id="527407" name="Rectangle 47"/>
          <p:cNvSpPr>
            <a:spLocks noChangeArrowheads="1"/>
          </p:cNvSpPr>
          <p:nvPr/>
        </p:nvSpPr>
        <p:spPr bwMode="auto">
          <a:xfrm>
            <a:off x="4500563" y="3716338"/>
            <a:ext cx="1350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первичного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обучения</a:t>
            </a:r>
          </a:p>
        </p:txBody>
      </p:sp>
      <p:sp>
        <p:nvSpPr>
          <p:cNvPr id="16416" name="Oval 48"/>
          <p:cNvSpPr>
            <a:spLocks noChangeArrowheads="1"/>
          </p:cNvSpPr>
          <p:nvPr/>
        </p:nvSpPr>
        <p:spPr bwMode="auto">
          <a:xfrm flipH="1">
            <a:off x="6372225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7" name="Oval 49"/>
          <p:cNvSpPr>
            <a:spLocks noChangeArrowheads="1"/>
          </p:cNvSpPr>
          <p:nvPr/>
        </p:nvSpPr>
        <p:spPr bwMode="auto">
          <a:xfrm flipH="1">
            <a:off x="7164388" y="515778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18" name="Oval 50"/>
          <p:cNvSpPr>
            <a:spLocks noChangeArrowheads="1"/>
          </p:cNvSpPr>
          <p:nvPr/>
        </p:nvSpPr>
        <p:spPr bwMode="auto">
          <a:xfrm flipH="1">
            <a:off x="5508625" y="26368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7411" name="Rectangle 51"/>
          <p:cNvSpPr>
            <a:spLocks noChangeArrowheads="1"/>
          </p:cNvSpPr>
          <p:nvPr/>
        </p:nvSpPr>
        <p:spPr bwMode="auto">
          <a:xfrm>
            <a:off x="5292725" y="4508500"/>
            <a:ext cx="1692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Отсутствие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общественного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статуса</a:t>
            </a:r>
          </a:p>
        </p:txBody>
      </p:sp>
      <p:sp>
        <p:nvSpPr>
          <p:cNvPr id="527412" name="Rectangle 52"/>
          <p:cNvSpPr>
            <a:spLocks noChangeArrowheads="1"/>
          </p:cNvSpPr>
          <p:nvPr/>
        </p:nvSpPr>
        <p:spPr bwMode="auto">
          <a:xfrm>
            <a:off x="6372225" y="5157788"/>
            <a:ext cx="1103313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Игра как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способ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освоения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мира</a:t>
            </a:r>
          </a:p>
        </p:txBody>
      </p:sp>
      <p:sp>
        <p:nvSpPr>
          <p:cNvPr id="16421" name="Oval 53"/>
          <p:cNvSpPr>
            <a:spLocks noChangeArrowheads="1"/>
          </p:cNvSpPr>
          <p:nvPr/>
        </p:nvSpPr>
        <p:spPr bwMode="auto">
          <a:xfrm>
            <a:off x="0" y="2852738"/>
            <a:ext cx="395288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6422" name="Oval 54"/>
          <p:cNvSpPr>
            <a:spLocks noChangeArrowheads="1"/>
          </p:cNvSpPr>
          <p:nvPr/>
        </p:nvSpPr>
        <p:spPr bwMode="auto">
          <a:xfrm>
            <a:off x="0" y="33337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6423" name="Oval 55"/>
          <p:cNvSpPr>
            <a:spLocks noChangeArrowheads="1"/>
          </p:cNvSpPr>
          <p:nvPr/>
        </p:nvSpPr>
        <p:spPr bwMode="auto">
          <a:xfrm>
            <a:off x="4500563" y="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6424" name="Oval 56"/>
          <p:cNvSpPr>
            <a:spLocks noChangeArrowheads="1"/>
          </p:cNvSpPr>
          <p:nvPr/>
        </p:nvSpPr>
        <p:spPr bwMode="auto">
          <a:xfrm>
            <a:off x="8604250" y="0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6425" name="Oval 57"/>
          <p:cNvSpPr>
            <a:spLocks noChangeArrowheads="1"/>
          </p:cNvSpPr>
          <p:nvPr/>
        </p:nvSpPr>
        <p:spPr bwMode="auto">
          <a:xfrm>
            <a:off x="8748713" y="3141663"/>
            <a:ext cx="395287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6426" name="Oval 58"/>
          <p:cNvSpPr>
            <a:spLocks noChangeArrowheads="1"/>
          </p:cNvSpPr>
          <p:nvPr/>
        </p:nvSpPr>
        <p:spPr bwMode="auto">
          <a:xfrm>
            <a:off x="8748713" y="594995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16427" name="Oval 60"/>
          <p:cNvSpPr>
            <a:spLocks noChangeArrowheads="1"/>
          </p:cNvSpPr>
          <p:nvPr/>
        </p:nvSpPr>
        <p:spPr bwMode="auto">
          <a:xfrm>
            <a:off x="392430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16428" name="Oval 61"/>
          <p:cNvSpPr>
            <a:spLocks noChangeArrowheads="1"/>
          </p:cNvSpPr>
          <p:nvPr/>
        </p:nvSpPr>
        <p:spPr bwMode="auto">
          <a:xfrm>
            <a:off x="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27422" name="Rectangle 62"/>
          <p:cNvSpPr>
            <a:spLocks noChangeArrowheads="1"/>
          </p:cNvSpPr>
          <p:nvPr/>
        </p:nvSpPr>
        <p:spPr bwMode="auto">
          <a:xfrm>
            <a:off x="5435600" y="2565400"/>
            <a:ext cx="8842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детство</a:t>
            </a:r>
          </a:p>
        </p:txBody>
      </p:sp>
      <p:sp>
        <p:nvSpPr>
          <p:cNvPr id="527424" name="Rectangle 64"/>
          <p:cNvSpPr>
            <a:spLocks noChangeArrowheads="1"/>
          </p:cNvSpPr>
          <p:nvPr/>
        </p:nvSpPr>
        <p:spPr bwMode="auto">
          <a:xfrm>
            <a:off x="6156325" y="2133600"/>
            <a:ext cx="8890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юность</a:t>
            </a:r>
          </a:p>
        </p:txBody>
      </p:sp>
      <p:sp>
        <p:nvSpPr>
          <p:cNvPr id="16431" name="Oval 65"/>
          <p:cNvSpPr>
            <a:spLocks noChangeArrowheads="1"/>
          </p:cNvSpPr>
          <p:nvPr/>
        </p:nvSpPr>
        <p:spPr bwMode="auto">
          <a:xfrm flipH="1">
            <a:off x="6156325" y="22764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2" name="Oval 66"/>
          <p:cNvSpPr>
            <a:spLocks noChangeArrowheads="1"/>
          </p:cNvSpPr>
          <p:nvPr/>
        </p:nvSpPr>
        <p:spPr bwMode="auto">
          <a:xfrm flipH="1">
            <a:off x="6659563" y="18446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3" name="Oval 67"/>
          <p:cNvSpPr>
            <a:spLocks noChangeArrowheads="1"/>
          </p:cNvSpPr>
          <p:nvPr/>
        </p:nvSpPr>
        <p:spPr bwMode="auto">
          <a:xfrm flipH="1">
            <a:off x="7596188" y="13414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7428" name="Rectangle 68"/>
          <p:cNvSpPr>
            <a:spLocks noChangeArrowheads="1"/>
          </p:cNvSpPr>
          <p:nvPr/>
        </p:nvSpPr>
        <p:spPr bwMode="auto">
          <a:xfrm>
            <a:off x="6877050" y="1773238"/>
            <a:ext cx="9985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зрелость</a:t>
            </a:r>
          </a:p>
        </p:txBody>
      </p:sp>
      <p:sp>
        <p:nvSpPr>
          <p:cNvPr id="527429" name="Rectangle 69"/>
          <p:cNvSpPr>
            <a:spLocks noChangeArrowheads="1"/>
          </p:cNvSpPr>
          <p:nvPr/>
        </p:nvSpPr>
        <p:spPr bwMode="auto">
          <a:xfrm>
            <a:off x="7596188" y="1341438"/>
            <a:ext cx="9858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старость</a:t>
            </a:r>
          </a:p>
        </p:txBody>
      </p:sp>
      <p:sp>
        <p:nvSpPr>
          <p:cNvPr id="16436" name="Oval 70"/>
          <p:cNvSpPr>
            <a:spLocks noChangeArrowheads="1"/>
          </p:cNvSpPr>
          <p:nvPr/>
        </p:nvSpPr>
        <p:spPr bwMode="auto">
          <a:xfrm>
            <a:off x="4427538" y="227647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7" name="Oval 71"/>
          <p:cNvSpPr>
            <a:spLocks noChangeArrowheads="1"/>
          </p:cNvSpPr>
          <p:nvPr/>
        </p:nvSpPr>
        <p:spPr bwMode="auto">
          <a:xfrm>
            <a:off x="4356100" y="1196975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8" name="Oval 72"/>
          <p:cNvSpPr>
            <a:spLocks noChangeArrowheads="1"/>
          </p:cNvSpPr>
          <p:nvPr/>
        </p:nvSpPr>
        <p:spPr bwMode="auto">
          <a:xfrm>
            <a:off x="2484438" y="4221163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39" name="Oval 73"/>
          <p:cNvSpPr>
            <a:spLocks noChangeArrowheads="1"/>
          </p:cNvSpPr>
          <p:nvPr/>
        </p:nvSpPr>
        <p:spPr bwMode="auto">
          <a:xfrm>
            <a:off x="1692275" y="48688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40" name="Oval 74"/>
          <p:cNvSpPr>
            <a:spLocks noChangeArrowheads="1"/>
          </p:cNvSpPr>
          <p:nvPr/>
        </p:nvSpPr>
        <p:spPr bwMode="auto">
          <a:xfrm>
            <a:off x="900113" y="544512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41" name="Oval 75"/>
          <p:cNvSpPr>
            <a:spLocks noChangeArrowheads="1"/>
          </p:cNvSpPr>
          <p:nvPr/>
        </p:nvSpPr>
        <p:spPr bwMode="auto">
          <a:xfrm>
            <a:off x="2627313" y="206057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42" name="Oval 76"/>
          <p:cNvSpPr>
            <a:spLocks noChangeArrowheads="1"/>
          </p:cNvSpPr>
          <p:nvPr/>
        </p:nvSpPr>
        <p:spPr bwMode="auto">
          <a:xfrm>
            <a:off x="1979613" y="3213100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443" name="Oval 77"/>
          <p:cNvSpPr>
            <a:spLocks noChangeArrowheads="1"/>
          </p:cNvSpPr>
          <p:nvPr/>
        </p:nvSpPr>
        <p:spPr bwMode="auto">
          <a:xfrm flipH="1" flipV="1">
            <a:off x="1476375" y="1341438"/>
            <a:ext cx="71438" cy="746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7438" name="Rectangle 78"/>
          <p:cNvSpPr>
            <a:spLocks noChangeArrowheads="1"/>
          </p:cNvSpPr>
          <p:nvPr/>
        </p:nvSpPr>
        <p:spPr bwMode="auto">
          <a:xfrm>
            <a:off x="1331913" y="765175"/>
            <a:ext cx="23050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Освоение социальных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ролей</a:t>
            </a:r>
          </a:p>
        </p:txBody>
      </p:sp>
      <p:sp>
        <p:nvSpPr>
          <p:cNvPr id="527439" name="Rectangle 79"/>
          <p:cNvSpPr>
            <a:spLocks noChangeArrowheads="1"/>
          </p:cNvSpPr>
          <p:nvPr/>
        </p:nvSpPr>
        <p:spPr bwMode="auto">
          <a:xfrm>
            <a:off x="2124075" y="1412875"/>
            <a:ext cx="23066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Освоение культурных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норм</a:t>
            </a:r>
          </a:p>
        </p:txBody>
      </p:sp>
      <p:sp>
        <p:nvSpPr>
          <p:cNvPr id="527440" name="Rectangle 80"/>
          <p:cNvSpPr>
            <a:spLocks noChangeArrowheads="1"/>
          </p:cNvSpPr>
          <p:nvPr/>
        </p:nvSpPr>
        <p:spPr bwMode="auto">
          <a:xfrm>
            <a:off x="611188" y="2781300"/>
            <a:ext cx="2459037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Что есть социализация?</a:t>
            </a:r>
          </a:p>
        </p:txBody>
      </p:sp>
      <p:sp>
        <p:nvSpPr>
          <p:cNvPr id="527441" name="Rectangle 81"/>
          <p:cNvSpPr>
            <a:spLocks noChangeArrowheads="1"/>
          </p:cNvSpPr>
          <p:nvPr/>
        </p:nvSpPr>
        <p:spPr bwMode="auto">
          <a:xfrm>
            <a:off x="4427538" y="6518275"/>
            <a:ext cx="9477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юность</a:t>
            </a:r>
          </a:p>
        </p:txBody>
      </p:sp>
      <p:sp>
        <p:nvSpPr>
          <p:cNvPr id="527442" name="Rectangle 82"/>
          <p:cNvSpPr>
            <a:spLocks noChangeArrowheads="1"/>
          </p:cNvSpPr>
          <p:nvPr/>
        </p:nvSpPr>
        <p:spPr bwMode="auto">
          <a:xfrm>
            <a:off x="0" y="4508500"/>
            <a:ext cx="216058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невостребованность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обществом</a:t>
            </a:r>
          </a:p>
        </p:txBody>
      </p:sp>
      <p:sp>
        <p:nvSpPr>
          <p:cNvPr id="527443" name="Rectangle 83"/>
          <p:cNvSpPr>
            <a:spLocks noChangeArrowheads="1"/>
          </p:cNvSpPr>
          <p:nvPr/>
        </p:nvSpPr>
        <p:spPr bwMode="auto">
          <a:xfrm>
            <a:off x="0" y="5445125"/>
            <a:ext cx="1714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Низкий уровень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адаптации</a:t>
            </a:r>
          </a:p>
        </p:txBody>
      </p:sp>
      <p:sp>
        <p:nvSpPr>
          <p:cNvPr id="527444" name="Rectangle 84"/>
          <p:cNvSpPr>
            <a:spLocks noChangeArrowheads="1"/>
          </p:cNvSpPr>
          <p:nvPr/>
        </p:nvSpPr>
        <p:spPr bwMode="auto">
          <a:xfrm>
            <a:off x="4284663" y="981075"/>
            <a:ext cx="1136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обучение</a:t>
            </a:r>
          </a:p>
        </p:txBody>
      </p:sp>
      <p:sp>
        <p:nvSpPr>
          <p:cNvPr id="527445" name="Rectangle 85"/>
          <p:cNvSpPr>
            <a:spLocks noChangeArrowheads="1"/>
          </p:cNvSpPr>
          <p:nvPr/>
        </p:nvSpPr>
        <p:spPr bwMode="auto">
          <a:xfrm>
            <a:off x="4356100" y="2133600"/>
            <a:ext cx="112553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освоение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2"/>
          <p:cNvSpPr>
            <a:spLocks noChangeArrowheads="1"/>
          </p:cNvSpPr>
          <p:nvPr/>
        </p:nvSpPr>
        <p:spPr bwMode="auto">
          <a:xfrm>
            <a:off x="3419475" y="2852738"/>
            <a:ext cx="2087563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Гражданское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общество</a:t>
            </a: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 flipH="1" flipV="1">
            <a:off x="395288" y="549275"/>
            <a:ext cx="3455987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5148263" y="404813"/>
            <a:ext cx="3995737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H="1">
            <a:off x="0" y="3213100"/>
            <a:ext cx="3348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5508625" y="3141663"/>
            <a:ext cx="3684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 flipH="1" flipV="1">
            <a:off x="4427538" y="0"/>
            <a:ext cx="1587" cy="289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427538" y="3573463"/>
            <a:ext cx="0" cy="273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 flipH="1">
            <a:off x="0" y="3357563"/>
            <a:ext cx="370840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4932363" y="3429000"/>
            <a:ext cx="3887787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Oval 11"/>
          <p:cNvSpPr>
            <a:spLocks noChangeArrowheads="1"/>
          </p:cNvSpPr>
          <p:nvPr/>
        </p:nvSpPr>
        <p:spPr bwMode="auto">
          <a:xfrm>
            <a:off x="6011863" y="3141663"/>
            <a:ext cx="6985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3517" name="Rectangle 13"/>
          <p:cNvSpPr>
            <a:spLocks noChangeArrowheads="1"/>
          </p:cNvSpPr>
          <p:nvPr/>
        </p:nvSpPr>
        <p:spPr bwMode="auto">
          <a:xfrm>
            <a:off x="7019925" y="0"/>
            <a:ext cx="1809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sz="2400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3524" name="Rectangle 20"/>
          <p:cNvSpPr>
            <a:spLocks noChangeArrowheads="1"/>
          </p:cNvSpPr>
          <p:nvPr/>
        </p:nvSpPr>
        <p:spPr bwMode="auto">
          <a:xfrm rot="16200000">
            <a:off x="5501481" y="3505994"/>
            <a:ext cx="115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7422" name="Oval 23"/>
          <p:cNvSpPr>
            <a:spLocks noChangeArrowheads="1"/>
          </p:cNvSpPr>
          <p:nvPr/>
        </p:nvSpPr>
        <p:spPr bwMode="auto">
          <a:xfrm flipH="1">
            <a:off x="4356100" y="5949950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Oval 24"/>
          <p:cNvSpPr>
            <a:spLocks noChangeArrowheads="1"/>
          </p:cNvSpPr>
          <p:nvPr/>
        </p:nvSpPr>
        <p:spPr bwMode="auto">
          <a:xfrm flipH="1">
            <a:off x="4356100" y="5300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Oval 25"/>
          <p:cNvSpPr>
            <a:spLocks noChangeArrowheads="1"/>
          </p:cNvSpPr>
          <p:nvPr/>
        </p:nvSpPr>
        <p:spPr bwMode="auto">
          <a:xfrm flipH="1">
            <a:off x="5364163" y="37163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3530" name="Rectangle 26"/>
          <p:cNvSpPr>
            <a:spLocks noChangeArrowheads="1"/>
          </p:cNvSpPr>
          <p:nvPr/>
        </p:nvSpPr>
        <p:spPr bwMode="auto">
          <a:xfrm>
            <a:off x="3203575" y="4437063"/>
            <a:ext cx="2413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7426" name="Oval 27"/>
          <p:cNvSpPr>
            <a:spLocks noChangeArrowheads="1"/>
          </p:cNvSpPr>
          <p:nvPr/>
        </p:nvSpPr>
        <p:spPr bwMode="auto">
          <a:xfrm flipH="1">
            <a:off x="4356100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Oval 28"/>
          <p:cNvSpPr>
            <a:spLocks noChangeArrowheads="1"/>
          </p:cNvSpPr>
          <p:nvPr/>
        </p:nvSpPr>
        <p:spPr bwMode="auto">
          <a:xfrm flipH="1">
            <a:off x="7308850" y="3141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8" name="Line 29"/>
          <p:cNvSpPr>
            <a:spLocks noChangeShapeType="1"/>
          </p:cNvSpPr>
          <p:nvPr/>
        </p:nvSpPr>
        <p:spPr bwMode="auto">
          <a:xfrm>
            <a:off x="4427538" y="616585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7429" name="Oval 32"/>
          <p:cNvSpPr>
            <a:spLocks noChangeArrowheads="1"/>
          </p:cNvSpPr>
          <p:nvPr/>
        </p:nvSpPr>
        <p:spPr bwMode="auto">
          <a:xfrm flipH="1">
            <a:off x="6372225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0" name="Oval 33"/>
          <p:cNvSpPr>
            <a:spLocks noChangeArrowheads="1"/>
          </p:cNvSpPr>
          <p:nvPr/>
        </p:nvSpPr>
        <p:spPr bwMode="auto">
          <a:xfrm flipH="1">
            <a:off x="7164388" y="515778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1" name="Oval 34"/>
          <p:cNvSpPr>
            <a:spLocks noChangeArrowheads="1"/>
          </p:cNvSpPr>
          <p:nvPr/>
        </p:nvSpPr>
        <p:spPr bwMode="auto">
          <a:xfrm flipH="1">
            <a:off x="5508625" y="26368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Oval 37"/>
          <p:cNvSpPr>
            <a:spLocks noChangeArrowheads="1"/>
          </p:cNvSpPr>
          <p:nvPr/>
        </p:nvSpPr>
        <p:spPr bwMode="auto">
          <a:xfrm>
            <a:off x="0" y="2852738"/>
            <a:ext cx="395288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7433" name="Oval 38"/>
          <p:cNvSpPr>
            <a:spLocks noChangeArrowheads="1"/>
          </p:cNvSpPr>
          <p:nvPr/>
        </p:nvSpPr>
        <p:spPr bwMode="auto">
          <a:xfrm>
            <a:off x="0" y="33337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7434" name="Oval 39"/>
          <p:cNvSpPr>
            <a:spLocks noChangeArrowheads="1"/>
          </p:cNvSpPr>
          <p:nvPr/>
        </p:nvSpPr>
        <p:spPr bwMode="auto">
          <a:xfrm>
            <a:off x="4500563" y="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7435" name="Oval 40"/>
          <p:cNvSpPr>
            <a:spLocks noChangeArrowheads="1"/>
          </p:cNvSpPr>
          <p:nvPr/>
        </p:nvSpPr>
        <p:spPr bwMode="auto">
          <a:xfrm>
            <a:off x="8604250" y="0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7436" name="Oval 41"/>
          <p:cNvSpPr>
            <a:spLocks noChangeArrowheads="1"/>
          </p:cNvSpPr>
          <p:nvPr/>
        </p:nvSpPr>
        <p:spPr bwMode="auto">
          <a:xfrm>
            <a:off x="8748713" y="3141663"/>
            <a:ext cx="395287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7437" name="Oval 42"/>
          <p:cNvSpPr>
            <a:spLocks noChangeArrowheads="1"/>
          </p:cNvSpPr>
          <p:nvPr/>
        </p:nvSpPr>
        <p:spPr bwMode="auto">
          <a:xfrm>
            <a:off x="8748713" y="594995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17438" name="Oval 43"/>
          <p:cNvSpPr>
            <a:spLocks noChangeArrowheads="1"/>
          </p:cNvSpPr>
          <p:nvPr/>
        </p:nvSpPr>
        <p:spPr bwMode="auto">
          <a:xfrm>
            <a:off x="392430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17439" name="Oval 44"/>
          <p:cNvSpPr>
            <a:spLocks noChangeArrowheads="1"/>
          </p:cNvSpPr>
          <p:nvPr/>
        </p:nvSpPr>
        <p:spPr bwMode="auto">
          <a:xfrm>
            <a:off x="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17440" name="Oval 47"/>
          <p:cNvSpPr>
            <a:spLocks noChangeArrowheads="1"/>
          </p:cNvSpPr>
          <p:nvPr/>
        </p:nvSpPr>
        <p:spPr bwMode="auto">
          <a:xfrm flipH="1">
            <a:off x="6156325" y="22764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Oval 48"/>
          <p:cNvSpPr>
            <a:spLocks noChangeArrowheads="1"/>
          </p:cNvSpPr>
          <p:nvPr/>
        </p:nvSpPr>
        <p:spPr bwMode="auto">
          <a:xfrm flipH="1">
            <a:off x="6659563" y="18446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Oval 49"/>
          <p:cNvSpPr>
            <a:spLocks noChangeArrowheads="1"/>
          </p:cNvSpPr>
          <p:nvPr/>
        </p:nvSpPr>
        <p:spPr bwMode="auto">
          <a:xfrm flipH="1">
            <a:off x="7596188" y="13414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Oval 52"/>
          <p:cNvSpPr>
            <a:spLocks noChangeArrowheads="1"/>
          </p:cNvSpPr>
          <p:nvPr/>
        </p:nvSpPr>
        <p:spPr bwMode="auto">
          <a:xfrm>
            <a:off x="4427538" y="227647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4" name="Oval 53"/>
          <p:cNvSpPr>
            <a:spLocks noChangeArrowheads="1"/>
          </p:cNvSpPr>
          <p:nvPr/>
        </p:nvSpPr>
        <p:spPr bwMode="auto">
          <a:xfrm>
            <a:off x="4356100" y="1196975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5" name="Oval 54"/>
          <p:cNvSpPr>
            <a:spLocks noChangeArrowheads="1"/>
          </p:cNvSpPr>
          <p:nvPr/>
        </p:nvSpPr>
        <p:spPr bwMode="auto">
          <a:xfrm>
            <a:off x="2484438" y="4221163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6" name="Oval 55"/>
          <p:cNvSpPr>
            <a:spLocks noChangeArrowheads="1"/>
          </p:cNvSpPr>
          <p:nvPr/>
        </p:nvSpPr>
        <p:spPr bwMode="auto">
          <a:xfrm>
            <a:off x="1692275" y="48688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7" name="Oval 56"/>
          <p:cNvSpPr>
            <a:spLocks noChangeArrowheads="1"/>
          </p:cNvSpPr>
          <p:nvPr/>
        </p:nvSpPr>
        <p:spPr bwMode="auto">
          <a:xfrm>
            <a:off x="900113" y="544512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8" name="Oval 57"/>
          <p:cNvSpPr>
            <a:spLocks noChangeArrowheads="1"/>
          </p:cNvSpPr>
          <p:nvPr/>
        </p:nvSpPr>
        <p:spPr bwMode="auto">
          <a:xfrm>
            <a:off x="2627313" y="206057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9" name="Oval 58"/>
          <p:cNvSpPr>
            <a:spLocks noChangeArrowheads="1"/>
          </p:cNvSpPr>
          <p:nvPr/>
        </p:nvSpPr>
        <p:spPr bwMode="auto">
          <a:xfrm>
            <a:off x="1979613" y="3213100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0" name="Oval 59"/>
          <p:cNvSpPr>
            <a:spLocks noChangeArrowheads="1"/>
          </p:cNvSpPr>
          <p:nvPr/>
        </p:nvSpPr>
        <p:spPr bwMode="auto">
          <a:xfrm flipH="1" flipV="1">
            <a:off x="1476375" y="1341438"/>
            <a:ext cx="71438" cy="746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51" name="Rectangle 66"/>
          <p:cNvSpPr>
            <a:spLocks noGrp="1" noChangeArrowheads="1"/>
          </p:cNvSpPr>
          <p:nvPr>
            <p:ph idx="1"/>
          </p:nvPr>
        </p:nvSpPr>
        <p:spPr>
          <a:xfrm>
            <a:off x="0" y="620713"/>
            <a:ext cx="8964613" cy="5616575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2 ГРАЖ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8382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Oval 2"/>
          <p:cNvSpPr>
            <a:spLocks noChangeArrowheads="1"/>
          </p:cNvSpPr>
          <p:nvPr/>
        </p:nvSpPr>
        <p:spPr bwMode="auto">
          <a:xfrm>
            <a:off x="3419475" y="2852738"/>
            <a:ext cx="2087563" cy="719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Гражданское</a:t>
            </a:r>
          </a:p>
          <a:p>
            <a:pPr algn="ctr"/>
            <a:r>
              <a:rPr lang="ru-RU" b="1">
                <a:solidFill>
                  <a:srgbClr val="000000"/>
                </a:solidFill>
              </a:rPr>
              <a:t> общество</a:t>
            </a:r>
          </a:p>
        </p:txBody>
      </p:sp>
      <p:sp>
        <p:nvSpPr>
          <p:cNvPr id="19459" name="Line 3"/>
          <p:cNvSpPr>
            <a:spLocks noChangeShapeType="1"/>
          </p:cNvSpPr>
          <p:nvPr/>
        </p:nvSpPr>
        <p:spPr bwMode="auto">
          <a:xfrm flipH="1" flipV="1">
            <a:off x="395288" y="549275"/>
            <a:ext cx="3455987" cy="2376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V="1">
            <a:off x="5148263" y="404813"/>
            <a:ext cx="3995737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H="1">
            <a:off x="0" y="3213100"/>
            <a:ext cx="33480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5508625" y="3141663"/>
            <a:ext cx="3684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 flipV="1">
            <a:off x="4427538" y="0"/>
            <a:ext cx="1587" cy="2897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427538" y="3573463"/>
            <a:ext cx="0" cy="2735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 flipH="1">
            <a:off x="0" y="3357563"/>
            <a:ext cx="370840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Line 10"/>
          <p:cNvSpPr>
            <a:spLocks noChangeShapeType="1"/>
          </p:cNvSpPr>
          <p:nvPr/>
        </p:nvSpPr>
        <p:spPr bwMode="auto">
          <a:xfrm>
            <a:off x="4932363" y="3429000"/>
            <a:ext cx="3887787" cy="3024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Oval 11"/>
          <p:cNvSpPr>
            <a:spLocks noChangeArrowheads="1"/>
          </p:cNvSpPr>
          <p:nvPr/>
        </p:nvSpPr>
        <p:spPr bwMode="auto">
          <a:xfrm>
            <a:off x="6011863" y="3141663"/>
            <a:ext cx="69850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5564" name="Rectangle 12"/>
          <p:cNvSpPr>
            <a:spLocks noChangeArrowheads="1"/>
          </p:cNvSpPr>
          <p:nvPr/>
        </p:nvSpPr>
        <p:spPr bwMode="auto">
          <a:xfrm>
            <a:off x="7019925" y="0"/>
            <a:ext cx="18097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sz="2400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565" name="Rectangle 13"/>
          <p:cNvSpPr>
            <a:spLocks noChangeArrowheads="1"/>
          </p:cNvSpPr>
          <p:nvPr/>
        </p:nvSpPr>
        <p:spPr bwMode="auto">
          <a:xfrm rot="16200000">
            <a:off x="5501481" y="3505994"/>
            <a:ext cx="115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20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</p:txBody>
      </p:sp>
      <p:sp>
        <p:nvSpPr>
          <p:cNvPr id="19470" name="Oval 14"/>
          <p:cNvSpPr>
            <a:spLocks noChangeArrowheads="1"/>
          </p:cNvSpPr>
          <p:nvPr/>
        </p:nvSpPr>
        <p:spPr bwMode="auto">
          <a:xfrm flipH="1">
            <a:off x="4356100" y="5949950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1" name="Oval 15"/>
          <p:cNvSpPr>
            <a:spLocks noChangeArrowheads="1"/>
          </p:cNvSpPr>
          <p:nvPr/>
        </p:nvSpPr>
        <p:spPr bwMode="auto">
          <a:xfrm flipH="1">
            <a:off x="4356100" y="5300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auto">
          <a:xfrm flipH="1">
            <a:off x="5364163" y="37163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5569" name="Rectangle 17"/>
          <p:cNvSpPr>
            <a:spLocks noChangeArrowheads="1"/>
          </p:cNvSpPr>
          <p:nvPr/>
        </p:nvSpPr>
        <p:spPr bwMode="auto">
          <a:xfrm>
            <a:off x="3203575" y="4437063"/>
            <a:ext cx="2413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19474" name="Oval 18"/>
          <p:cNvSpPr>
            <a:spLocks noChangeArrowheads="1"/>
          </p:cNvSpPr>
          <p:nvPr/>
        </p:nvSpPr>
        <p:spPr bwMode="auto">
          <a:xfrm flipH="1">
            <a:off x="4356100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5" name="Oval 19"/>
          <p:cNvSpPr>
            <a:spLocks noChangeArrowheads="1"/>
          </p:cNvSpPr>
          <p:nvPr/>
        </p:nvSpPr>
        <p:spPr bwMode="auto">
          <a:xfrm flipH="1">
            <a:off x="7308850" y="3141663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6" name="Line 20"/>
          <p:cNvSpPr>
            <a:spLocks noChangeShapeType="1"/>
          </p:cNvSpPr>
          <p:nvPr/>
        </p:nvSpPr>
        <p:spPr bwMode="auto">
          <a:xfrm>
            <a:off x="4427538" y="616585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7" name="Oval 21"/>
          <p:cNvSpPr>
            <a:spLocks noChangeArrowheads="1"/>
          </p:cNvSpPr>
          <p:nvPr/>
        </p:nvSpPr>
        <p:spPr bwMode="auto">
          <a:xfrm flipH="1">
            <a:off x="6372225" y="458152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8" name="Oval 22"/>
          <p:cNvSpPr>
            <a:spLocks noChangeArrowheads="1"/>
          </p:cNvSpPr>
          <p:nvPr/>
        </p:nvSpPr>
        <p:spPr bwMode="auto">
          <a:xfrm flipH="1">
            <a:off x="7164388" y="515778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79" name="Oval 23"/>
          <p:cNvSpPr>
            <a:spLocks noChangeArrowheads="1"/>
          </p:cNvSpPr>
          <p:nvPr/>
        </p:nvSpPr>
        <p:spPr bwMode="auto">
          <a:xfrm flipH="1">
            <a:off x="5508625" y="26368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0" name="Oval 24"/>
          <p:cNvSpPr>
            <a:spLocks noChangeArrowheads="1"/>
          </p:cNvSpPr>
          <p:nvPr/>
        </p:nvSpPr>
        <p:spPr bwMode="auto">
          <a:xfrm>
            <a:off x="0" y="2852738"/>
            <a:ext cx="395288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19481" name="Oval 25"/>
          <p:cNvSpPr>
            <a:spLocks noChangeArrowheads="1"/>
          </p:cNvSpPr>
          <p:nvPr/>
        </p:nvSpPr>
        <p:spPr bwMode="auto">
          <a:xfrm>
            <a:off x="0" y="33337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19482" name="Oval 26"/>
          <p:cNvSpPr>
            <a:spLocks noChangeArrowheads="1"/>
          </p:cNvSpPr>
          <p:nvPr/>
        </p:nvSpPr>
        <p:spPr bwMode="auto">
          <a:xfrm>
            <a:off x="4500563" y="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19483" name="Oval 27"/>
          <p:cNvSpPr>
            <a:spLocks noChangeArrowheads="1"/>
          </p:cNvSpPr>
          <p:nvPr/>
        </p:nvSpPr>
        <p:spPr bwMode="auto">
          <a:xfrm>
            <a:off x="8604250" y="0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19484" name="Oval 28"/>
          <p:cNvSpPr>
            <a:spLocks noChangeArrowheads="1"/>
          </p:cNvSpPr>
          <p:nvPr/>
        </p:nvSpPr>
        <p:spPr bwMode="auto">
          <a:xfrm>
            <a:off x="8748713" y="3141663"/>
            <a:ext cx="395287" cy="3381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19485" name="Oval 29"/>
          <p:cNvSpPr>
            <a:spLocks noChangeArrowheads="1"/>
          </p:cNvSpPr>
          <p:nvPr/>
        </p:nvSpPr>
        <p:spPr bwMode="auto">
          <a:xfrm>
            <a:off x="8748713" y="5949950"/>
            <a:ext cx="395287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19486" name="Oval 30"/>
          <p:cNvSpPr>
            <a:spLocks noChangeArrowheads="1"/>
          </p:cNvSpPr>
          <p:nvPr/>
        </p:nvSpPr>
        <p:spPr bwMode="auto">
          <a:xfrm>
            <a:off x="392430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19487" name="Oval 31"/>
          <p:cNvSpPr>
            <a:spLocks noChangeArrowheads="1"/>
          </p:cNvSpPr>
          <p:nvPr/>
        </p:nvSpPr>
        <p:spPr bwMode="auto">
          <a:xfrm>
            <a:off x="0" y="6308725"/>
            <a:ext cx="395288" cy="3381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19488" name="Oval 32"/>
          <p:cNvSpPr>
            <a:spLocks noChangeArrowheads="1"/>
          </p:cNvSpPr>
          <p:nvPr/>
        </p:nvSpPr>
        <p:spPr bwMode="auto">
          <a:xfrm flipH="1">
            <a:off x="6156325" y="22764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89" name="Oval 33"/>
          <p:cNvSpPr>
            <a:spLocks noChangeArrowheads="1"/>
          </p:cNvSpPr>
          <p:nvPr/>
        </p:nvSpPr>
        <p:spPr bwMode="auto">
          <a:xfrm flipH="1">
            <a:off x="6659563" y="1844675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0" name="Oval 34"/>
          <p:cNvSpPr>
            <a:spLocks noChangeArrowheads="1"/>
          </p:cNvSpPr>
          <p:nvPr/>
        </p:nvSpPr>
        <p:spPr bwMode="auto">
          <a:xfrm flipH="1">
            <a:off x="7596188" y="1341438"/>
            <a:ext cx="73025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1" name="Oval 35"/>
          <p:cNvSpPr>
            <a:spLocks noChangeArrowheads="1"/>
          </p:cNvSpPr>
          <p:nvPr/>
        </p:nvSpPr>
        <p:spPr bwMode="auto">
          <a:xfrm>
            <a:off x="4427538" y="227647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2" name="Oval 36"/>
          <p:cNvSpPr>
            <a:spLocks noChangeArrowheads="1"/>
          </p:cNvSpPr>
          <p:nvPr/>
        </p:nvSpPr>
        <p:spPr bwMode="auto">
          <a:xfrm>
            <a:off x="4356100" y="1196975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3" name="Oval 37"/>
          <p:cNvSpPr>
            <a:spLocks noChangeArrowheads="1"/>
          </p:cNvSpPr>
          <p:nvPr/>
        </p:nvSpPr>
        <p:spPr bwMode="auto">
          <a:xfrm>
            <a:off x="2484438" y="4221163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4" name="Oval 38"/>
          <p:cNvSpPr>
            <a:spLocks noChangeArrowheads="1"/>
          </p:cNvSpPr>
          <p:nvPr/>
        </p:nvSpPr>
        <p:spPr bwMode="auto">
          <a:xfrm>
            <a:off x="1692275" y="4868863"/>
            <a:ext cx="71438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5" name="Oval 39"/>
          <p:cNvSpPr>
            <a:spLocks noChangeArrowheads="1"/>
          </p:cNvSpPr>
          <p:nvPr/>
        </p:nvSpPr>
        <p:spPr bwMode="auto">
          <a:xfrm>
            <a:off x="900113" y="5445125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6" name="Oval 41"/>
          <p:cNvSpPr>
            <a:spLocks noChangeArrowheads="1"/>
          </p:cNvSpPr>
          <p:nvPr/>
        </p:nvSpPr>
        <p:spPr bwMode="auto">
          <a:xfrm>
            <a:off x="1979613" y="3213100"/>
            <a:ext cx="71437" cy="69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7" name="Oval 42"/>
          <p:cNvSpPr>
            <a:spLocks noChangeArrowheads="1"/>
          </p:cNvSpPr>
          <p:nvPr/>
        </p:nvSpPr>
        <p:spPr bwMode="auto">
          <a:xfrm flipH="1" flipV="1">
            <a:off x="1258888" y="1125538"/>
            <a:ext cx="71437" cy="746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8" name="Rectangle 45"/>
          <p:cNvSpPr>
            <a:spLocks noChangeArrowheads="1"/>
          </p:cNvSpPr>
          <p:nvPr/>
        </p:nvSpPr>
        <p:spPr bwMode="auto">
          <a:xfrm>
            <a:off x="468313" y="6237288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499" name="Rectangle 49"/>
          <p:cNvSpPr>
            <a:spLocks noChangeArrowheads="1"/>
          </p:cNvSpPr>
          <p:nvPr/>
        </p:nvSpPr>
        <p:spPr bwMode="auto">
          <a:xfrm>
            <a:off x="4500563" y="2133600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0" name="Rectangle 50"/>
          <p:cNvSpPr>
            <a:spLocks noChangeArrowheads="1"/>
          </p:cNvSpPr>
          <p:nvPr/>
        </p:nvSpPr>
        <p:spPr bwMode="auto">
          <a:xfrm>
            <a:off x="8229600" y="5084763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1" name="Rectangle 52"/>
          <p:cNvSpPr>
            <a:spLocks noChangeArrowheads="1"/>
          </p:cNvSpPr>
          <p:nvPr/>
        </p:nvSpPr>
        <p:spPr bwMode="auto">
          <a:xfrm>
            <a:off x="8229600" y="2492375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2" name="Rectangle 53"/>
          <p:cNvSpPr>
            <a:spLocks noChangeArrowheads="1"/>
          </p:cNvSpPr>
          <p:nvPr/>
        </p:nvSpPr>
        <p:spPr bwMode="auto">
          <a:xfrm>
            <a:off x="5508625" y="4581525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3" name="Rectangle 54"/>
          <p:cNvSpPr>
            <a:spLocks noChangeArrowheads="1"/>
          </p:cNvSpPr>
          <p:nvPr/>
        </p:nvSpPr>
        <p:spPr bwMode="auto">
          <a:xfrm>
            <a:off x="6300788" y="5157788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4" name="Rectangle 55"/>
          <p:cNvSpPr>
            <a:spLocks noChangeArrowheads="1"/>
          </p:cNvSpPr>
          <p:nvPr/>
        </p:nvSpPr>
        <p:spPr bwMode="auto">
          <a:xfrm>
            <a:off x="5795963" y="3284538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5" name="Rectangle 56"/>
          <p:cNvSpPr>
            <a:spLocks noChangeArrowheads="1"/>
          </p:cNvSpPr>
          <p:nvPr/>
        </p:nvSpPr>
        <p:spPr bwMode="auto">
          <a:xfrm>
            <a:off x="7019925" y="3357563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6" name="Rectangle 57"/>
          <p:cNvSpPr>
            <a:spLocks noChangeArrowheads="1"/>
          </p:cNvSpPr>
          <p:nvPr/>
        </p:nvSpPr>
        <p:spPr bwMode="auto">
          <a:xfrm>
            <a:off x="6084888" y="2420938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7" name="Rectangle 58"/>
          <p:cNvSpPr>
            <a:spLocks noChangeArrowheads="1"/>
          </p:cNvSpPr>
          <p:nvPr/>
        </p:nvSpPr>
        <p:spPr bwMode="auto">
          <a:xfrm>
            <a:off x="6877050" y="1844675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8" name="Rectangle 61"/>
          <p:cNvSpPr>
            <a:spLocks noChangeArrowheads="1"/>
          </p:cNvSpPr>
          <p:nvPr/>
        </p:nvSpPr>
        <p:spPr bwMode="auto">
          <a:xfrm>
            <a:off x="971550" y="5445125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09" name="Rectangle 62"/>
          <p:cNvSpPr>
            <a:spLocks noChangeArrowheads="1"/>
          </p:cNvSpPr>
          <p:nvPr/>
        </p:nvSpPr>
        <p:spPr bwMode="auto">
          <a:xfrm>
            <a:off x="1692275" y="4868863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10" name="Rectangle 63"/>
          <p:cNvSpPr>
            <a:spLocks noChangeArrowheads="1"/>
          </p:cNvSpPr>
          <p:nvPr/>
        </p:nvSpPr>
        <p:spPr bwMode="auto">
          <a:xfrm>
            <a:off x="2411413" y="4292600"/>
            <a:ext cx="914400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11" name="Rectangle 64"/>
          <p:cNvSpPr>
            <a:spLocks noChangeArrowheads="1"/>
          </p:cNvSpPr>
          <p:nvPr/>
        </p:nvSpPr>
        <p:spPr bwMode="auto">
          <a:xfrm>
            <a:off x="3132138" y="3789363"/>
            <a:ext cx="914400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9512" name="Rectangle 66"/>
          <p:cNvSpPr>
            <a:spLocks noChangeArrowheads="1"/>
          </p:cNvSpPr>
          <p:nvPr/>
        </p:nvSpPr>
        <p:spPr bwMode="auto">
          <a:xfrm>
            <a:off x="4643438" y="6308725"/>
            <a:ext cx="914400" cy="40957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535621" name="Rectangle 69"/>
          <p:cNvSpPr>
            <a:spLocks noChangeArrowheads="1"/>
          </p:cNvSpPr>
          <p:nvPr/>
        </p:nvSpPr>
        <p:spPr bwMode="auto">
          <a:xfrm>
            <a:off x="2268538" y="1557338"/>
            <a:ext cx="2159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22" name="Rectangle 70"/>
          <p:cNvSpPr>
            <a:spLocks noChangeArrowheads="1"/>
          </p:cNvSpPr>
          <p:nvPr/>
        </p:nvSpPr>
        <p:spPr bwMode="auto">
          <a:xfrm>
            <a:off x="2843213" y="4868863"/>
            <a:ext cx="8651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23" name="Rectangle 71"/>
          <p:cNvSpPr>
            <a:spLocks noChangeArrowheads="1"/>
          </p:cNvSpPr>
          <p:nvPr/>
        </p:nvSpPr>
        <p:spPr bwMode="auto">
          <a:xfrm>
            <a:off x="0" y="3213100"/>
            <a:ext cx="8651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суть</a:t>
            </a:r>
          </a:p>
        </p:txBody>
      </p:sp>
      <p:sp>
        <p:nvSpPr>
          <p:cNvPr id="535624" name="Rectangle 72"/>
          <p:cNvSpPr>
            <a:spLocks noChangeArrowheads="1"/>
          </p:cNvSpPr>
          <p:nvPr/>
        </p:nvSpPr>
        <p:spPr bwMode="auto">
          <a:xfrm>
            <a:off x="2268538" y="1412875"/>
            <a:ext cx="184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25" name="Rectangle 73"/>
          <p:cNvSpPr>
            <a:spLocks noChangeArrowheads="1"/>
          </p:cNvSpPr>
          <p:nvPr/>
        </p:nvSpPr>
        <p:spPr bwMode="auto">
          <a:xfrm>
            <a:off x="1403350" y="404813"/>
            <a:ext cx="2879725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Правовая связь человека и государства, взаимные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права  и обязанности</a:t>
            </a:r>
          </a:p>
        </p:txBody>
      </p:sp>
      <p:sp>
        <p:nvSpPr>
          <p:cNvPr id="535626" name="Rectangle 74"/>
          <p:cNvSpPr>
            <a:spLocks noChangeArrowheads="1"/>
          </p:cNvSpPr>
          <p:nvPr/>
        </p:nvSpPr>
        <p:spPr bwMode="auto">
          <a:xfrm>
            <a:off x="2916238" y="5589588"/>
            <a:ext cx="184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27" name="Rectangle 75"/>
          <p:cNvSpPr>
            <a:spLocks noChangeArrowheads="1"/>
          </p:cNvSpPr>
          <p:nvPr/>
        </p:nvSpPr>
        <p:spPr bwMode="auto">
          <a:xfrm>
            <a:off x="395288" y="188913"/>
            <a:ext cx="1841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28" name="Rectangle 76"/>
          <p:cNvSpPr>
            <a:spLocks noChangeArrowheads="1"/>
          </p:cNvSpPr>
          <p:nvPr/>
        </p:nvSpPr>
        <p:spPr bwMode="auto">
          <a:xfrm>
            <a:off x="179388" y="0"/>
            <a:ext cx="14398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гражданин</a:t>
            </a:r>
          </a:p>
        </p:txBody>
      </p:sp>
      <p:sp>
        <p:nvSpPr>
          <p:cNvPr id="535629" name="Rectangle 77"/>
          <p:cNvSpPr>
            <a:spLocks noChangeArrowheads="1"/>
          </p:cNvSpPr>
          <p:nvPr/>
        </p:nvSpPr>
        <p:spPr bwMode="auto">
          <a:xfrm>
            <a:off x="2916238" y="5157788"/>
            <a:ext cx="8318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522" name="Rectangle 79"/>
          <p:cNvSpPr>
            <a:spLocks noChangeArrowheads="1"/>
          </p:cNvSpPr>
          <p:nvPr/>
        </p:nvSpPr>
        <p:spPr bwMode="auto">
          <a:xfrm>
            <a:off x="611188" y="2492375"/>
            <a:ext cx="2447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FF33"/>
                </a:solidFill>
              </a:rPr>
              <a:t>гражданин наравных </a:t>
            </a:r>
          </a:p>
          <a:p>
            <a:r>
              <a:rPr lang="ru-RU" b="1">
                <a:solidFill>
                  <a:srgbClr val="66FF33"/>
                </a:solidFill>
              </a:rPr>
              <a:t>с государством</a:t>
            </a:r>
          </a:p>
        </p:txBody>
      </p:sp>
      <p:sp>
        <p:nvSpPr>
          <p:cNvPr id="535632" name="Rectangle 80"/>
          <p:cNvSpPr>
            <a:spLocks noChangeArrowheads="1"/>
          </p:cNvSpPr>
          <p:nvPr/>
        </p:nvSpPr>
        <p:spPr bwMode="auto">
          <a:xfrm>
            <a:off x="4932363" y="0"/>
            <a:ext cx="165576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определения</a:t>
            </a:r>
          </a:p>
        </p:txBody>
      </p:sp>
      <p:sp>
        <p:nvSpPr>
          <p:cNvPr id="535633" name="Rectangle 81"/>
          <p:cNvSpPr>
            <a:spLocks noChangeArrowheads="1"/>
          </p:cNvSpPr>
          <p:nvPr/>
        </p:nvSpPr>
        <p:spPr bwMode="auto">
          <a:xfrm>
            <a:off x="7019925" y="0"/>
            <a:ext cx="15843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государство</a:t>
            </a:r>
          </a:p>
        </p:txBody>
      </p:sp>
      <p:sp>
        <p:nvSpPr>
          <p:cNvPr id="535634" name="Rectangle 82"/>
          <p:cNvSpPr>
            <a:spLocks noChangeArrowheads="1"/>
          </p:cNvSpPr>
          <p:nvPr/>
        </p:nvSpPr>
        <p:spPr bwMode="auto">
          <a:xfrm>
            <a:off x="4572000" y="549275"/>
            <a:ext cx="26638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endParaRPr lang="ru-RU" b="1" i="1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5635" name="Rectangle 83"/>
          <p:cNvSpPr>
            <a:spLocks noChangeArrowheads="1"/>
          </p:cNvSpPr>
          <p:nvPr/>
        </p:nvSpPr>
        <p:spPr bwMode="auto">
          <a:xfrm>
            <a:off x="4787900" y="692150"/>
            <a:ext cx="244792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Общество граждан, которые организуют свою деятельностья.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b="1" i="1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создавая государство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3813" cy="2024063"/>
          </a:xfrm>
        </p:spPr>
        <p:txBody>
          <a:bodyPr/>
          <a:lstStyle/>
          <a:p>
            <a:r>
              <a:rPr lang="ru-RU" sz="2800" i="1" smtClean="0"/>
              <a:t>Цель занятия:</a:t>
            </a:r>
            <a:br>
              <a:rPr lang="ru-RU" sz="2800" i="1" smtClean="0"/>
            </a:br>
            <a:r>
              <a:rPr lang="ru-RU" sz="2800" smtClean="0"/>
              <a:t>Показать на примере уроков истории и обществознания применение ДМТ, способствующей решению проблем познавательной деятельности учащихся.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2708275"/>
            <a:ext cx="9144000" cy="396081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 i="1" smtClean="0"/>
              <a:t>Задачи:</a:t>
            </a:r>
          </a:p>
          <a:p>
            <a:pPr>
              <a:buFontTx/>
              <a:buNone/>
            </a:pPr>
            <a:r>
              <a:rPr lang="ru-RU" b="1" smtClean="0"/>
              <a:t>1.Анализ познавательных проблем учебной деятельности.</a:t>
            </a:r>
          </a:p>
          <a:p>
            <a:pPr>
              <a:buFontTx/>
              <a:buNone/>
            </a:pPr>
            <a:r>
              <a:rPr lang="ru-RU" b="1" smtClean="0"/>
              <a:t>2.Раскрыть основные черты ДМТ.</a:t>
            </a:r>
          </a:p>
          <a:p>
            <a:pPr>
              <a:buFontTx/>
              <a:buNone/>
            </a:pPr>
            <a:r>
              <a:rPr lang="ru-RU" b="1" smtClean="0"/>
              <a:t>3. Показать принцип работы ДМТ на уроках истории и обществознания.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16557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1.Анализ познавательных проблем учебной деятельности.</a:t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0" y="1700213"/>
            <a:ext cx="9144000" cy="5157787"/>
          </a:xfrm>
        </p:spPr>
        <p:txBody>
          <a:bodyPr/>
          <a:lstStyle/>
          <a:p>
            <a:pPr algn="just"/>
            <a:r>
              <a:rPr lang="ru-RU" sz="4000" smtClean="0"/>
              <a:t>Какие проблемы возникают у современного ученика в процессе изучения предметов социально – гуманитарного цикла?</a:t>
            </a:r>
          </a:p>
          <a:p>
            <a:pPr algn="just"/>
            <a:r>
              <a:rPr lang="ru-RU" sz="4000" smtClean="0"/>
              <a:t>Сформулируйте тезисы по вопросу </a:t>
            </a:r>
          </a:p>
          <a:p>
            <a:pPr algn="just">
              <a:buFontTx/>
              <a:buNone/>
            </a:pPr>
            <a:r>
              <a:rPr lang="ru-RU" sz="4000" smtClean="0"/>
              <a:t>(  выработка тезисов 5 минут, выступление 2 минуты от группы)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r>
              <a:rPr lang="ru-RU" sz="3200" smtClean="0"/>
              <a:t>Познавательные проблемы учебной деятельности</a:t>
            </a:r>
          </a:p>
        </p:txBody>
      </p:sp>
      <p:sp>
        <p:nvSpPr>
          <p:cNvPr id="473091" name="Rectangle 3"/>
          <p:cNvSpPr>
            <a:spLocks noGrp="1" noChangeArrowheads="1"/>
          </p:cNvSpPr>
          <p:nvPr>
            <p:ph idx="1"/>
          </p:nvPr>
        </p:nvSpPr>
        <p:spPr>
          <a:xfrm>
            <a:off x="0" y="908050"/>
            <a:ext cx="9144000" cy="5732463"/>
          </a:xfrm>
        </p:spPr>
        <p:txBody>
          <a:bodyPr rtlCol="0">
            <a:normAutofit lnSpcReduction="10000"/>
          </a:bodyPr>
          <a:lstStyle/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Несформированность умений работать с текстом и учебной литературой в целом.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Трудности в оформлении больших массивов учебного материала.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Используемые схемы, таблицы представляют «молчащую наглядность», так как мышление не вступает с ними в диалог.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Преобладающий канал восприятия у разных учеников различный: аудиальный, визуальный, кинестетический.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Усвоение знаний затруднено состоянием здоровья детей.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smtClean="0"/>
              <a:t>В связи с использованием групповых методов обучения остается проблема фрагментарности знаний, т.к. чаще всего ученик запоминает и понимает тот материал, который обсуждался лишь с его участием.</a:t>
            </a:r>
          </a:p>
          <a:p>
            <a:pPr algn="just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r>
              <a:rPr lang="ru-RU" sz="4000" smtClean="0"/>
              <a:t>Сущность ДМТ по В.Э.Штейнбергу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981075"/>
            <a:ext cx="9144000" cy="568801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smtClean="0"/>
              <a:t>Основа ДМТ: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smtClean="0"/>
              <a:t> наглядные, программированные, понятийно – образные </a:t>
            </a:r>
            <a:r>
              <a:rPr lang="ru-RU" sz="2800" b="1" smtClean="0"/>
              <a:t>модели </a:t>
            </a:r>
            <a:r>
              <a:rPr lang="ru-RU" sz="2800" smtClean="0"/>
              <a:t>многомерного </a:t>
            </a:r>
            <a:r>
              <a:rPr lang="ru-RU" sz="2800" b="1" smtClean="0"/>
              <a:t>представлений </a:t>
            </a:r>
            <a:r>
              <a:rPr lang="ru-RU" sz="2800" smtClean="0"/>
              <a:t>и анализа </a:t>
            </a:r>
            <a:r>
              <a:rPr lang="ru-RU" sz="2800" b="1" smtClean="0"/>
              <a:t>знаний.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smtClean="0"/>
              <a:t>Конструирование ЛСМ</a:t>
            </a:r>
            <a:r>
              <a:rPr lang="ru-RU" sz="2800" b="1" smtClean="0"/>
              <a:t>  </a:t>
            </a:r>
            <a:r>
              <a:rPr lang="ru-RU" sz="2800" smtClean="0"/>
              <a:t>включает:</a:t>
            </a:r>
          </a:p>
          <a:p>
            <a:pPr>
              <a:lnSpc>
                <a:spcPct val="80000"/>
              </a:lnSpc>
            </a:pPr>
            <a:r>
              <a:rPr lang="ru-RU" sz="2800" b="1" smtClean="0"/>
              <a:t>Центр </a:t>
            </a:r>
            <a:r>
              <a:rPr lang="ru-RU" sz="2800" smtClean="0"/>
              <a:t>системы координат (тема, проблемная ситуация).</a:t>
            </a:r>
          </a:p>
          <a:p>
            <a:pPr>
              <a:lnSpc>
                <a:spcPct val="80000"/>
              </a:lnSpc>
            </a:pPr>
            <a:r>
              <a:rPr lang="ru-RU" sz="2800" b="1" smtClean="0"/>
              <a:t>Набор координат</a:t>
            </a:r>
            <a:r>
              <a:rPr lang="ru-RU" sz="2800" smtClean="0"/>
              <a:t> – «круг вопросов» по теме.</a:t>
            </a:r>
          </a:p>
          <a:p>
            <a:pPr>
              <a:lnSpc>
                <a:spcPct val="80000"/>
              </a:lnSpc>
            </a:pPr>
            <a:r>
              <a:rPr lang="ru-RU" sz="2800" b="1" smtClean="0"/>
              <a:t>Набор опорных узлов</a:t>
            </a:r>
            <a:r>
              <a:rPr lang="ru-RU" sz="2800" smtClean="0"/>
              <a:t> для каждой координаты.</a:t>
            </a:r>
          </a:p>
          <a:p>
            <a:pPr>
              <a:lnSpc>
                <a:spcPct val="80000"/>
              </a:lnSpc>
            </a:pPr>
            <a:r>
              <a:rPr lang="ru-RU" sz="2800" smtClean="0"/>
              <a:t>Перекодирование информации для каждого опорного узла, </a:t>
            </a:r>
            <a:r>
              <a:rPr lang="ru-RU" sz="2800" b="1" smtClean="0"/>
              <a:t>замена </a:t>
            </a:r>
            <a:r>
              <a:rPr lang="ru-RU" sz="2800" smtClean="0"/>
              <a:t>информации </a:t>
            </a:r>
            <a:r>
              <a:rPr lang="ru-RU" sz="2800" b="1" smtClean="0"/>
              <a:t>ключевыми словами</a:t>
            </a:r>
            <a:r>
              <a:rPr lang="ru-RU" sz="2800" smtClean="0"/>
              <a:t>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 i="1" smtClean="0"/>
              <a:t>Содержание ЛСМ: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800" b="1" smtClean="0"/>
              <a:t>1.Логический компонент – определенный порядок координат и узлов.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800" b="1" smtClean="0"/>
              <a:t>2.Смысловой – в виде содержания координат и узлов.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80975" y="984250"/>
          <a:ext cx="8504238" cy="5041900"/>
        </p:xfrm>
        <a:graphic>
          <a:graphicData uri="http://schemas.openxmlformats.org/presentationml/2006/ole">
            <p:oleObj spid="_x0000_s1026" name="Документ" r:id="rId3" imgW="9251972" imgH="548534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21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/>
              <a:t>Принципы работы ДМТ на уроке истории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557338"/>
            <a:ext cx="9144000" cy="5300662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sz="3600" smtClean="0"/>
              <a:t>Технологический этюд урока.</a:t>
            </a:r>
          </a:p>
          <a:p>
            <a:pPr marL="609600" indent="-609600" algn="just">
              <a:buFontTx/>
              <a:buAutoNum type="arabicPeriod"/>
            </a:pPr>
            <a:r>
              <a:rPr lang="ru-RU" sz="3600" smtClean="0"/>
              <a:t>Целеполагание.</a:t>
            </a:r>
          </a:p>
          <a:p>
            <a:pPr marL="609600" indent="-609600" algn="just">
              <a:buFontTx/>
              <a:buAutoNum type="arabicPeriod"/>
            </a:pPr>
            <a:r>
              <a:rPr lang="ru-RU" sz="3600" smtClean="0"/>
              <a:t>Систематизация и структурирование учебного материала: выделение темы, составление системы координат (алгритмизация, кодирование, интериоризация).</a:t>
            </a:r>
          </a:p>
          <a:p>
            <a:pPr marL="609600" indent="-609600" algn="just">
              <a:buFontTx/>
              <a:buAutoNum type="arabicPeriod"/>
            </a:pPr>
            <a:r>
              <a:rPr lang="ru-RU" sz="3600" smtClean="0"/>
              <a:t>Результаты (знания, умения).</a:t>
            </a:r>
          </a:p>
          <a:p>
            <a:pPr marL="609600" indent="-609600" algn="just">
              <a:buFontTx/>
              <a:buNone/>
            </a:pPr>
            <a:endParaRPr lang="ru-RU" sz="36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180975" y="984250"/>
          <a:ext cx="8504238" cy="5041900"/>
        </p:xfrm>
        <a:graphic>
          <a:graphicData uri="http://schemas.openxmlformats.org/presentationml/2006/ole">
            <p:oleObj spid="_x0000_s2050" name="Документ" r:id="rId3" imgW="9251972" imgH="5485343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>
            <p:ph sz="half" idx="1"/>
          </p:nvPr>
        </p:nvGraphicFramePr>
        <p:xfrm>
          <a:off x="434975" y="1184275"/>
          <a:ext cx="8524875" cy="5264150"/>
        </p:xfrm>
        <a:graphic>
          <a:graphicData uri="http://schemas.openxmlformats.org/presentationml/2006/ole">
            <p:oleObj spid="_x0000_s3074" name="Документ" r:id="rId3" imgW="9251972" imgH="5713914" progId="Word.Documen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486</Words>
  <Application>Microsoft Office PowerPoint</Application>
  <PresentationFormat>Экран (4:3)</PresentationFormat>
  <Paragraphs>134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Garamond</vt:lpstr>
      <vt:lpstr>Arial</vt:lpstr>
      <vt:lpstr>Calibri</vt:lpstr>
      <vt:lpstr>Тема Office</vt:lpstr>
      <vt:lpstr>Документ Microsoft Word</vt:lpstr>
      <vt:lpstr>Использование Дидактической многомерной технологии (ДМТ), логико-смысловой модели (ЛСМ) в преподавании истории и обществознания</vt:lpstr>
      <vt:lpstr>Цель занятия: Показать на примере уроков истории и обществознания применение ДМТ, способствующей решению проблем познавательной деятельности учащихся.</vt:lpstr>
      <vt:lpstr>1.Анализ познавательных проблем учебной деятельности. </vt:lpstr>
      <vt:lpstr>Познавательные проблемы учебной деятельности</vt:lpstr>
      <vt:lpstr>Сущность ДМТ по В.Э.Штейнбергу</vt:lpstr>
      <vt:lpstr>Слайд 6</vt:lpstr>
      <vt:lpstr>Принципы работы ДМТ на уроке истории</vt:lpstr>
      <vt:lpstr>Слайд 8</vt:lpstr>
      <vt:lpstr>Слайд 9</vt:lpstr>
      <vt:lpstr>Слайд 10</vt:lpstr>
      <vt:lpstr>Слайд 11</vt:lpstr>
      <vt:lpstr>Слайд 12</vt:lpstr>
      <vt:lpstr>Слайд 13</vt:lpstr>
      <vt:lpstr>Какие задачи решает ДМТ?</vt:lpstr>
      <vt:lpstr>Слайд 15</vt:lpstr>
      <vt:lpstr>Слайд 16</vt:lpstr>
      <vt:lpstr>Слайд 17</vt:lpstr>
      <vt:lpstr>Слайд 18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Дидактической многомерной технологии (ДМТ), логико-смысловой модели (ЛСМ) в преподавании истории и обществознания</dc:title>
  <dc:creator>х</dc:creator>
  <cp:lastModifiedBy>ASrock</cp:lastModifiedBy>
  <cp:revision>65</cp:revision>
  <cp:lastPrinted>1601-01-01T00:00:00Z</cp:lastPrinted>
  <dcterms:created xsi:type="dcterms:W3CDTF">2009-08-15T18:31:54Z</dcterms:created>
  <dcterms:modified xsi:type="dcterms:W3CDTF">2021-04-13T13:32:35Z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