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1" r:id="rId5"/>
    <p:sldId id="286" r:id="rId6"/>
    <p:sldId id="276" r:id="rId7"/>
    <p:sldId id="263" r:id="rId8"/>
    <p:sldId id="265" r:id="rId9"/>
    <p:sldId id="266" r:id="rId10"/>
    <p:sldId id="273" r:id="rId11"/>
    <p:sldId id="274" r:id="rId12"/>
    <p:sldId id="275" r:id="rId13"/>
    <p:sldId id="28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4C00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52" autoAdjust="0"/>
    <p:restoredTop sz="94660"/>
  </p:normalViewPr>
  <p:slideViewPr>
    <p:cSldViewPr snapToGrid="0">
      <p:cViewPr varScale="1">
        <p:scale>
          <a:sx n="77" d="100"/>
          <a:sy n="77" d="100"/>
        </p:scale>
        <p:origin x="5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C1483D-A349-4BBE-A2D2-70CE6FA9FD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04B6467-6BAB-482B-87D8-7DC54F634A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CE3E18-09B2-41B3-B5E8-382E8D09E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FF2E-9C4D-4481-A2CA-CED63A9BBDC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B7E0E5-4B72-41FC-8982-04DB115F1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38E9FE-F37B-4391-AD0B-96699BB52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916E5-4C37-406C-A4FC-F343F8B40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342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8D7A16-D6C9-480C-B435-73E818A39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FAB43CF-0B71-46F7-BF39-0DECA7EF6B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695DDF9-3D6B-42CA-8001-B3AD12F71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FF2E-9C4D-4481-A2CA-CED63A9BBDC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BEE95B-2AE2-47AD-A6D2-391A71DD7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547764-F662-4E68-81D2-88F929EA3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916E5-4C37-406C-A4FC-F343F8B40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246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3654D74-8A03-4817-9442-1261B583A4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62C5B2D-436F-4794-AC03-D3AA61B5A9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B1A4ED-C95C-4B30-96AE-089D1E21A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FF2E-9C4D-4481-A2CA-CED63A9BBDC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73340A-F20D-4B1F-A3A7-335AAF213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D41827-ACD3-4329-BE3D-9FFFA3CD7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916E5-4C37-406C-A4FC-F343F8B40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856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922EAE-816D-420C-B848-5BA4A7C60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650AD6-7DCA-45CC-B8D1-A43398606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F4C878-B271-44C0-94EC-D331D12F9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FF2E-9C4D-4481-A2CA-CED63A9BBDC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A594E4-4332-4323-B671-F7622ED66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8340B3-6E96-4F98-8329-6D6C29841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916E5-4C37-406C-A4FC-F343F8B40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23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BA7F15-C53C-409B-9515-E897850C4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6A052C2-03EC-4221-869C-A653DE626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DBB840-E6DB-4747-900B-48A5BD598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FF2E-9C4D-4481-A2CA-CED63A9BBDC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DAEDC3C-E100-4B83-ACB7-E8997A448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D4F9AF-EC39-4405-AFC5-752800DA6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916E5-4C37-406C-A4FC-F343F8B40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62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7E264C-9666-4B38-97E8-CDE646CDD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E70F05-85AF-441D-9523-E07F735442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D7CC005-0D51-4D2A-B8D9-6C4C0B3B24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4F26A14-998C-47CE-A9E7-4BD919A59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FF2E-9C4D-4481-A2CA-CED63A9BBDC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69DFB54-4A82-4EC6-96D2-DEEE6FF27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E70CF77-79D2-4EBE-9354-DEB41C36A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916E5-4C37-406C-A4FC-F343F8B40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024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74206D-652A-454A-AE17-5700A5D83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051B75B-9534-42DE-8B78-70E72CB35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0AB0E69-0C14-4EC2-81BE-57885D539B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A876A3D-6679-45F2-AF3B-62D6D5DF8C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2D4E7E5-154F-425C-9623-2940C080B2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C0A2431-5B82-416A-926F-0EA73846D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FF2E-9C4D-4481-A2CA-CED63A9BBDC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DA86903-774D-4ACA-88C9-062F7626E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7353F95-F57A-4125-8830-64F162746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916E5-4C37-406C-A4FC-F343F8B40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837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46715C-2332-490F-BDC1-740EB1D7B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6500033-7A8D-43AE-8F78-AC2D9370F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FF2E-9C4D-4481-A2CA-CED63A9BBDC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72A94E5-085A-4CB7-9A7E-F36407D4D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6809376-802F-42AD-8924-388EA7813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916E5-4C37-406C-A4FC-F343F8B40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220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128E455-4E50-4EBF-B3BE-560C4CACD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FF2E-9C4D-4481-A2CA-CED63A9BBDC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F0EDC32-BC65-4160-BA1A-BEA691BA7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ED41390-51FE-456F-8125-883B3D024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916E5-4C37-406C-A4FC-F343F8B40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852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DA0C43-98F1-4D9E-B7A3-7B48EA5F3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8DEFEE-BD7D-4309-B7D9-7CE5D6DD0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AC01669-0132-43AF-9A38-CA7E2759C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FC82BEC-7DBA-4D31-8F5F-408C3835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FF2E-9C4D-4481-A2CA-CED63A9BBDC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40B1400-B7D6-41CF-ADE9-D85AA0AE9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4B04257-2279-42D2-B3A6-0B1B2CDCF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916E5-4C37-406C-A4FC-F343F8B40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255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936C9C-4D8F-40BB-8F1E-303A89F1E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D79368D-1F88-4FAF-A003-F4BB50366A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BFC6136-0727-4A95-9020-9245373589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F849956-9C00-4F33-85DA-6A9AD39F2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EFF2E-9C4D-4481-A2CA-CED63A9BBDC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0034F69-8CCC-4598-A1DC-42B24169B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C10B918-225D-4CBE-B993-D1347A257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916E5-4C37-406C-A4FC-F343F8B40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1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3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C389DF-60C6-4C68-A6C0-F8DD1BFF9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C8BA81D-4A75-4608-B32A-7D0110F8A2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CB9C7C-4E81-44B3-A33D-BD8AAA9426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EFF2E-9C4D-4481-A2CA-CED63A9BBDCA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DF2BD4-9F86-4B26-AE78-130D717BA2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72AB53-8DA6-4EB6-BB3E-4F093529CD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916E5-4C37-406C-A4FC-F343F8B408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572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D0A69A-06CC-41A6-AC91-3292901CD2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8686"/>
            <a:ext cx="9144000" cy="667656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детский сад № 126 комбинированного вида Выборгского района Санкт-Петербурга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C4DC50-FDEA-426A-AF34-A3E9F92F83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6686" y="1277257"/>
            <a:ext cx="10784114" cy="5392057"/>
          </a:xfrm>
        </p:spPr>
        <p:txBody>
          <a:bodyPr>
            <a:normAutofit lnSpcReduction="10000"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«Работа со сказкой по методике ТРИЗ с детьми младшего дошкольного возраста» </a:t>
            </a:r>
          </a:p>
          <a:p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Мохрякова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О.С.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Санкт-Петербург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2020  год</a:t>
            </a:r>
          </a:p>
        </p:txBody>
      </p:sp>
    </p:spTree>
    <p:extLst>
      <p:ext uri="{BB962C8B-B14F-4D97-AF65-F5344CB8AC3E}">
        <p14:creationId xmlns:p14="http://schemas.microsoft.com/office/powerpoint/2010/main" val="2871028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C4DC50-FDEA-426A-AF34-A3E9F92F83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1374" y="333828"/>
            <a:ext cx="11582399" cy="6270172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7030A0"/>
                </a:solidFill>
                <a:latin typeface="+mj-lt"/>
              </a:rPr>
              <a:t>Целесообразно обновление предметно – развивающей среды в группе</a:t>
            </a:r>
          </a:p>
          <a:p>
            <a:pPr algn="l"/>
            <a:r>
              <a:rPr lang="ru-RU" sz="3200" b="1" i="1" dirty="0">
                <a:solidFill>
                  <a:srgbClr val="7030A0"/>
                </a:solidFill>
                <a:latin typeface="+mj-lt"/>
              </a:rPr>
              <a:t>*обновить старые и изготовить новые атрибуты для театральной деятельности</a:t>
            </a:r>
          </a:p>
          <a:p>
            <a:pPr algn="l"/>
            <a:r>
              <a:rPr lang="ru-RU" sz="3200" b="1" i="1" dirty="0">
                <a:solidFill>
                  <a:srgbClr val="7030A0"/>
                </a:solidFill>
                <a:latin typeface="+mj-lt"/>
              </a:rPr>
              <a:t>*создать библиотеку сказок </a:t>
            </a:r>
          </a:p>
          <a:p>
            <a:pPr algn="l"/>
            <a:r>
              <a:rPr lang="ru-RU" sz="3200" b="1" i="1" dirty="0">
                <a:solidFill>
                  <a:srgbClr val="7030A0"/>
                </a:solidFill>
                <a:latin typeface="+mj-lt"/>
              </a:rPr>
              <a:t>*уставить аудио проигрывающее устройство и аудио фонд сказок в художественном оформлении, песенок, музыки и т.д.</a:t>
            </a:r>
            <a:endParaRPr lang="ru-RU" sz="3200" b="1" i="1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33FB78D-9824-4B2D-AF6F-FDA1D91F9E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085" y="4187410"/>
            <a:ext cx="2670590" cy="267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991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C4DC50-FDEA-426A-AF34-A3E9F92F83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1374" y="333828"/>
            <a:ext cx="11582399" cy="6270172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+mj-lt"/>
              </a:rPr>
              <a:t>Таким образом, при работе со сказкой по методике ТРИЗ используются следующие  приемы и методы:</a:t>
            </a: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</a:rPr>
              <a:t>– типовые приемы фантазирования;</a:t>
            </a: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</a:rPr>
              <a:t>– дидактические игры;</a:t>
            </a: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</a:rPr>
              <a:t>– творческие задания на преобразование объектов и их свойств;</a:t>
            </a: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</a:rPr>
              <a:t>– решение проблемных ситуаций с помощью мозгового штурма;</a:t>
            </a: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</a:rPr>
              <a:t>– метод фокальных объектов;</a:t>
            </a: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</a:rPr>
              <a:t>– пространственные модели со схематическими изображениями.</a:t>
            </a:r>
          </a:p>
          <a:p>
            <a:endParaRPr lang="ru-RU" sz="3200" b="1" i="1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75A4F57-E143-4F09-8C65-CFAF131695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9526" y="3933410"/>
            <a:ext cx="2670590" cy="267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9717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C4DC50-FDEA-426A-AF34-A3E9F92F83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1374" y="333828"/>
            <a:ext cx="11582399" cy="6270172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+mj-lt"/>
              </a:rPr>
              <a:t>С помощью работы со сказкой по методике ТРИЗ можно решить много задач:</a:t>
            </a:r>
          </a:p>
          <a:p>
            <a:pPr algn="l"/>
            <a:endParaRPr lang="ru-RU" sz="3200" b="1" i="1" dirty="0">
              <a:solidFill>
                <a:srgbClr val="C00000"/>
              </a:solidFill>
              <a:latin typeface="+mj-lt"/>
            </a:endParaRP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</a:rPr>
              <a:t>- знакомство с математикой</a:t>
            </a: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</a:rPr>
              <a:t>-знакомство с окружающим миром и природой</a:t>
            </a: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</a:rPr>
              <a:t>-развитие навыков изобразительного искусства</a:t>
            </a: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</a:rPr>
              <a:t>-развитие речи </a:t>
            </a:r>
            <a:endParaRPr lang="ru-RU" sz="3200" b="1" i="1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37FA974-8115-4FB9-826B-8DCA6CE760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36" y="2870983"/>
            <a:ext cx="2670590" cy="267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495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C4DC50-FDEA-426A-AF34-A3E9F92F83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78696" y="1949685"/>
            <a:ext cx="8931058" cy="1244451"/>
          </a:xfrm>
        </p:spPr>
        <p:txBody>
          <a:bodyPr>
            <a:normAutofit/>
          </a:bodyPr>
          <a:lstStyle/>
          <a:p>
            <a:r>
              <a:rPr lang="ru-RU" sz="7200" b="1" i="1" dirty="0">
                <a:solidFill>
                  <a:srgbClr val="FF33CC"/>
                </a:solidFill>
                <a:latin typeface="+mj-lt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10257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C4DC50-FDEA-426A-AF34-A3E9F92F83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6743" y="159657"/>
            <a:ext cx="11785599" cy="6698343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44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ТРИЗ</a:t>
            </a:r>
            <a:r>
              <a:rPr lang="ru-RU" sz="32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 – </a:t>
            </a:r>
            <a:r>
              <a:rPr lang="ru-RU" sz="36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теория решения изобретательских задач</a:t>
            </a: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Основатель: </a:t>
            </a:r>
            <a:r>
              <a:rPr lang="ru-RU" sz="44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Генрих Саулович Альтшуллер </a:t>
            </a:r>
            <a:r>
              <a:rPr lang="ru-RU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(1926 – 1998г.г.)</a:t>
            </a:r>
          </a:p>
          <a:p>
            <a:pPr algn="just"/>
            <a:r>
              <a:rPr lang="ru-RU" sz="2600" b="1" dirty="0">
                <a:solidFill>
                  <a:srgbClr val="4C0000"/>
                </a:solidFill>
                <a:latin typeface="+mj-lt"/>
                <a:cs typeface="Times New Roman" panose="02020603050405020304" pitchFamily="18" charset="0"/>
              </a:rPr>
              <a:t>Инженер, Изобретатель, писатель. </a:t>
            </a:r>
          </a:p>
          <a:p>
            <a:pPr algn="just"/>
            <a:r>
              <a:rPr lang="ru-RU" sz="2600" b="1" dirty="0">
                <a:solidFill>
                  <a:srgbClr val="4C0000"/>
                </a:solidFill>
                <a:latin typeface="+mj-lt"/>
                <a:cs typeface="Times New Roman" panose="02020603050405020304" pitchFamily="18" charset="0"/>
              </a:rPr>
              <a:t>Автор ТРТЛ (теория развития творческой личности).</a:t>
            </a:r>
          </a:p>
          <a:p>
            <a:pPr algn="just"/>
            <a:r>
              <a:rPr lang="ru-RU" sz="2600" b="1" dirty="0">
                <a:solidFill>
                  <a:srgbClr val="4C0000"/>
                </a:solidFill>
                <a:latin typeface="+mj-lt"/>
                <a:cs typeface="Times New Roman" panose="02020603050405020304" pitchFamily="18" charset="0"/>
              </a:rPr>
              <a:t>Начал поиски и аспекты своей программы и системы </a:t>
            </a:r>
          </a:p>
          <a:p>
            <a:pPr algn="just"/>
            <a:r>
              <a:rPr lang="ru-RU" sz="2600" b="1" dirty="0">
                <a:solidFill>
                  <a:srgbClr val="4C0000"/>
                </a:solidFill>
                <a:latin typeface="+mj-lt"/>
                <a:cs typeface="Times New Roman" panose="02020603050405020304" pitchFamily="18" charset="0"/>
              </a:rPr>
              <a:t>в 1946г. Впервые опубликована в 1956г. В начале ТРИЗ</a:t>
            </a:r>
          </a:p>
          <a:p>
            <a:pPr algn="just"/>
            <a:r>
              <a:rPr lang="ru-RU" sz="2600" b="1" dirty="0">
                <a:solidFill>
                  <a:srgbClr val="4C0000"/>
                </a:solidFill>
                <a:latin typeface="+mj-lt"/>
                <a:cs typeface="Times New Roman" panose="02020603050405020304" pitchFamily="18" charset="0"/>
              </a:rPr>
              <a:t>внедряли в технику, а сейчас это важное направление</a:t>
            </a:r>
          </a:p>
          <a:p>
            <a:pPr algn="just"/>
            <a:r>
              <a:rPr lang="ru-RU" sz="2600" b="1" dirty="0">
                <a:solidFill>
                  <a:srgbClr val="4C0000"/>
                </a:solidFill>
                <a:latin typeface="+mj-lt"/>
                <a:cs typeface="Times New Roman" panose="02020603050405020304" pitchFamily="18" charset="0"/>
              </a:rPr>
              <a:t>используется для развития многих технологических </a:t>
            </a:r>
          </a:p>
          <a:p>
            <a:pPr algn="just"/>
            <a:r>
              <a:rPr lang="ru-RU" sz="2600" b="1" dirty="0">
                <a:solidFill>
                  <a:srgbClr val="4C0000"/>
                </a:solidFill>
                <a:latin typeface="+mj-lt"/>
                <a:cs typeface="Times New Roman" panose="02020603050405020304" pitchFamily="18" charset="0"/>
              </a:rPr>
              <a:t>систем. ТРИЗ-педагогика, как научное и педагогическое </a:t>
            </a:r>
          </a:p>
          <a:p>
            <a:pPr algn="just"/>
            <a:r>
              <a:rPr lang="ru-RU" sz="2600" b="1" dirty="0">
                <a:solidFill>
                  <a:srgbClr val="4C0000"/>
                </a:solidFill>
                <a:latin typeface="+mj-lt"/>
                <a:cs typeface="Times New Roman" panose="02020603050405020304" pitchFamily="18" charset="0"/>
              </a:rPr>
              <a:t>направление, сформировалось в нашей стране в конце </a:t>
            </a:r>
          </a:p>
          <a:p>
            <a:pPr algn="just"/>
            <a:r>
              <a:rPr lang="ru-RU" sz="2600" b="1" dirty="0">
                <a:solidFill>
                  <a:srgbClr val="4C0000"/>
                </a:solidFill>
                <a:latin typeface="+mj-lt"/>
                <a:cs typeface="Times New Roman" panose="02020603050405020304" pitchFamily="18" charset="0"/>
              </a:rPr>
              <a:t>80 годов. </a:t>
            </a:r>
          </a:p>
          <a:p>
            <a:pPr algn="just"/>
            <a:r>
              <a:rPr lang="ru-RU" sz="44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Цель </a:t>
            </a:r>
            <a:r>
              <a:rPr lang="ru-RU" sz="36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– формирование у детей творческого  мышления, воспитания творческой личности.</a:t>
            </a:r>
          </a:p>
          <a:p>
            <a:endParaRPr lang="ru-RU" dirty="0"/>
          </a:p>
        </p:txBody>
      </p:sp>
      <p:pic>
        <p:nvPicPr>
          <p:cNvPr id="7" name="Рисунок 6" descr="Изображение выглядит как мужчина, человек, внутренний, фотография&#10;&#10;Автоматически созданное описание">
            <a:extLst>
              <a:ext uri="{FF2B5EF4-FFF2-40B4-BE49-F238E27FC236}">
                <a16:creationId xmlns:a16="http://schemas.microsoft.com/office/drawing/2014/main" id="{4B742414-40DD-469E-94B5-9E204DD104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173" y="1408344"/>
            <a:ext cx="2762331" cy="4041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41508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C4DC50-FDEA-426A-AF34-A3E9F92F83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257" y="333828"/>
            <a:ext cx="11582399" cy="6270172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Что нам дает использование технологии ТРИЗ:</a:t>
            </a:r>
          </a:p>
          <a:p>
            <a:endParaRPr lang="ru-RU" sz="3200" b="1" i="1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-развитие творческого мышления</a:t>
            </a: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-развитие логического мышления </a:t>
            </a: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-развитие воображения</a:t>
            </a: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-развитие внимания</a:t>
            </a: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-развитие речи</a:t>
            </a:r>
          </a:p>
          <a:p>
            <a:pPr algn="l"/>
            <a:endParaRPr lang="ru-RU" sz="3200" b="1" i="1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Изображение выглядит как коробка, комната, рисунок&#10;&#10;Автоматически созданное описание">
            <a:extLst>
              <a:ext uri="{FF2B5EF4-FFF2-40B4-BE49-F238E27FC236}">
                <a16:creationId xmlns:a16="http://schemas.microsoft.com/office/drawing/2014/main" id="{89464671-AB3C-417D-A4B0-90CF88D639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699" y="1800414"/>
            <a:ext cx="5922365" cy="41851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3380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C4DC50-FDEA-426A-AF34-A3E9F92F83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257" y="333828"/>
            <a:ext cx="11582399" cy="6270172"/>
          </a:xfrm>
        </p:spPr>
        <p:txBody>
          <a:bodyPr>
            <a:normAutofit/>
          </a:bodyPr>
          <a:lstStyle/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Одним из направлений работы по методике ТРИЗ в ДОУ является работа со сказкой .</a:t>
            </a: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Сказка- это особый мир понятный детям. </a:t>
            </a:r>
          </a:p>
          <a:p>
            <a:pPr algn="l"/>
            <a:endParaRPr lang="ru-RU" sz="3200" b="1" i="1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Нетрадиционный подход в работе со сказкой:</a:t>
            </a: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 *умение оригинально, необычно воспринимать сказку,</a:t>
            </a: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 *творчески ее преобразовывать</a:t>
            </a:r>
          </a:p>
        </p:txBody>
      </p:sp>
    </p:spTree>
    <p:extLst>
      <p:ext uri="{BB962C8B-B14F-4D97-AF65-F5344CB8AC3E}">
        <p14:creationId xmlns:p14="http://schemas.microsoft.com/office/powerpoint/2010/main" val="926052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7F41B3-B9CA-4252-8933-E8E3D3F1CB58}"/>
              </a:ext>
            </a:extLst>
          </p:cNvPr>
          <p:cNvSpPr txBox="1"/>
          <p:nvPr/>
        </p:nvSpPr>
        <p:spPr>
          <a:xfrm>
            <a:off x="624953" y="233561"/>
            <a:ext cx="9997118" cy="2943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7030A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Применение методов ТРИЗ при знакомстве со сказками можно начинать уже с младшего возраста.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>
                <a:solidFill>
                  <a:srgbClr val="7030A0"/>
                </a:solidFill>
                <a:effectLst/>
                <a:latin typeface="+mj-lt"/>
                <a:ea typeface="Times New Roman" panose="02020603050405020304" pitchFamily="18" charset="0"/>
              </a:rPr>
              <a:t>Для данной возрастной группы можно прочитать детям такие сказки как  «Колобок», обр. К. Ушинского; «Волк и козлята», обр. А. Н. Толстого; «Кот, петух и лиса», обр. М. </a:t>
            </a:r>
            <a:r>
              <a:rPr lang="ru-RU" sz="2400" b="1" i="1" dirty="0" err="1">
                <a:solidFill>
                  <a:srgbClr val="7030A0"/>
                </a:solidFill>
                <a:effectLst/>
                <a:latin typeface="+mj-lt"/>
                <a:ea typeface="Times New Roman" panose="02020603050405020304" pitchFamily="18" charset="0"/>
              </a:rPr>
              <a:t>Боголюбской</a:t>
            </a:r>
            <a:r>
              <a:rPr lang="ru-RU" sz="2400" b="1" i="1" dirty="0">
                <a:solidFill>
                  <a:srgbClr val="7030A0"/>
                </a:solidFill>
                <a:effectLst/>
                <a:latin typeface="+mj-lt"/>
                <a:ea typeface="Times New Roman" panose="02020603050405020304" pitchFamily="18" charset="0"/>
              </a:rPr>
              <a:t>; «Гуси-лебеди»; «Снегурочка и лиса»; «Бычок — черный бочок, белые копытца», обр. М. Булатова; «Лиса и заяц», обр. В. Даля; «У страха глаза велики», обр. М. Серовой; «Теремок»</a:t>
            </a:r>
            <a:endParaRPr lang="ru-RU" sz="2400" b="1" i="1" dirty="0">
              <a:solidFill>
                <a:srgbClr val="7030A0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Изображение выглядит как текст, контейнер, коробка&#10;&#10;Автоматически созданное описание">
            <a:extLst>
              <a:ext uri="{FF2B5EF4-FFF2-40B4-BE49-F238E27FC236}">
                <a16:creationId xmlns:a16="http://schemas.microsoft.com/office/drawing/2014/main" id="{15DF18F5-E6F9-4389-ACE7-7E4FC02BB1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85991">
            <a:off x="7420094" y="3727657"/>
            <a:ext cx="1786270" cy="210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274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C4DC50-FDEA-426A-AF34-A3E9F92F83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257" y="333828"/>
            <a:ext cx="11582399" cy="6270172"/>
          </a:xfrm>
        </p:spPr>
        <p:txBody>
          <a:bodyPr>
            <a:normAutofit/>
          </a:bodyPr>
          <a:lstStyle/>
          <a:p>
            <a:pPr algn="l"/>
            <a:r>
              <a:rPr lang="ru-RU" sz="3200" b="1" i="1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Работу  с детьми  в младшей группе можно условно разделить на несколько этапов:</a:t>
            </a:r>
          </a:p>
          <a:p>
            <a:pPr algn="l"/>
            <a:r>
              <a:rPr lang="ru-RU" sz="32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Первый этап </a:t>
            </a:r>
            <a:r>
              <a:rPr lang="ru-RU" sz="3200" b="1" i="1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начинается с введения детей в мир сказки, обогащения их литературного опыта.</a:t>
            </a:r>
          </a:p>
          <a:p>
            <a:pPr algn="l"/>
            <a:r>
              <a:rPr lang="ru-RU" sz="3200" b="1" i="1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На данном этапе необходимо научить детей:</a:t>
            </a:r>
          </a:p>
          <a:p>
            <a:pPr algn="l"/>
            <a:r>
              <a:rPr lang="ru-RU" sz="3200" b="1" i="1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-внимательно слушать сказку</a:t>
            </a:r>
          </a:p>
          <a:p>
            <a:pPr algn="l"/>
            <a:r>
              <a:rPr lang="ru-RU" sz="3200" b="1" i="1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-отвечать на вопросы</a:t>
            </a:r>
          </a:p>
          <a:p>
            <a:pPr algn="l"/>
            <a:r>
              <a:rPr lang="ru-RU" sz="3200" b="1" i="1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-повторять текст</a:t>
            </a:r>
          </a:p>
          <a:p>
            <a:pPr algn="l"/>
            <a:r>
              <a:rPr lang="ru-RU" sz="3200" b="1" i="1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-заканчивать текст</a:t>
            </a:r>
          </a:p>
          <a:p>
            <a:pPr algn="l"/>
            <a:r>
              <a:rPr lang="ru-RU" sz="3200" b="1" i="1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-определять главные места, в которых разворачиваются события. </a:t>
            </a:r>
          </a:p>
        </p:txBody>
      </p:sp>
      <p:pic>
        <p:nvPicPr>
          <p:cNvPr id="4" name="Рисунок 3" descr="Изображение выглядит как внутренний, сидит, стол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D49EC43B-4FF2-41A5-8A19-E6669B2752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698" y="2154477"/>
            <a:ext cx="3577504" cy="3129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37904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Овал 17">
            <a:extLst>
              <a:ext uri="{FF2B5EF4-FFF2-40B4-BE49-F238E27FC236}">
                <a16:creationId xmlns:a16="http://schemas.microsoft.com/office/drawing/2014/main" id="{6B51E710-7C75-4B2B-BFF2-188940246158}"/>
              </a:ext>
            </a:extLst>
          </p:cNvPr>
          <p:cNvSpPr/>
          <p:nvPr/>
        </p:nvSpPr>
        <p:spPr>
          <a:xfrm>
            <a:off x="10135007" y="3195749"/>
            <a:ext cx="1045029" cy="1045029"/>
          </a:xfrm>
          <a:prstGeom prst="ellipse">
            <a:avLst/>
          </a:prstGeom>
          <a:solidFill>
            <a:srgbClr val="FDFB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>
            <a:extLst>
              <a:ext uri="{FF2B5EF4-FFF2-40B4-BE49-F238E27FC236}">
                <a16:creationId xmlns:a16="http://schemas.microsoft.com/office/drawing/2014/main" id="{CBF88D57-9EB9-4606-AFE5-C4C0DE2200DB}"/>
              </a:ext>
            </a:extLst>
          </p:cNvPr>
          <p:cNvSpPr/>
          <p:nvPr/>
        </p:nvSpPr>
        <p:spPr>
          <a:xfrm>
            <a:off x="3245291" y="2556728"/>
            <a:ext cx="1328144" cy="1676399"/>
          </a:xfrm>
          <a:prstGeom prst="triangle">
            <a:avLst>
              <a:gd name="adj" fmla="val 50000"/>
            </a:avLst>
          </a:prstGeom>
          <a:solidFill>
            <a:srgbClr val="6267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7E14EBEA-A73A-47D2-90C7-C91E021B8ACC}"/>
              </a:ext>
            </a:extLst>
          </p:cNvPr>
          <p:cNvSpPr/>
          <p:nvPr/>
        </p:nvSpPr>
        <p:spPr>
          <a:xfrm>
            <a:off x="556710" y="1944739"/>
            <a:ext cx="1733771" cy="2110256"/>
          </a:xfrm>
          <a:prstGeom prst="rect">
            <a:avLst/>
          </a:prstGeom>
          <a:solidFill>
            <a:srgbClr val="5A38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F864B8CB-1821-4D7B-808A-0E30FC998200}"/>
              </a:ext>
            </a:extLst>
          </p:cNvPr>
          <p:cNvSpPr/>
          <p:nvPr/>
        </p:nvSpPr>
        <p:spPr>
          <a:xfrm>
            <a:off x="4814747" y="1944739"/>
            <a:ext cx="1733772" cy="2110256"/>
          </a:xfrm>
          <a:prstGeom prst="ellipse">
            <a:avLst/>
          </a:prstGeom>
          <a:solidFill>
            <a:srgbClr val="EA48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08D7B938-85F4-44BB-8FB3-8339C793B5A8}"/>
              </a:ext>
            </a:extLst>
          </p:cNvPr>
          <p:cNvSpPr/>
          <p:nvPr/>
        </p:nvSpPr>
        <p:spPr>
          <a:xfrm>
            <a:off x="7737616" y="2355812"/>
            <a:ext cx="1733771" cy="1542932"/>
          </a:xfrm>
          <a:prstGeom prst="rect">
            <a:avLst/>
          </a:prstGeom>
          <a:solidFill>
            <a:srgbClr val="ADA3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C4DC50-FDEA-426A-AF34-A3E9F92F83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257" y="333828"/>
            <a:ext cx="11582399" cy="6270172"/>
          </a:xfrm>
        </p:spPr>
        <p:txBody>
          <a:bodyPr>
            <a:normAutofit/>
          </a:bodyPr>
          <a:lstStyle/>
          <a:p>
            <a:pPr algn="l"/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На </a:t>
            </a:r>
            <a:r>
              <a:rPr lang="ru-RU" sz="32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втором </a:t>
            </a: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этапе совместно с детьми изготавливаются заместители героев сказки (пространственные модели).</a:t>
            </a:r>
          </a:p>
          <a:p>
            <a:pPr algn="l"/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 С помощью геометрических фигур из разноцветного картона. 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B2F7673-7D16-4EF9-8AC4-AF4D8ACD3D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6737" y="5098898"/>
            <a:ext cx="1428750" cy="116205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D577562-763E-4C2B-AA60-E4E33EEE3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6635" y="4525534"/>
            <a:ext cx="1096702" cy="1623119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2F5AF25-FE2C-459C-AA47-B7A3F1BC37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90" y="4233127"/>
            <a:ext cx="2143028" cy="250198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D4A3A3ED-21B9-449A-A212-87F42C18F7B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616" y="4233127"/>
            <a:ext cx="2359121" cy="2254052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A2294699-124A-46DB-8CBD-68DA51FC7A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610" y="4054995"/>
            <a:ext cx="2032656" cy="227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944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C4DC50-FDEA-426A-AF34-A3E9F92F83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257" y="333828"/>
            <a:ext cx="11582399" cy="6270172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После детальной проработки сказки можно перейти к дальнейшему (третьему) этапу-фантазированию.</a:t>
            </a:r>
          </a:p>
          <a:p>
            <a:pPr algn="l"/>
            <a:r>
              <a:rPr lang="ru-RU" sz="2800" b="1" i="1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7030A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Детям предлагается ряд заданий и упражнений на развитие и преобразование сказочного сюжета.  </a:t>
            </a:r>
          </a:p>
          <a:p>
            <a:pPr algn="l"/>
            <a:r>
              <a:rPr lang="ru-RU" sz="2800" b="1" i="1" dirty="0">
                <a:solidFill>
                  <a:srgbClr val="7030A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Например, спасение героя сказки. </a:t>
            </a:r>
          </a:p>
          <a:p>
            <a:pPr algn="l"/>
            <a:r>
              <a:rPr lang="ru-RU" sz="2800" b="1" i="1" dirty="0">
                <a:solidFill>
                  <a:srgbClr val="7030A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(Что надо сделать, чтобы лиса не съела колобка). </a:t>
            </a:r>
          </a:p>
          <a:p>
            <a:pPr algn="l"/>
            <a:r>
              <a:rPr lang="ru-RU" sz="2800" b="1" i="1" dirty="0">
                <a:solidFill>
                  <a:srgbClr val="7030A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Первый вариант предлагает воспитатель. </a:t>
            </a:r>
          </a:p>
          <a:p>
            <a:pPr algn="l"/>
            <a:r>
              <a:rPr lang="ru-RU" sz="2800" b="1" i="1" dirty="0">
                <a:solidFill>
                  <a:srgbClr val="7030A0"/>
                </a:solidFill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Далее дети предлагают свои версии.</a:t>
            </a:r>
          </a:p>
          <a:p>
            <a:pPr algn="l"/>
            <a:endParaRPr lang="ru-RU" sz="3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82F1C47-38A3-42F4-8794-0BD6D8529B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748" y="3659656"/>
            <a:ext cx="2245571" cy="294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70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AC4DC50-FDEA-426A-AF34-A3E9F92F83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257" y="333828"/>
            <a:ext cx="11582399" cy="6270172"/>
          </a:xfrm>
        </p:spPr>
        <p:txBody>
          <a:bodyPr>
            <a:normAutofit/>
          </a:bodyPr>
          <a:lstStyle/>
          <a:p>
            <a:pPr algn="l"/>
            <a:r>
              <a:rPr lang="ru-RU" sz="3200" b="1" i="1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Следующим, </a:t>
            </a:r>
            <a:r>
              <a:rPr lang="ru-RU" sz="3200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четвёртым</a:t>
            </a:r>
            <a:r>
              <a:rPr lang="ru-RU" sz="3200" b="1" i="1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 этапом является составление схем-раскадровок к сказке. </a:t>
            </a:r>
            <a:endParaRPr lang="ru-RU" sz="3200" b="1" i="1" dirty="0">
              <a:solidFill>
                <a:schemeClr val="accent5">
                  <a:lumMod val="50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8704CA6-C0F1-4DE3-8053-AC43F78440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045" y="1916337"/>
            <a:ext cx="5125329" cy="38439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86218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28490</TotalTime>
  <Words>588</Words>
  <Application>Microsoft Office PowerPoint</Application>
  <PresentationFormat>Широкоэкранный</PresentationFormat>
  <Paragraphs>72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ГБДОУ детский сад № 126 комбинированного вида Выборгского района Санкт-Петербурга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ГБДОУ детский сад № 126 комбинированного вида Выборгского района Санкт-Петербурга</dc:title>
  <dc:creator>mail</dc:creator>
  <cp:lastModifiedBy>mail</cp:lastModifiedBy>
  <cp:revision>72</cp:revision>
  <dcterms:created xsi:type="dcterms:W3CDTF">2020-06-20T15:12:34Z</dcterms:created>
  <dcterms:modified xsi:type="dcterms:W3CDTF">2021-04-13T07:38:34Z</dcterms:modified>
</cp:coreProperties>
</file>