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2" r:id="rId5"/>
    <p:sldId id="263" r:id="rId6"/>
    <p:sldId id="270" r:id="rId7"/>
    <p:sldId id="271" r:id="rId8"/>
    <p:sldId id="273" r:id="rId9"/>
    <p:sldId id="280" r:id="rId10"/>
    <p:sldId id="272" r:id="rId11"/>
    <p:sldId id="256" r:id="rId12"/>
    <p:sldId id="286" r:id="rId13"/>
    <p:sldId id="289" r:id="rId14"/>
    <p:sldId id="29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FF"/>
    <a:srgbClr val="00FFFF"/>
    <a:srgbClr val="FF0066"/>
    <a:srgbClr val="00FFCC"/>
    <a:srgbClr val="99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9928" autoAdjust="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D59E48-22E6-46BC-B598-1BA510B14D91}" type="doc">
      <dgm:prSet loTypeId="urn:microsoft.com/office/officeart/2005/8/layout/chevron2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FF9FD82F-343C-4E5B-A980-62D762177B86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4</a:t>
          </a:r>
          <a:endParaRPr lang="ru-RU" sz="2000" b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64CB13E-CF23-4DD5-A2FE-EE6CB920322F}" type="parTrans" cxnId="{9C902CE3-AEA4-40DA-B686-1813B4470121}">
      <dgm:prSet/>
      <dgm:spPr/>
      <dgm:t>
        <a:bodyPr/>
        <a:lstStyle/>
        <a:p>
          <a:endParaRPr lang="ru-RU"/>
        </a:p>
      </dgm:t>
    </dgm:pt>
    <dgm:pt modelId="{190A46AF-F983-40DD-9ACC-B3305FAB26C6}" type="sibTrans" cxnId="{9C902CE3-AEA4-40DA-B686-1813B4470121}">
      <dgm:prSet/>
      <dgm:spPr/>
      <dgm:t>
        <a:bodyPr/>
        <a:lstStyle/>
        <a:p>
          <a:endParaRPr lang="ru-RU"/>
        </a:p>
      </dgm:t>
    </dgm:pt>
    <dgm:pt modelId="{79454DA8-2AAB-4AF9-8F0A-27EE5604260F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2</a:t>
          </a:r>
          <a:endParaRPr lang="ru-RU" sz="2000" b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401B26E-B25C-4344-B2D6-051A0F849DAE}" type="parTrans" cxnId="{84B2D030-77AE-4BCA-A656-B9DCA5236B34}">
      <dgm:prSet/>
      <dgm:spPr/>
      <dgm:t>
        <a:bodyPr/>
        <a:lstStyle/>
        <a:p>
          <a:endParaRPr lang="ru-RU"/>
        </a:p>
      </dgm:t>
    </dgm:pt>
    <dgm:pt modelId="{FA41C2DD-E2B0-4B2B-B14A-13545C7950C0}" type="sibTrans" cxnId="{84B2D030-77AE-4BCA-A656-B9DCA5236B34}">
      <dgm:prSet/>
      <dgm:spPr/>
      <dgm:t>
        <a:bodyPr/>
        <a:lstStyle/>
        <a:p>
          <a:endParaRPr lang="ru-RU"/>
        </a:p>
      </dgm:t>
    </dgm:pt>
    <dgm:pt modelId="{7C79069F-0DE9-4FDD-BCC6-6C85AFD86F94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ru-RU" sz="2000" b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3FBC42A-548D-4C39-9EC2-9A39EF8AEC89}" type="parTrans" cxnId="{6F89EC51-7F72-4125-9519-DD8299C9A975}">
      <dgm:prSet/>
      <dgm:spPr/>
      <dgm:t>
        <a:bodyPr/>
        <a:lstStyle/>
        <a:p>
          <a:endParaRPr lang="ru-RU"/>
        </a:p>
      </dgm:t>
    </dgm:pt>
    <dgm:pt modelId="{23A0A9C9-27CF-4055-8B02-EE13735AD138}" type="sibTrans" cxnId="{6F89EC51-7F72-4125-9519-DD8299C9A975}">
      <dgm:prSet/>
      <dgm:spPr/>
      <dgm:t>
        <a:bodyPr/>
        <a:lstStyle/>
        <a:p>
          <a:endParaRPr lang="ru-RU"/>
        </a:p>
      </dgm:t>
    </dgm:pt>
    <dgm:pt modelId="{C97F76A1-AD00-4540-9808-1CF11EF7C04D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gradFill rotWithShape="0">
          <a:gsLst>
            <a:gs pos="42000">
              <a:srgbClr val="FFFF00"/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</a:gradFill>
      </dgm:spPr>
      <dgm:t>
        <a:bodyPr/>
        <a:lstStyle/>
        <a:p>
          <a:pPr algn="ctr"/>
          <a:r>
            <a:rPr lang="ru-RU" sz="20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rPr>
            <a:t>Наблюдение;</a:t>
          </a:r>
          <a:endParaRPr lang="ru-RU" sz="2000" b="1" dirty="0">
            <a:solidFill>
              <a:srgbClr val="0000FF"/>
            </a:solidFill>
            <a:latin typeface="Times New Roman" pitchFamily="18" charset="0"/>
            <a:cs typeface="Times New Roman" pitchFamily="18" charset="0"/>
          </a:endParaRPr>
        </a:p>
      </dgm:t>
    </dgm:pt>
    <dgm:pt modelId="{823309A7-80F6-4DDE-A7CB-B409601C647B}" type="parTrans" cxnId="{55A46E81-EB2F-4548-8BBF-B06184F0C42E}">
      <dgm:prSet/>
      <dgm:spPr/>
      <dgm:t>
        <a:bodyPr/>
        <a:lstStyle/>
        <a:p>
          <a:endParaRPr lang="ru-RU"/>
        </a:p>
      </dgm:t>
    </dgm:pt>
    <dgm:pt modelId="{969736D9-7ED5-4DA8-93E2-9C13760C6277}" type="sibTrans" cxnId="{55A46E81-EB2F-4548-8BBF-B06184F0C42E}">
      <dgm:prSet/>
      <dgm:spPr/>
      <dgm:t>
        <a:bodyPr/>
        <a:lstStyle/>
        <a:p>
          <a:endParaRPr lang="ru-RU"/>
        </a:p>
      </dgm:t>
    </dgm:pt>
    <dgm:pt modelId="{1BE54357-A9FC-4414-9BD8-8240DD6EF446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gradFill rotWithShape="0">
          <a:gsLst>
            <a:gs pos="48000">
              <a:srgbClr val="FFFF00"/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</a:gradFill>
      </dgm:spPr>
      <dgm:t>
        <a:bodyPr/>
        <a:lstStyle/>
        <a:p>
          <a:pPr algn="ctr"/>
          <a:r>
            <a:rPr lang="ru-RU" sz="20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rPr>
            <a:t>Беседы;</a:t>
          </a:r>
          <a:endParaRPr lang="ru-RU" sz="2000" b="1" dirty="0">
            <a:solidFill>
              <a:srgbClr val="0000CC"/>
            </a:solidFill>
            <a:latin typeface="Times New Roman" pitchFamily="18" charset="0"/>
            <a:cs typeface="Times New Roman" pitchFamily="18" charset="0"/>
          </a:endParaRPr>
        </a:p>
      </dgm:t>
    </dgm:pt>
    <dgm:pt modelId="{42ECD5BA-329B-403E-A093-ADCA6E0C09DE}" type="parTrans" cxnId="{CE372420-A272-4B27-B50B-60814C46E679}">
      <dgm:prSet/>
      <dgm:spPr/>
      <dgm:t>
        <a:bodyPr/>
        <a:lstStyle/>
        <a:p>
          <a:endParaRPr lang="ru-RU"/>
        </a:p>
      </dgm:t>
    </dgm:pt>
    <dgm:pt modelId="{378696C7-39FD-478E-A4C9-BFB13C2C6324}" type="sibTrans" cxnId="{CE372420-A272-4B27-B50B-60814C46E679}">
      <dgm:prSet/>
      <dgm:spPr/>
      <dgm:t>
        <a:bodyPr/>
        <a:lstStyle/>
        <a:p>
          <a:endParaRPr lang="ru-RU"/>
        </a:p>
      </dgm:t>
    </dgm:pt>
    <dgm:pt modelId="{9E5B115C-932E-4789-8910-AD7DC66D7883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gradFill rotWithShape="0">
          <a:gsLst>
            <a:gs pos="52000">
              <a:srgbClr val="FFFF00"/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</a:gradFill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rPr>
            <a:t>Проведение опытов;</a:t>
          </a:r>
        </a:p>
      </dgm:t>
    </dgm:pt>
    <dgm:pt modelId="{0D781EDD-9DFE-48F8-90DA-85C91DA00879}" type="parTrans" cxnId="{19C5EFBE-2B6F-49AD-8663-447822F13ECB}">
      <dgm:prSet/>
      <dgm:spPr/>
      <dgm:t>
        <a:bodyPr/>
        <a:lstStyle/>
        <a:p>
          <a:endParaRPr lang="ru-RU"/>
        </a:p>
      </dgm:t>
    </dgm:pt>
    <dgm:pt modelId="{EC586234-5BA6-4EAE-BCF8-07A3B2637BAE}" type="sibTrans" cxnId="{19C5EFBE-2B6F-49AD-8663-447822F13ECB}">
      <dgm:prSet/>
      <dgm:spPr/>
      <dgm:t>
        <a:bodyPr/>
        <a:lstStyle/>
        <a:p>
          <a:endParaRPr lang="ru-RU"/>
        </a:p>
      </dgm:t>
    </dgm:pt>
    <dgm:pt modelId="{0E6A2D14-B08D-41F6-8201-E64C65D3F221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3</a:t>
          </a:r>
          <a:endParaRPr lang="ru-RU" sz="2000" b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10E65C9-9661-4C53-B22A-B542448996EC}" type="sibTrans" cxnId="{7D77AB91-42FF-40DF-87E3-B7FEFB07DA9D}">
      <dgm:prSet/>
      <dgm:spPr/>
      <dgm:t>
        <a:bodyPr/>
        <a:lstStyle/>
        <a:p>
          <a:endParaRPr lang="ru-RU"/>
        </a:p>
      </dgm:t>
    </dgm:pt>
    <dgm:pt modelId="{FE38FFAC-8D5F-427E-B7D5-7DC16DEAAE9F}" type="parTrans" cxnId="{7D77AB91-42FF-40DF-87E3-B7FEFB07DA9D}">
      <dgm:prSet/>
      <dgm:spPr/>
      <dgm:t>
        <a:bodyPr/>
        <a:lstStyle/>
        <a:p>
          <a:endParaRPr lang="ru-RU"/>
        </a:p>
      </dgm:t>
    </dgm:pt>
    <dgm:pt modelId="{31AE7B2F-E55D-4487-A365-996AA4205005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gradFill rotWithShape="0">
          <a:gsLst>
            <a:gs pos="57000">
              <a:srgbClr val="FFFF00"/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</a:gradFill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rPr>
            <a:t>Анализ полученных результатов.</a:t>
          </a:r>
        </a:p>
      </dgm:t>
    </dgm:pt>
    <dgm:pt modelId="{43282162-C8B1-45E6-80EC-3A18FECA8A4F}" type="sibTrans" cxnId="{038263D9-1C4A-468D-B67C-2EA0436D17EE}">
      <dgm:prSet/>
      <dgm:spPr/>
      <dgm:t>
        <a:bodyPr/>
        <a:lstStyle/>
        <a:p>
          <a:endParaRPr lang="ru-RU"/>
        </a:p>
      </dgm:t>
    </dgm:pt>
    <dgm:pt modelId="{B1ACE0FF-19E6-4D7A-A2F6-53B0D0C00514}" type="parTrans" cxnId="{038263D9-1C4A-468D-B67C-2EA0436D17EE}">
      <dgm:prSet/>
      <dgm:spPr/>
      <dgm:t>
        <a:bodyPr/>
        <a:lstStyle/>
        <a:p>
          <a:endParaRPr lang="ru-RU"/>
        </a:p>
      </dgm:t>
    </dgm:pt>
    <dgm:pt modelId="{68362E86-6511-46F9-B4EF-0AD6D0B87015}" type="pres">
      <dgm:prSet presAssocID="{7DD59E48-22E6-46BC-B598-1BA510B14D9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4F1A972-9A12-46AB-9A0A-0DF4CB36CCB4}" type="pres">
      <dgm:prSet presAssocID="{7C79069F-0DE9-4FDD-BCC6-6C85AFD86F94}" presName="composite" presStyleCnt="0"/>
      <dgm:spPr/>
    </dgm:pt>
    <dgm:pt modelId="{B981F66D-A7B5-4454-981B-0AA311989557}" type="pres">
      <dgm:prSet presAssocID="{7C79069F-0DE9-4FDD-BCC6-6C85AFD86F94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83255E-9AF7-466F-9A05-83FB455E19CD}" type="pres">
      <dgm:prSet presAssocID="{7C79069F-0DE9-4FDD-BCC6-6C85AFD86F94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9D1F68-693C-4268-B682-F757AB5033E0}" type="pres">
      <dgm:prSet presAssocID="{23A0A9C9-27CF-4055-8B02-EE13735AD138}" presName="sp" presStyleCnt="0"/>
      <dgm:spPr/>
    </dgm:pt>
    <dgm:pt modelId="{8B695E50-22CC-4989-879A-547D39CA5F22}" type="pres">
      <dgm:prSet presAssocID="{79454DA8-2AAB-4AF9-8F0A-27EE5604260F}" presName="composite" presStyleCnt="0"/>
      <dgm:spPr/>
    </dgm:pt>
    <dgm:pt modelId="{79489B43-A255-4F2B-996B-5E1D49C53232}" type="pres">
      <dgm:prSet presAssocID="{79454DA8-2AAB-4AF9-8F0A-27EE5604260F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D7EFE2-8C87-4A15-AC3F-84E95392B966}" type="pres">
      <dgm:prSet presAssocID="{79454DA8-2AAB-4AF9-8F0A-27EE5604260F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1109FF-7A4F-4004-9D3A-996FAB8A3FD5}" type="pres">
      <dgm:prSet presAssocID="{FA41C2DD-E2B0-4B2B-B14A-13545C7950C0}" presName="sp" presStyleCnt="0"/>
      <dgm:spPr/>
    </dgm:pt>
    <dgm:pt modelId="{4C61313D-32B8-4D00-9523-8C5FE16EEBF0}" type="pres">
      <dgm:prSet presAssocID="{0E6A2D14-B08D-41F6-8201-E64C65D3F221}" presName="composite" presStyleCnt="0"/>
      <dgm:spPr/>
    </dgm:pt>
    <dgm:pt modelId="{45140BFE-5115-4FC8-B18C-5650E43A6A99}" type="pres">
      <dgm:prSet presAssocID="{0E6A2D14-B08D-41F6-8201-E64C65D3F221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E277DB-6FB8-4ADE-AF53-A6ACD969B24D}" type="pres">
      <dgm:prSet presAssocID="{0E6A2D14-B08D-41F6-8201-E64C65D3F221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2BD087-33DB-4179-B3E1-D379B2E37132}" type="pres">
      <dgm:prSet presAssocID="{210E65C9-9661-4C53-B22A-B542448996EC}" presName="sp" presStyleCnt="0"/>
      <dgm:spPr/>
    </dgm:pt>
    <dgm:pt modelId="{E3F6AB2E-8328-4155-9413-27EC543310A4}" type="pres">
      <dgm:prSet presAssocID="{FF9FD82F-343C-4E5B-A980-62D762177B86}" presName="composite" presStyleCnt="0"/>
      <dgm:spPr/>
    </dgm:pt>
    <dgm:pt modelId="{239D6C8F-5EDA-452B-A261-9293A4EC7826}" type="pres">
      <dgm:prSet presAssocID="{FF9FD82F-343C-4E5B-A980-62D762177B86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C1FE6D-B46C-490E-985F-10FBDC3B800C}" type="pres">
      <dgm:prSet presAssocID="{FF9FD82F-343C-4E5B-A980-62D762177B86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F89EC51-7F72-4125-9519-DD8299C9A975}" srcId="{7DD59E48-22E6-46BC-B598-1BA510B14D91}" destId="{7C79069F-0DE9-4FDD-BCC6-6C85AFD86F94}" srcOrd="0" destOrd="0" parTransId="{D3FBC42A-548D-4C39-9EC2-9A39EF8AEC89}" sibTransId="{23A0A9C9-27CF-4055-8B02-EE13735AD138}"/>
    <dgm:cxn modelId="{567F2CF8-9629-4C95-9C7B-7E443A64EDB9}" type="presOf" srcId="{1BE54357-A9FC-4414-9BD8-8240DD6EF446}" destId="{F7D7EFE2-8C87-4A15-AC3F-84E95392B966}" srcOrd="0" destOrd="0" presId="urn:microsoft.com/office/officeart/2005/8/layout/chevron2"/>
    <dgm:cxn modelId="{C96FCB11-01FF-4880-83FC-01B2CACFF966}" type="presOf" srcId="{7DD59E48-22E6-46BC-B598-1BA510B14D91}" destId="{68362E86-6511-46F9-B4EF-0AD6D0B87015}" srcOrd="0" destOrd="0" presId="urn:microsoft.com/office/officeart/2005/8/layout/chevron2"/>
    <dgm:cxn modelId="{CE372420-A272-4B27-B50B-60814C46E679}" srcId="{79454DA8-2AAB-4AF9-8F0A-27EE5604260F}" destId="{1BE54357-A9FC-4414-9BD8-8240DD6EF446}" srcOrd="0" destOrd="0" parTransId="{42ECD5BA-329B-403E-A093-ADCA6E0C09DE}" sibTransId="{378696C7-39FD-478E-A4C9-BFB13C2C6324}"/>
    <dgm:cxn modelId="{D09AB507-5A44-4A0A-8AF4-5CFCD3979147}" type="presOf" srcId="{C97F76A1-AD00-4540-9808-1CF11EF7C04D}" destId="{CA83255E-9AF7-466F-9A05-83FB455E19CD}" srcOrd="0" destOrd="0" presId="urn:microsoft.com/office/officeart/2005/8/layout/chevron2"/>
    <dgm:cxn modelId="{55A46E81-EB2F-4548-8BBF-B06184F0C42E}" srcId="{7C79069F-0DE9-4FDD-BCC6-6C85AFD86F94}" destId="{C97F76A1-AD00-4540-9808-1CF11EF7C04D}" srcOrd="0" destOrd="0" parTransId="{823309A7-80F6-4DDE-A7CB-B409601C647B}" sibTransId="{969736D9-7ED5-4DA8-93E2-9C13760C6277}"/>
    <dgm:cxn modelId="{19C5EFBE-2B6F-49AD-8663-447822F13ECB}" srcId="{0E6A2D14-B08D-41F6-8201-E64C65D3F221}" destId="{9E5B115C-932E-4789-8910-AD7DC66D7883}" srcOrd="0" destOrd="0" parTransId="{0D781EDD-9DFE-48F8-90DA-85C91DA00879}" sibTransId="{EC586234-5BA6-4EAE-BCF8-07A3B2637BAE}"/>
    <dgm:cxn modelId="{356799F7-D975-49D3-B1C4-789FCEEEA304}" type="presOf" srcId="{9E5B115C-932E-4789-8910-AD7DC66D7883}" destId="{A6E277DB-6FB8-4ADE-AF53-A6ACD969B24D}" srcOrd="0" destOrd="0" presId="urn:microsoft.com/office/officeart/2005/8/layout/chevron2"/>
    <dgm:cxn modelId="{7D77AB91-42FF-40DF-87E3-B7FEFB07DA9D}" srcId="{7DD59E48-22E6-46BC-B598-1BA510B14D91}" destId="{0E6A2D14-B08D-41F6-8201-E64C65D3F221}" srcOrd="2" destOrd="0" parTransId="{FE38FFAC-8D5F-427E-B7D5-7DC16DEAAE9F}" sibTransId="{210E65C9-9661-4C53-B22A-B542448996EC}"/>
    <dgm:cxn modelId="{9C902CE3-AEA4-40DA-B686-1813B4470121}" srcId="{7DD59E48-22E6-46BC-B598-1BA510B14D91}" destId="{FF9FD82F-343C-4E5B-A980-62D762177B86}" srcOrd="3" destOrd="0" parTransId="{064CB13E-CF23-4DD5-A2FE-EE6CB920322F}" sibTransId="{190A46AF-F983-40DD-9ACC-B3305FAB26C6}"/>
    <dgm:cxn modelId="{41852A91-D1F1-48B6-B964-373448EC4618}" type="presOf" srcId="{0E6A2D14-B08D-41F6-8201-E64C65D3F221}" destId="{45140BFE-5115-4FC8-B18C-5650E43A6A99}" srcOrd="0" destOrd="0" presId="urn:microsoft.com/office/officeart/2005/8/layout/chevron2"/>
    <dgm:cxn modelId="{84B2D030-77AE-4BCA-A656-B9DCA5236B34}" srcId="{7DD59E48-22E6-46BC-B598-1BA510B14D91}" destId="{79454DA8-2AAB-4AF9-8F0A-27EE5604260F}" srcOrd="1" destOrd="0" parTransId="{7401B26E-B25C-4344-B2D6-051A0F849DAE}" sibTransId="{FA41C2DD-E2B0-4B2B-B14A-13545C7950C0}"/>
    <dgm:cxn modelId="{974B354D-8E12-4DAD-B31D-4CC49454AAAE}" type="presOf" srcId="{FF9FD82F-343C-4E5B-A980-62D762177B86}" destId="{239D6C8F-5EDA-452B-A261-9293A4EC7826}" srcOrd="0" destOrd="0" presId="urn:microsoft.com/office/officeart/2005/8/layout/chevron2"/>
    <dgm:cxn modelId="{038263D9-1C4A-468D-B67C-2EA0436D17EE}" srcId="{FF9FD82F-343C-4E5B-A980-62D762177B86}" destId="{31AE7B2F-E55D-4487-A365-996AA4205005}" srcOrd="0" destOrd="0" parTransId="{B1ACE0FF-19E6-4D7A-A2F6-53B0D0C00514}" sibTransId="{43282162-C8B1-45E6-80EC-3A18FECA8A4F}"/>
    <dgm:cxn modelId="{056B2455-03E3-458C-8B58-F202FC2B13BE}" type="presOf" srcId="{31AE7B2F-E55D-4487-A365-996AA4205005}" destId="{26C1FE6D-B46C-490E-985F-10FBDC3B800C}" srcOrd="0" destOrd="0" presId="urn:microsoft.com/office/officeart/2005/8/layout/chevron2"/>
    <dgm:cxn modelId="{F65479DE-D63D-44F8-91CC-33B02F231831}" type="presOf" srcId="{79454DA8-2AAB-4AF9-8F0A-27EE5604260F}" destId="{79489B43-A255-4F2B-996B-5E1D49C53232}" srcOrd="0" destOrd="0" presId="urn:microsoft.com/office/officeart/2005/8/layout/chevron2"/>
    <dgm:cxn modelId="{99A0DDD2-8AE7-44E7-B8B2-67ED055716F8}" type="presOf" srcId="{7C79069F-0DE9-4FDD-BCC6-6C85AFD86F94}" destId="{B981F66D-A7B5-4454-981B-0AA311989557}" srcOrd="0" destOrd="0" presId="urn:microsoft.com/office/officeart/2005/8/layout/chevron2"/>
    <dgm:cxn modelId="{3520A84B-8960-463D-BD2F-ECC5DBFCC80F}" type="presParOf" srcId="{68362E86-6511-46F9-B4EF-0AD6D0B87015}" destId="{44F1A972-9A12-46AB-9A0A-0DF4CB36CCB4}" srcOrd="0" destOrd="0" presId="urn:microsoft.com/office/officeart/2005/8/layout/chevron2"/>
    <dgm:cxn modelId="{64466549-BAFB-4C13-9CDE-C6FC7D938E6E}" type="presParOf" srcId="{44F1A972-9A12-46AB-9A0A-0DF4CB36CCB4}" destId="{B981F66D-A7B5-4454-981B-0AA311989557}" srcOrd="0" destOrd="0" presId="urn:microsoft.com/office/officeart/2005/8/layout/chevron2"/>
    <dgm:cxn modelId="{1CBDF30A-A222-48A3-BFBA-267B919482B0}" type="presParOf" srcId="{44F1A972-9A12-46AB-9A0A-0DF4CB36CCB4}" destId="{CA83255E-9AF7-466F-9A05-83FB455E19CD}" srcOrd="1" destOrd="0" presId="urn:microsoft.com/office/officeart/2005/8/layout/chevron2"/>
    <dgm:cxn modelId="{966E52EE-9CB6-4671-9788-E3970C8F69E9}" type="presParOf" srcId="{68362E86-6511-46F9-B4EF-0AD6D0B87015}" destId="{2E9D1F68-693C-4268-B682-F757AB5033E0}" srcOrd="1" destOrd="0" presId="urn:microsoft.com/office/officeart/2005/8/layout/chevron2"/>
    <dgm:cxn modelId="{31173FEA-2A1E-42AB-899E-92DCF7B2565E}" type="presParOf" srcId="{68362E86-6511-46F9-B4EF-0AD6D0B87015}" destId="{8B695E50-22CC-4989-879A-547D39CA5F22}" srcOrd="2" destOrd="0" presId="urn:microsoft.com/office/officeart/2005/8/layout/chevron2"/>
    <dgm:cxn modelId="{EC0503AA-F7A3-42E7-87D3-7E75831BE352}" type="presParOf" srcId="{8B695E50-22CC-4989-879A-547D39CA5F22}" destId="{79489B43-A255-4F2B-996B-5E1D49C53232}" srcOrd="0" destOrd="0" presId="urn:microsoft.com/office/officeart/2005/8/layout/chevron2"/>
    <dgm:cxn modelId="{87F409B1-E495-443C-9EF6-E8B30C4CEE1C}" type="presParOf" srcId="{8B695E50-22CC-4989-879A-547D39CA5F22}" destId="{F7D7EFE2-8C87-4A15-AC3F-84E95392B966}" srcOrd="1" destOrd="0" presId="urn:microsoft.com/office/officeart/2005/8/layout/chevron2"/>
    <dgm:cxn modelId="{971719A4-87E6-4527-A87C-5E2CDACB65F5}" type="presParOf" srcId="{68362E86-6511-46F9-B4EF-0AD6D0B87015}" destId="{E71109FF-7A4F-4004-9D3A-996FAB8A3FD5}" srcOrd="3" destOrd="0" presId="urn:microsoft.com/office/officeart/2005/8/layout/chevron2"/>
    <dgm:cxn modelId="{82028D37-BD6A-4BE9-BC26-90D3E1793E3A}" type="presParOf" srcId="{68362E86-6511-46F9-B4EF-0AD6D0B87015}" destId="{4C61313D-32B8-4D00-9523-8C5FE16EEBF0}" srcOrd="4" destOrd="0" presId="urn:microsoft.com/office/officeart/2005/8/layout/chevron2"/>
    <dgm:cxn modelId="{371A8393-40FB-4670-AC3E-773288DD6659}" type="presParOf" srcId="{4C61313D-32B8-4D00-9523-8C5FE16EEBF0}" destId="{45140BFE-5115-4FC8-B18C-5650E43A6A99}" srcOrd="0" destOrd="0" presId="urn:microsoft.com/office/officeart/2005/8/layout/chevron2"/>
    <dgm:cxn modelId="{97092939-040C-434B-A0F1-BCA3B0F52168}" type="presParOf" srcId="{4C61313D-32B8-4D00-9523-8C5FE16EEBF0}" destId="{A6E277DB-6FB8-4ADE-AF53-A6ACD969B24D}" srcOrd="1" destOrd="0" presId="urn:microsoft.com/office/officeart/2005/8/layout/chevron2"/>
    <dgm:cxn modelId="{86E1DC6F-9F72-4F90-B65F-2BBBF63577A7}" type="presParOf" srcId="{68362E86-6511-46F9-B4EF-0AD6D0B87015}" destId="{6C2BD087-33DB-4179-B3E1-D379B2E37132}" srcOrd="5" destOrd="0" presId="urn:microsoft.com/office/officeart/2005/8/layout/chevron2"/>
    <dgm:cxn modelId="{4AA9BE5C-B711-40DC-8FB7-1706803E2015}" type="presParOf" srcId="{68362E86-6511-46F9-B4EF-0AD6D0B87015}" destId="{E3F6AB2E-8328-4155-9413-27EC543310A4}" srcOrd="6" destOrd="0" presId="urn:microsoft.com/office/officeart/2005/8/layout/chevron2"/>
    <dgm:cxn modelId="{6A8156A3-4E52-4FE8-87FB-12E10C333399}" type="presParOf" srcId="{E3F6AB2E-8328-4155-9413-27EC543310A4}" destId="{239D6C8F-5EDA-452B-A261-9293A4EC7826}" srcOrd="0" destOrd="0" presId="urn:microsoft.com/office/officeart/2005/8/layout/chevron2"/>
    <dgm:cxn modelId="{EA15E30D-39F5-4B7A-A2E6-10D4D2CBB7CB}" type="presParOf" srcId="{E3F6AB2E-8328-4155-9413-27EC543310A4}" destId="{26C1FE6D-B46C-490E-985F-10FBDC3B800C}" srcOrd="1" destOrd="0" presId="urn:microsoft.com/office/officeart/2005/8/layout/chevron2"/>
  </dgm:cxnLst>
  <dgm:bg/>
  <dgm:whole>
    <a:ln cmpd="sng">
      <a:solidFill>
        <a:srgbClr val="FF0066"/>
      </a:solidFill>
    </a:ln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81F66D-A7B5-4454-981B-0AA311989557}">
      <dsp:nvSpPr>
        <dsp:cNvPr id="0" name=""/>
        <dsp:cNvSpPr/>
      </dsp:nvSpPr>
      <dsp:spPr>
        <a:xfrm rot="5400000">
          <a:off x="-149112" y="151524"/>
          <a:ext cx="994083" cy="695858"/>
        </a:xfrm>
        <a:prstGeom prst="chevron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ru-RU" sz="2000" b="1" kern="1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149112" y="151524"/>
        <a:ext cx="994083" cy="695858"/>
      </dsp:txXfrm>
    </dsp:sp>
    <dsp:sp modelId="{CA83255E-9AF7-466F-9A05-83FB455E19CD}">
      <dsp:nvSpPr>
        <dsp:cNvPr id="0" name=""/>
        <dsp:cNvSpPr/>
      </dsp:nvSpPr>
      <dsp:spPr>
        <a:xfrm rot="5400000">
          <a:off x="2581136" y="-1882865"/>
          <a:ext cx="646154" cy="4416709"/>
        </a:xfrm>
        <a:prstGeom prst="round2SameRect">
          <a:avLst/>
        </a:prstGeom>
        <a:gradFill rotWithShape="0">
          <a:gsLst>
            <a:gs pos="42000">
              <a:srgbClr val="FFFF00"/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rPr>
            <a:t>Наблюдение;</a:t>
          </a:r>
          <a:endParaRPr lang="ru-RU" sz="2000" b="1" kern="1200" dirty="0">
            <a:solidFill>
              <a:srgbClr val="0000FF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2581136" y="-1882865"/>
        <a:ext cx="646154" cy="4416709"/>
      </dsp:txXfrm>
    </dsp:sp>
    <dsp:sp modelId="{79489B43-A255-4F2B-996B-5E1D49C53232}">
      <dsp:nvSpPr>
        <dsp:cNvPr id="0" name=""/>
        <dsp:cNvSpPr/>
      </dsp:nvSpPr>
      <dsp:spPr>
        <a:xfrm rot="5400000">
          <a:off x="-149112" y="994686"/>
          <a:ext cx="994083" cy="695858"/>
        </a:xfrm>
        <a:prstGeom prst="chevron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2</a:t>
          </a:r>
          <a:endParaRPr lang="ru-RU" sz="2000" b="1" kern="1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149112" y="994686"/>
        <a:ext cx="994083" cy="695858"/>
      </dsp:txXfrm>
    </dsp:sp>
    <dsp:sp modelId="{F7D7EFE2-8C87-4A15-AC3F-84E95392B966}">
      <dsp:nvSpPr>
        <dsp:cNvPr id="0" name=""/>
        <dsp:cNvSpPr/>
      </dsp:nvSpPr>
      <dsp:spPr>
        <a:xfrm rot="5400000">
          <a:off x="2581136" y="-1039704"/>
          <a:ext cx="646154" cy="4416709"/>
        </a:xfrm>
        <a:prstGeom prst="round2SameRect">
          <a:avLst/>
        </a:prstGeom>
        <a:gradFill rotWithShape="0">
          <a:gsLst>
            <a:gs pos="48000">
              <a:srgbClr val="FFFF00"/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rPr>
            <a:t>Беседы;</a:t>
          </a:r>
          <a:endParaRPr lang="ru-RU" sz="2000" b="1" kern="1200" dirty="0">
            <a:solidFill>
              <a:srgbClr val="0000CC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2581136" y="-1039704"/>
        <a:ext cx="646154" cy="4416709"/>
      </dsp:txXfrm>
    </dsp:sp>
    <dsp:sp modelId="{45140BFE-5115-4FC8-B18C-5650E43A6A99}">
      <dsp:nvSpPr>
        <dsp:cNvPr id="0" name=""/>
        <dsp:cNvSpPr/>
      </dsp:nvSpPr>
      <dsp:spPr>
        <a:xfrm rot="5400000">
          <a:off x="-149112" y="1837847"/>
          <a:ext cx="994083" cy="695858"/>
        </a:xfrm>
        <a:prstGeom prst="chevron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3</a:t>
          </a:r>
          <a:endParaRPr lang="ru-RU" sz="2000" b="1" kern="1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149112" y="1837847"/>
        <a:ext cx="994083" cy="695858"/>
      </dsp:txXfrm>
    </dsp:sp>
    <dsp:sp modelId="{A6E277DB-6FB8-4ADE-AF53-A6ACD969B24D}">
      <dsp:nvSpPr>
        <dsp:cNvPr id="0" name=""/>
        <dsp:cNvSpPr/>
      </dsp:nvSpPr>
      <dsp:spPr>
        <a:xfrm rot="5400000">
          <a:off x="2581136" y="-196542"/>
          <a:ext cx="646154" cy="4416709"/>
        </a:xfrm>
        <a:prstGeom prst="round2SameRect">
          <a:avLst/>
        </a:prstGeom>
        <a:gradFill rotWithShape="0">
          <a:gsLst>
            <a:gs pos="52000">
              <a:srgbClr val="FFFF00"/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000" b="1" kern="12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rPr>
            <a:t>Проведение опытов;</a:t>
          </a:r>
        </a:p>
      </dsp:txBody>
      <dsp:txXfrm rot="5400000">
        <a:off x="2581136" y="-196542"/>
        <a:ext cx="646154" cy="4416709"/>
      </dsp:txXfrm>
    </dsp:sp>
    <dsp:sp modelId="{239D6C8F-5EDA-452B-A261-9293A4EC7826}">
      <dsp:nvSpPr>
        <dsp:cNvPr id="0" name=""/>
        <dsp:cNvSpPr/>
      </dsp:nvSpPr>
      <dsp:spPr>
        <a:xfrm rot="5400000">
          <a:off x="-149112" y="2681009"/>
          <a:ext cx="994083" cy="695858"/>
        </a:xfrm>
        <a:prstGeom prst="chevron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4</a:t>
          </a:r>
          <a:endParaRPr lang="ru-RU" sz="2000" b="1" kern="1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149112" y="2681009"/>
        <a:ext cx="994083" cy="695858"/>
      </dsp:txXfrm>
    </dsp:sp>
    <dsp:sp modelId="{26C1FE6D-B46C-490E-985F-10FBDC3B800C}">
      <dsp:nvSpPr>
        <dsp:cNvPr id="0" name=""/>
        <dsp:cNvSpPr/>
      </dsp:nvSpPr>
      <dsp:spPr>
        <a:xfrm rot="5400000">
          <a:off x="2581136" y="646618"/>
          <a:ext cx="646154" cy="4416709"/>
        </a:xfrm>
        <a:prstGeom prst="round2SameRect">
          <a:avLst/>
        </a:prstGeom>
        <a:gradFill rotWithShape="0">
          <a:gsLst>
            <a:gs pos="57000">
              <a:srgbClr val="FFFF00"/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000" b="1" kern="12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rPr>
            <a:t>Анализ полученных результатов.</a:t>
          </a:r>
        </a:p>
      </dsp:txBody>
      <dsp:txXfrm rot="5400000">
        <a:off x="2581136" y="646618"/>
        <a:ext cx="646154" cy="44167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8154" y="0"/>
            <a:ext cx="9192154" cy="689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Горизонтальный свиток 4"/>
          <p:cNvSpPr/>
          <p:nvPr/>
        </p:nvSpPr>
        <p:spPr>
          <a:xfrm>
            <a:off x="1331640" y="1124744"/>
            <a:ext cx="6264696" cy="4680520"/>
          </a:xfrm>
          <a:prstGeom prst="horizontalScroll">
            <a:avLst/>
          </a:prstGeom>
          <a:solidFill>
            <a:srgbClr val="00FFFF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44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1720" y="1844824"/>
            <a:ext cx="5400600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МДОУ «Детский сад №34 «Василёк-1»</a:t>
            </a: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г.Ершова  Саратовской области»</a:t>
            </a:r>
            <a:endParaRPr lang="ru-RU" sz="1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051720" y="2967335"/>
            <a:ext cx="526157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rgbClr val="FF0066"/>
                  </a:solidFill>
                  <a:prstDash val="solid"/>
                </a:ln>
                <a:solidFill>
                  <a:srgbClr val="0000CC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«</a:t>
            </a:r>
            <a:r>
              <a:rPr lang="ru-RU" sz="4000" b="1" cap="all" dirty="0" smtClean="0">
                <a:ln w="9000" cmpd="sng">
                  <a:solidFill>
                    <a:srgbClr val="FF0066"/>
                  </a:solidFill>
                  <a:prstDash val="solid"/>
                </a:ln>
                <a:solidFill>
                  <a:srgbClr val="0000CC"/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Почему нельзя есть сосульки?»</a:t>
            </a:r>
            <a:endParaRPr lang="ru-RU" sz="4000" b="1" cap="all" spc="0" dirty="0">
              <a:ln w="9000" cmpd="sng">
                <a:solidFill>
                  <a:srgbClr val="FF0066"/>
                </a:solidFill>
                <a:prstDash val="solid"/>
              </a:ln>
              <a:solidFill>
                <a:srgbClr val="0000CC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3928" y="4509120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Выполнила работу:</a:t>
            </a:r>
          </a:p>
          <a:p>
            <a:r>
              <a:rPr lang="ru-RU" b="1" dirty="0" smtClean="0"/>
              <a:t>     Черняк Софья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2" descr="C:\Users\Olga\Desktop\снежинк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Picture 2" descr="C:\Users\Olga\Desktop\снежинк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Овальная выноска 10"/>
          <p:cNvSpPr/>
          <p:nvPr/>
        </p:nvSpPr>
        <p:spPr>
          <a:xfrm rot="1226474">
            <a:off x="1327988" y="4370861"/>
            <a:ext cx="2968505" cy="2432085"/>
          </a:xfrm>
          <a:prstGeom prst="wedgeEllipseCallout">
            <a:avLst>
              <a:gd name="adj1" fmla="val -38177"/>
              <a:gd name="adj2" fmla="val 54182"/>
            </a:avLst>
          </a:prstGeom>
          <a:solidFill>
            <a:srgbClr val="00FF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 оказался ещё хуже, чем с сосулькой. На стенках тарелки был грязный чёрный налёт.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476672"/>
            <a:ext cx="3191958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6" y="214290"/>
            <a:ext cx="371477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3714752"/>
            <a:ext cx="407196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lga\Desktop\снежинк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260648"/>
            <a:ext cx="7056784" cy="57606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ln>
                  <a:solidFill>
                    <a:srgbClr val="0000CC"/>
                  </a:solidFill>
                </a:ln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Результаты экспериментирования со снегом</a:t>
            </a:r>
            <a:r>
              <a:rPr lang="ru-RU" sz="2400" dirty="0" smtClean="0">
                <a:ln>
                  <a:solidFill>
                    <a:srgbClr val="0000CC"/>
                  </a:solidFill>
                </a:ln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n>
                <a:solidFill>
                  <a:srgbClr val="0000CC"/>
                </a:solidFill>
              </a:ln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дисплей 7"/>
          <p:cNvSpPr/>
          <p:nvPr/>
        </p:nvSpPr>
        <p:spPr>
          <a:xfrm rot="21062782">
            <a:off x="833593" y="1353164"/>
            <a:ext cx="3823892" cy="4585810"/>
          </a:xfrm>
          <a:prstGeom prst="flowChartDisplay">
            <a:avLst/>
          </a:prstGeom>
          <a:solidFill>
            <a:srgbClr val="00FF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Получается, что вся эта грязь  была в воздухе. И снег, когда падал из тучки, загрязнился. Только мы эту грязь не видим, но дышим ею.</a:t>
            </a:r>
            <a:endParaRPr lang="ru-RU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1196752"/>
            <a:ext cx="3425034" cy="4452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lga\Desktop\снежинк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Вертикальный свиток 4"/>
          <p:cNvSpPr/>
          <p:nvPr/>
        </p:nvSpPr>
        <p:spPr>
          <a:xfrm>
            <a:off x="4644008" y="692696"/>
            <a:ext cx="4824536" cy="4176464"/>
          </a:xfrm>
          <a:prstGeom prst="verticalScroll">
            <a:avLst/>
          </a:prstGeom>
          <a:solidFill>
            <a:srgbClr val="00FFFF"/>
          </a:solidFill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innerShdw blurRad="63500" dist="50800" dir="8100000">
              <a:prstClr val="black">
                <a:alpha val="50000"/>
              </a:prstClr>
            </a:innerShdw>
          </a:effectLst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Я и снег.</a:t>
            </a: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Снег идёт, замёрзла речка,</a:t>
            </a:r>
            <a:b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Но не мёрзну я ничуть,</a:t>
            </a:r>
            <a:b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У крылечка снег мне,</a:t>
            </a:r>
            <a:b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Так и хочется поесть.</a:t>
            </a:r>
            <a:b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Ах, снежок – ты просто чудо!</a:t>
            </a:r>
            <a:b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Только мама говорит:</a:t>
            </a:r>
            <a:b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- Заболеешь ты простудой,</a:t>
            </a:r>
            <a:b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 рот снежок  ты не бери.</a:t>
            </a:r>
            <a:b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 теперь не ем снег я,</a:t>
            </a:r>
            <a:b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Мне не хочется болеть.</a:t>
            </a:r>
            <a:b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Поскорей я в дом несу –</a:t>
            </a:r>
            <a:b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 огня сперва согреть.</a:t>
            </a:r>
            <a:b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6" name="Picture 2" descr="C:\Users\Olga\Desktop\рамки для призент\0_90924_1351583_L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134714">
            <a:off x="1849326" y="3493030"/>
            <a:ext cx="3695700" cy="3810000"/>
          </a:xfrm>
          <a:prstGeom prst="rect">
            <a:avLst/>
          </a:prstGeom>
          <a:noFill/>
        </p:spPr>
      </p:pic>
      <p:pic>
        <p:nvPicPr>
          <p:cNvPr id="7" name="Рисунок 6" descr="4b04eb090ed8c04b0540980c8db423e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0034" y="714356"/>
            <a:ext cx="4304650" cy="37862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lga\Desktop\снежинк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57356" y="188640"/>
            <a:ext cx="5429288" cy="1240096"/>
          </a:xfrm>
          <a:ln/>
          <a:scene3d>
            <a:camera prst="obliqueBottomLeft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prstTxWarp prst="textInflate">
              <a:avLst/>
            </a:prstTxWarp>
            <a:normAutofit/>
          </a:bodyPr>
          <a:lstStyle/>
          <a:p>
            <a:r>
              <a:rPr lang="ru-RU" sz="2400" b="1" dirty="0" smtClean="0">
                <a:ln>
                  <a:solidFill>
                    <a:srgbClr val="0000CC"/>
                  </a:solidFill>
                </a:ln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Результат исследования</a:t>
            </a:r>
            <a:br>
              <a:rPr lang="ru-RU" sz="2400" b="1" dirty="0" smtClean="0">
                <a:ln>
                  <a:solidFill>
                    <a:srgbClr val="0000CC"/>
                  </a:solidFill>
                </a:ln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n>
                <a:solidFill>
                  <a:srgbClr val="0000CC"/>
                </a:solidFill>
              </a:ln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187624" y="1142984"/>
            <a:ext cx="6624736" cy="3222120"/>
          </a:xfrm>
          <a:prstGeom prst="horizontalScroll">
            <a:avLst/>
          </a:prstGeom>
          <a:solidFill>
            <a:srgbClr val="00FF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Вывод: </a:t>
            </a:r>
          </a:p>
          <a:p>
            <a:pPr marL="342900" indent="-342900" algn="ctr"/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Взрослые правы – есть снег и сосульки - опасно для здоровья!</a:t>
            </a:r>
            <a:endParaRPr lang="ru-RU" sz="2800" b="1" u="sng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buAutoNum type="arabicPeriod"/>
            </a:pPr>
            <a:endParaRPr lang="ru-RU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1763688" y="4221088"/>
            <a:ext cx="5472608" cy="2088232"/>
          </a:xfrm>
          <a:prstGeom prst="flowChartPunchedTap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/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Я теперь точно знаю:</a:t>
            </a:r>
            <a:b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сосульки и снег есть опасно!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lga\Desktop\снежинк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Блок-схема: альтернативный процесс 3"/>
          <p:cNvSpPr/>
          <p:nvPr/>
        </p:nvSpPr>
        <p:spPr>
          <a:xfrm>
            <a:off x="2051720" y="1340768"/>
            <a:ext cx="3456384" cy="2160240"/>
          </a:xfrm>
          <a:prstGeom prst="flowChartAlternateProcess">
            <a:avLst/>
          </a:prstGeom>
          <a:scene3d>
            <a:camera prst="isometricOffAxis1Right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n>
                  <a:solidFill>
                    <a:srgbClr val="0000CC"/>
                  </a:solidFill>
                </a:ln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dirty="0">
              <a:ln>
                <a:solidFill>
                  <a:srgbClr val="0000CC"/>
                </a:solidFill>
              </a:ln>
              <a:solidFill>
                <a:srgbClr val="FF0066"/>
              </a:solidFill>
            </a:endParaRPr>
          </a:p>
        </p:txBody>
      </p:sp>
      <p:pic>
        <p:nvPicPr>
          <p:cNvPr id="5" name="Picture 2" descr="C:\Users\Olga\Desktop\рамки для призент\0_90924_1351583_L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82359">
            <a:off x="4434669" y="2489129"/>
            <a:ext cx="36957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ыноска-облако 10"/>
          <p:cNvSpPr/>
          <p:nvPr/>
        </p:nvSpPr>
        <p:spPr>
          <a:xfrm>
            <a:off x="4716016" y="0"/>
            <a:ext cx="4427984" cy="3573016"/>
          </a:xfrm>
          <a:prstGeom prst="cloudCallout">
            <a:avLst/>
          </a:prstGeom>
          <a:solidFill>
            <a:srgbClr val="00FFCC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ln>
                  <a:solidFill>
                    <a:srgbClr val="FF0066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 smtClean="0">
                <a:ln>
                  <a:solidFill>
                    <a:srgbClr val="FF0066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Белый снег,  </a:t>
            </a:r>
          </a:p>
          <a:p>
            <a:pPr algn="ctr"/>
            <a:r>
              <a:rPr lang="ru-RU" sz="2000" b="1" dirty="0" smtClean="0">
                <a:ln>
                  <a:solidFill>
                    <a:srgbClr val="FF0066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пушистый</a:t>
            </a:r>
            <a:br>
              <a:rPr lang="ru-RU" sz="2000" b="1" dirty="0" smtClean="0">
                <a:ln>
                  <a:solidFill>
                    <a:srgbClr val="FF0066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n>
                  <a:solidFill>
                    <a:srgbClr val="FF0066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В воздухе кружится</a:t>
            </a:r>
            <a:br>
              <a:rPr lang="ru-RU" sz="2000" b="1" dirty="0" smtClean="0">
                <a:ln>
                  <a:solidFill>
                    <a:srgbClr val="FF0066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n>
                  <a:solidFill>
                    <a:srgbClr val="FF0066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И на землю тихо</a:t>
            </a:r>
            <a:br>
              <a:rPr lang="ru-RU" sz="2000" b="1" dirty="0" smtClean="0">
                <a:ln>
                  <a:solidFill>
                    <a:srgbClr val="FF0066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n>
                  <a:solidFill>
                    <a:srgbClr val="FF0066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Падает, ложится.</a:t>
            </a:r>
          </a:p>
          <a:p>
            <a:pPr algn="ctr"/>
            <a:r>
              <a:rPr lang="ru-RU" sz="2000" b="1" dirty="0" smtClean="0">
                <a:ln>
                  <a:solidFill>
                    <a:srgbClr val="FF0066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И под утро снегом</a:t>
            </a:r>
            <a:br>
              <a:rPr lang="ru-RU" sz="2000" b="1" dirty="0" smtClean="0">
                <a:ln>
                  <a:solidFill>
                    <a:srgbClr val="FF0066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n>
                  <a:solidFill>
                    <a:srgbClr val="FF0066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Поле побелело,</a:t>
            </a:r>
            <a:br>
              <a:rPr lang="ru-RU" sz="2000" b="1" dirty="0" smtClean="0">
                <a:ln>
                  <a:solidFill>
                    <a:srgbClr val="FF0066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n>
                  <a:solidFill>
                    <a:srgbClr val="FF0066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Точно пеленою</a:t>
            </a:r>
            <a:br>
              <a:rPr lang="ru-RU" sz="2000" b="1" dirty="0" smtClean="0">
                <a:ln>
                  <a:solidFill>
                    <a:srgbClr val="FF0066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n>
                  <a:solidFill>
                    <a:srgbClr val="FF0066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Всё его одело      </a:t>
            </a:r>
          </a:p>
          <a:p>
            <a:pPr algn="ctr"/>
            <a:r>
              <a:rPr lang="ru-RU" sz="2000" b="1" dirty="0" smtClean="0">
                <a:ln>
                  <a:solidFill>
                    <a:srgbClr val="FF0066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 И.Суриков</a:t>
            </a:r>
            <a:endParaRPr lang="ru-RU" sz="2000" b="1" dirty="0">
              <a:ln>
                <a:solidFill>
                  <a:srgbClr val="FF0066"/>
                </a:solidFill>
              </a:ln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9512" y="3933056"/>
            <a:ext cx="4644008" cy="2862322"/>
          </a:xfrm>
          <a:prstGeom prst="rect">
            <a:avLst/>
          </a:prstGeom>
          <a:scene3d>
            <a:camera prst="perspectiveRight"/>
            <a:lightRig rig="threePt" dir="t"/>
          </a:scene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rgbClr val="FF0066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Блестят, переливаясь,</a:t>
            </a:r>
          </a:p>
          <a:p>
            <a:pPr algn="ctr"/>
            <a:r>
              <a:rPr lang="ru-RU" sz="2000" b="1" dirty="0" smtClean="0">
                <a:ln>
                  <a:solidFill>
                    <a:srgbClr val="FF0066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На солнышке сверкают</a:t>
            </a:r>
          </a:p>
          <a:p>
            <a:pPr algn="ctr"/>
            <a:r>
              <a:rPr lang="ru-RU" sz="2000" b="1" dirty="0" smtClean="0">
                <a:ln>
                  <a:solidFill>
                    <a:srgbClr val="FF0066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 капелькой блестящей,</a:t>
            </a:r>
          </a:p>
          <a:p>
            <a:pPr algn="ctr"/>
            <a:r>
              <a:rPr lang="ru-RU" sz="2000" b="1" dirty="0" smtClean="0">
                <a:ln>
                  <a:solidFill>
                    <a:srgbClr val="FF0066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Слезинкой, тихо тают.</a:t>
            </a:r>
          </a:p>
          <a:p>
            <a:pPr algn="ctr"/>
            <a:r>
              <a:rPr lang="ru-RU" sz="2000" b="1" dirty="0" smtClean="0">
                <a:ln>
                  <a:solidFill>
                    <a:srgbClr val="FF0066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Весёлая сосулька,</a:t>
            </a:r>
          </a:p>
          <a:p>
            <a:pPr algn="ctr"/>
            <a:r>
              <a:rPr lang="ru-RU" sz="2000" b="1" dirty="0" smtClean="0">
                <a:ln>
                  <a:solidFill>
                    <a:srgbClr val="FF0066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Морозная конфета,</a:t>
            </a:r>
          </a:p>
          <a:p>
            <a:pPr algn="ctr"/>
            <a:r>
              <a:rPr lang="ru-RU" sz="2000" b="1" dirty="0" smtClean="0">
                <a:ln>
                  <a:solidFill>
                    <a:srgbClr val="FF0066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Но есть её не надо –</a:t>
            </a:r>
          </a:p>
          <a:p>
            <a:pPr algn="ctr"/>
            <a:r>
              <a:rPr lang="ru-RU" sz="2000" b="1" dirty="0" smtClean="0">
                <a:ln>
                  <a:solidFill>
                    <a:srgbClr val="FF0066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Опасно очень это!</a:t>
            </a:r>
          </a:p>
          <a:p>
            <a:pPr algn="ctr"/>
            <a:r>
              <a:rPr lang="ru-RU" sz="2000" b="1" dirty="0" smtClean="0">
                <a:ln>
                  <a:solidFill>
                    <a:srgbClr val="FF0066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2000" b="1" dirty="0" err="1" smtClean="0">
                <a:ln>
                  <a:solidFill>
                    <a:srgbClr val="FF0066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Т.Овчинникова</a:t>
            </a:r>
            <a:endParaRPr lang="ru-RU" sz="2000" b="1" dirty="0">
              <a:ln>
                <a:solidFill>
                  <a:srgbClr val="FF0066"/>
                </a:solidFill>
              </a:ln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User\Desktop\фото Хонер\IMG_20190120_130525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90874">
            <a:off x="663508" y="436948"/>
            <a:ext cx="3676015" cy="315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1" descr="C:\Users\User\Desktop\фото Хонер\IMG_20190119_13331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05837">
            <a:off x="5890319" y="4012293"/>
            <a:ext cx="2348306" cy="221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Olga\Desktop\снежинк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716016" y="404665"/>
            <a:ext cx="3672408" cy="3293209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isometricOffAxis1Right"/>
            <a:lightRig rig="threePt" dir="t"/>
          </a:scene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sz="3200" b="1" u="sng" dirty="0" smtClean="0">
                <a:ln>
                  <a:solidFill>
                    <a:srgbClr val="0000CC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200" b="1" u="sng" dirty="0" smtClean="0">
                <a:ln>
                  <a:solidFill>
                    <a:srgbClr val="0000CC"/>
                  </a:solidFill>
                </a:ln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>
                <a:solidFill>
                  <a:srgbClr val="0000CC"/>
                </a:solidFill>
              </a:rPr>
              <a:t>Ответить на интересующие  вопросы:</a:t>
            </a:r>
          </a:p>
          <a:p>
            <a:pPr lvl="0"/>
            <a:r>
              <a:rPr lang="ru-RU" dirty="0">
                <a:solidFill>
                  <a:srgbClr val="0000CC"/>
                </a:solidFill>
              </a:rPr>
              <a:t>    Какие бывают сосульки? </a:t>
            </a:r>
          </a:p>
          <a:p>
            <a:pPr lvl="0"/>
            <a:r>
              <a:rPr lang="ru-RU" dirty="0">
                <a:solidFill>
                  <a:srgbClr val="0000CC"/>
                </a:solidFill>
              </a:rPr>
              <a:t>    Из чего состоит сосулька?</a:t>
            </a:r>
          </a:p>
          <a:p>
            <a:pPr lvl="0"/>
            <a:r>
              <a:rPr lang="ru-RU" dirty="0">
                <a:solidFill>
                  <a:srgbClr val="0000CC"/>
                </a:solidFill>
              </a:rPr>
              <a:t>    Опросить ребят моей группы: пробовали ли они съесть сосульки, можно ли их есть? </a:t>
            </a:r>
          </a:p>
          <a:p>
            <a:pPr lvl="0"/>
            <a:r>
              <a:rPr lang="ru-RU" dirty="0">
                <a:solidFill>
                  <a:srgbClr val="0000CC"/>
                </a:solidFill>
              </a:rPr>
              <a:t>    Провести эксперимент: действительно ли  </a:t>
            </a:r>
            <a:r>
              <a:rPr lang="ru-RU" dirty="0" smtClean="0">
                <a:solidFill>
                  <a:srgbClr val="0000CC"/>
                </a:solidFill>
              </a:rPr>
              <a:t>сосульки и снег грязные</a:t>
            </a:r>
            <a:r>
              <a:rPr lang="ru-RU" dirty="0">
                <a:solidFill>
                  <a:srgbClr val="0000CC"/>
                </a:solidFill>
              </a:rPr>
              <a:t>?</a:t>
            </a:r>
            <a:r>
              <a:rPr lang="ru-RU" sz="3200" b="1" u="sng" dirty="0" smtClean="0">
                <a:ln>
                  <a:solidFill>
                    <a:srgbClr val="0000CC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n>
                  <a:solidFill>
                    <a:srgbClr val="0000CC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C:\Users\Olga\Desktop\snow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260648"/>
            <a:ext cx="4892905" cy="3168352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14" name="Прямоугольник 13"/>
          <p:cNvSpPr/>
          <p:nvPr/>
        </p:nvSpPr>
        <p:spPr>
          <a:xfrm rot="21262938">
            <a:off x="4526138" y="3801638"/>
            <a:ext cx="4480573" cy="892552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isometricOffAxis1Right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ln>
                  <a:solidFill>
                    <a:srgbClr val="0000CC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 проекта:</a:t>
            </a:r>
          </a:p>
          <a:p>
            <a:pPr algn="ctr"/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Познавательно–исследовательский.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572000" y="4797152"/>
            <a:ext cx="4356992" cy="1815882"/>
          </a:xfrm>
          <a:prstGeom prst="rect">
            <a:avLst/>
          </a:prstGeom>
          <a:ln/>
          <a:scene3d>
            <a:camera prst="isometricOffAxis1Right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ln>
                  <a:solidFill>
                    <a:srgbClr val="0000CC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Проблема: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Все дети любят, пробовать сосульки и есть снег.  Взрослые в один голос твердят, что снег есть нельзя. Ну почему нельзя?</a:t>
            </a:r>
          </a:p>
        </p:txBody>
      </p:sp>
      <p:sp>
        <p:nvSpPr>
          <p:cNvPr id="21" name="Прямоугольник 20"/>
          <p:cNvSpPr/>
          <p:nvPr/>
        </p:nvSpPr>
        <p:spPr>
          <a:xfrm rot="20978004">
            <a:off x="222583" y="4020953"/>
            <a:ext cx="4166627" cy="2000548"/>
          </a:xfrm>
          <a:prstGeom prst="rect">
            <a:avLst/>
          </a:prstGeom>
          <a:ln/>
          <a:scene3d>
            <a:camera prst="isometricOffAxis1Right"/>
            <a:lightRig rig="threePt" dir="t"/>
          </a:scene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ln>
                  <a:solidFill>
                    <a:srgbClr val="0000CC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Практическая значимость проекта:</a:t>
            </a:r>
            <a:r>
              <a:rPr lang="ru-RU" sz="2000" b="1" u="sng" dirty="0" smtClean="0"/>
              <a:t> </a:t>
            </a: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Помочь детям понять то, что сосульки и снег есть нельзя!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lga\Desktop\снежинк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332656"/>
            <a:ext cx="8424936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ln>
                  <a:solidFill>
                    <a:srgbClr val="0000FF"/>
                  </a:solidFill>
                </a:ln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dirty="0" smtClean="0"/>
              <a:t> </a:t>
            </a: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сосульки прозрачные, снег чистый. Почему их нельзя есть?</a:t>
            </a:r>
          </a:p>
        </p:txBody>
      </p:sp>
      <p:sp>
        <p:nvSpPr>
          <p:cNvPr id="20" name="Блок-схема: перфолента 19"/>
          <p:cNvSpPr/>
          <p:nvPr/>
        </p:nvSpPr>
        <p:spPr>
          <a:xfrm>
            <a:off x="539552" y="1340768"/>
            <a:ext cx="4680520" cy="1224136"/>
          </a:xfrm>
          <a:prstGeom prst="flowChartPunchedTape">
            <a:avLst/>
          </a:prstGeom>
          <a:gradFill>
            <a:gsLst>
              <a:gs pos="61000">
                <a:srgbClr val="00FFFF">
                  <a:alpha val="45000"/>
                </a:srgb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u="sng" dirty="0" smtClean="0">
                <a:ln>
                  <a:solidFill>
                    <a:srgbClr val="0000CC"/>
                  </a:solidFill>
                </a:ln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Методы исследований</a:t>
            </a:r>
            <a:endParaRPr lang="ru-RU" sz="3200" b="1" u="sng" dirty="0">
              <a:ln>
                <a:solidFill>
                  <a:srgbClr val="0000CC"/>
                </a:solidFill>
              </a:ln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3" name="Схема 22"/>
          <p:cNvGraphicFramePr/>
          <p:nvPr>
            <p:extLst>
              <p:ext uri="{D42A27DB-BD31-4B8C-83A1-F6EECF244321}">
                <p14:modId xmlns:p14="http://schemas.microsoft.com/office/powerpoint/2010/main" xmlns="" val="724893727"/>
              </p:ext>
            </p:extLst>
          </p:nvPr>
        </p:nvGraphicFramePr>
        <p:xfrm>
          <a:off x="467544" y="2924944"/>
          <a:ext cx="5112568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Picture 2" descr="C:\Users\Olga\Desktop\рамки для призент\0_90924_1351583_L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220072" y="2204864"/>
            <a:ext cx="36957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lga\Desktop\снежинк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763" y="-248171"/>
            <a:ext cx="9144000" cy="68580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  <p:sp>
        <p:nvSpPr>
          <p:cNvPr id="3" name="TextBox 2"/>
          <p:cNvSpPr txBox="1"/>
          <p:nvPr/>
        </p:nvSpPr>
        <p:spPr>
          <a:xfrm>
            <a:off x="683568" y="260648"/>
            <a:ext cx="7776864" cy="707886"/>
          </a:xfrm>
          <a:prstGeom prst="rect">
            <a:avLst/>
          </a:prstGeom>
          <a:scene3d>
            <a:camera prst="perspectiveRight"/>
            <a:lightRig rig="contrasting" dir="t"/>
          </a:scene3d>
          <a:sp3d prstMaterial="powder"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 algn="ctr"/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Я узнала, как образуются сосульки, какие бывают сосульки. А бывают они очень и очень разные!</a:t>
            </a:r>
          </a:p>
        </p:txBody>
      </p:sp>
      <p:sp>
        <p:nvSpPr>
          <p:cNvPr id="8" name="Выгнутая влево стрелка 7"/>
          <p:cNvSpPr/>
          <p:nvPr/>
        </p:nvSpPr>
        <p:spPr>
          <a:xfrm rot="20886344">
            <a:off x="753803" y="927693"/>
            <a:ext cx="945689" cy="2827503"/>
          </a:xfrm>
          <a:prstGeom prst="curvedRightArrow">
            <a:avLst/>
          </a:prstGeom>
          <a:solidFill>
            <a:srgbClr val="FFFF00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" name="Picture 2" descr="C:\Users\Olga\Desktop\рамки для призент\0_90924_1351583_L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1799" y="3323072"/>
            <a:ext cx="3600400" cy="3286758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907704" y="1090993"/>
            <a:ext cx="4032447" cy="2357928"/>
          </a:xfrm>
          <a:prstGeom prst="rect">
            <a:avLst/>
          </a:prstGeom>
        </p:spPr>
      </p:pic>
      <p:pic>
        <p:nvPicPr>
          <p:cNvPr id="2050" name="Рисунок 2" descr="C:\Users\User\Desktop\IMG_20190114_13042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822299"/>
            <a:ext cx="4441676" cy="2487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lga\Desktop\снежинк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4140"/>
            <a:ext cx="9144000" cy="6858000"/>
          </a:xfrm>
          <a:prstGeom prst="rect">
            <a:avLst/>
          </a:prstGeom>
          <a:solidFill>
            <a:srgbClr val="00FFFF"/>
          </a:solidFill>
        </p:spPr>
      </p:pic>
      <p:sp>
        <p:nvSpPr>
          <p:cNvPr id="6" name="Прямоугольник 5"/>
          <p:cNvSpPr/>
          <p:nvPr/>
        </p:nvSpPr>
        <p:spPr>
          <a:xfrm flipV="1">
            <a:off x="2987824" y="-45718"/>
            <a:ext cx="3240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solidFill>
                <a:srgbClr val="555555"/>
              </a:solidFill>
              <a:latin typeface="Arial"/>
            </a:endParaRPr>
          </a:p>
          <a:p>
            <a:r>
              <a:rPr lang="ru-RU" dirty="0" smtClean="0">
                <a:solidFill>
                  <a:srgbClr val="C00000"/>
                </a:solidFill>
                <a:latin typeface="Arial"/>
              </a:rPr>
              <a:t>«</a:t>
            </a:r>
            <a:endParaRPr lang="ru-RU" sz="2400" dirty="0" smtClean="0">
              <a:solidFill>
                <a:srgbClr val="C00000"/>
              </a:solidFill>
              <a:latin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260649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latin typeface="Arial"/>
            </a:endParaRPr>
          </a:p>
          <a:p>
            <a:pPr algn="just"/>
            <a:r>
              <a:rPr lang="ru-RU" dirty="0" smtClean="0">
                <a:solidFill>
                  <a:srgbClr val="C00000"/>
                </a:solidFill>
                <a:latin typeface="Arial"/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331640" y="188640"/>
            <a:ext cx="6480720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ln>
                  <a:solidFill>
                    <a:srgbClr val="0000FF"/>
                  </a:solidFill>
                </a:ln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Опыт с сосульками</a:t>
            </a:r>
          </a:p>
        </p:txBody>
      </p:sp>
      <p:sp>
        <p:nvSpPr>
          <p:cNvPr id="10" name="Пятно 1 9"/>
          <p:cNvSpPr/>
          <p:nvPr/>
        </p:nvSpPr>
        <p:spPr>
          <a:xfrm>
            <a:off x="5423668" y="476672"/>
            <a:ext cx="3779912" cy="6367188"/>
          </a:xfrm>
          <a:prstGeom prst="irregularSeal1">
            <a:avLst/>
          </a:prstGeom>
          <a:solidFill>
            <a:srgbClr val="00FFCC"/>
          </a:solidFill>
          <a:ln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00CC"/>
                </a:solidFill>
              </a:rPr>
              <a:t>Я нашла самые чистые и прозрачные сосульки, принесла их домой, </a:t>
            </a:r>
            <a:r>
              <a:rPr lang="ru-RU" dirty="0" smtClean="0">
                <a:solidFill>
                  <a:srgbClr val="0000CC"/>
                </a:solidFill>
              </a:rPr>
              <a:t>разломила и положила в тарелку. Когда сосульки растаяли, получилась вода. А на дне грязь и соринки!</a:t>
            </a:r>
            <a:endParaRPr lang="ru-RU" dirty="0">
              <a:solidFill>
                <a:srgbClr val="0000CC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36107" y="754225"/>
            <a:ext cx="2347012" cy="364785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908558" y="838945"/>
            <a:ext cx="2455530" cy="256190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860545" y="3589490"/>
            <a:ext cx="2533333" cy="300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Olga\Desktop\снежинк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219" y="0"/>
            <a:ext cx="9323512" cy="6858000"/>
          </a:xfrm>
          <a:prstGeom prst="rect">
            <a:avLst/>
          </a:prstGeom>
          <a:solidFill>
            <a:srgbClr val="7030A0"/>
          </a:solidFill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0" y="188640"/>
            <a:ext cx="4032447" cy="56207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dirty="0" smtClean="0">
                <a:ln>
                  <a:solidFill>
                    <a:srgbClr val="0000CC"/>
                  </a:solidFill>
                </a:ln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Результаты опыта</a:t>
            </a:r>
            <a:endParaRPr lang="ru-RU" sz="2400" b="1" dirty="0">
              <a:ln>
                <a:solidFill>
                  <a:srgbClr val="0000CC"/>
                </a:solidFill>
              </a:ln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83568" y="4221088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0" name="Блок-схема: сохраненные данные 9"/>
          <p:cNvSpPr/>
          <p:nvPr/>
        </p:nvSpPr>
        <p:spPr>
          <a:xfrm rot="20911773">
            <a:off x="317382" y="4149078"/>
            <a:ext cx="2880320" cy="2016224"/>
          </a:xfrm>
          <a:prstGeom prst="flowChartOnlineStorage">
            <a:avLst/>
          </a:prstGeom>
          <a:solidFill>
            <a:srgbClr val="00FF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процедила воду из сосулек через ватный диск. Вот что получилось: грязь осталась!          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4645" y="1052736"/>
            <a:ext cx="4140969" cy="41044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27584" y="404664"/>
            <a:ext cx="3168351" cy="3168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Picture 2" descr="C:\Users\Olga\Desktop\снежинк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Заголовок 4"/>
          <p:cNvSpPr txBox="1">
            <a:spLocks/>
          </p:cNvSpPr>
          <p:nvPr/>
        </p:nvSpPr>
        <p:spPr>
          <a:xfrm>
            <a:off x="1043608" y="3728707"/>
            <a:ext cx="3096344" cy="178852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Заголовок 5"/>
          <p:cNvSpPr txBox="1">
            <a:spLocks/>
          </p:cNvSpPr>
          <p:nvPr/>
        </p:nvSpPr>
        <p:spPr>
          <a:xfrm>
            <a:off x="2411760" y="188640"/>
            <a:ext cx="4248472" cy="5040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ln>
                  <a:solidFill>
                    <a:srgbClr val="0000CC"/>
                  </a:solidFill>
                </a:ln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Опыт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solidFill>
                    <a:srgbClr val="0000CC"/>
                  </a:solidFill>
                </a:ln>
                <a:solidFill>
                  <a:srgbClr val="FF006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со снегом.</a:t>
            </a:r>
            <a:endParaRPr kumimoji="0" lang="ru-RU" sz="2400" b="1" i="0" u="none" strike="noStrike" kern="1200" cap="none" spc="0" normalizeH="0" baseline="0" noProof="0" dirty="0">
              <a:ln>
                <a:solidFill>
                  <a:srgbClr val="0000CC"/>
                </a:solidFill>
              </a:ln>
              <a:solidFill>
                <a:srgbClr val="FF0066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6" name="Блок-схема: решение 15"/>
          <p:cNvSpPr/>
          <p:nvPr/>
        </p:nvSpPr>
        <p:spPr>
          <a:xfrm rot="21059946">
            <a:off x="-31399" y="3589616"/>
            <a:ext cx="4604706" cy="3096344"/>
          </a:xfrm>
          <a:prstGeom prst="flowChartDecision">
            <a:avLst/>
          </a:prstGeom>
          <a:solidFill>
            <a:srgbClr val="00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 идёт, под белой  ватой ,скрылись улицы, дома.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Рады снегу все ребята - 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Снова к нам пришла ЗИМА!</a:t>
            </a:r>
            <a:endParaRPr lang="ru-RU" dirty="0"/>
          </a:p>
        </p:txBody>
      </p:sp>
      <p:pic>
        <p:nvPicPr>
          <p:cNvPr id="1026" name="Picture 2" descr="IMG_20190116_10344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1000108"/>
            <a:ext cx="4143404" cy="2738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IMG_20190119_13331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714356"/>
            <a:ext cx="3987800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lga\Desktop\снежинк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79712" y="188640"/>
            <a:ext cx="5184576" cy="432048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dirty="0" smtClean="0">
                <a:ln>
                  <a:solidFill>
                    <a:srgbClr val="0000CC"/>
                  </a:solidFill>
                </a:ln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Провожу эксперимент</a:t>
            </a:r>
            <a:endParaRPr lang="ru-RU" sz="2400" b="1" dirty="0">
              <a:ln>
                <a:solidFill>
                  <a:srgbClr val="0000CC"/>
                </a:solidFill>
              </a:ln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1357298"/>
            <a:ext cx="3714776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Овальная выноска 15"/>
          <p:cNvSpPr/>
          <p:nvPr/>
        </p:nvSpPr>
        <p:spPr>
          <a:xfrm rot="1226474">
            <a:off x="5580223" y="4377605"/>
            <a:ext cx="2968505" cy="2217948"/>
          </a:xfrm>
          <a:prstGeom prst="wedgeEllipseCallout">
            <a:avLst>
              <a:gd name="adj1" fmla="val -38177"/>
              <a:gd name="adj2" fmla="val 54182"/>
            </a:avLst>
          </a:prstGeom>
          <a:solidFill>
            <a:srgbClr val="00FF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набрала во дворе чистого, белого снега, занесла его домой. Подождала когда он растает.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14810" y="1428736"/>
            <a:ext cx="421484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2202</TotalTime>
  <Words>375</Words>
  <Application>Microsoft Office PowerPoint</Application>
  <PresentationFormat>Экран (4:3)</PresentationFormat>
  <Paragraphs>61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Результаты опыта</vt:lpstr>
      <vt:lpstr>Слайд 8</vt:lpstr>
      <vt:lpstr>Провожу эксперимент</vt:lpstr>
      <vt:lpstr>Слайд 10</vt:lpstr>
      <vt:lpstr>Результаты экспериментирования со снегом.</vt:lpstr>
      <vt:lpstr>Слайд 12</vt:lpstr>
      <vt:lpstr>Результат исследования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</dc:creator>
  <cp:lastModifiedBy>user</cp:lastModifiedBy>
  <cp:revision>202</cp:revision>
  <dcterms:created xsi:type="dcterms:W3CDTF">2015-02-13T09:41:42Z</dcterms:created>
  <dcterms:modified xsi:type="dcterms:W3CDTF">2021-04-13T16:05:31Z</dcterms:modified>
</cp:coreProperties>
</file>