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84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415E-5509-4527-ADD5-B193B8592C6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6E15E-4BAD-4F78-9A4B-A6DA1BAE82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934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6ABF76B-9018-427D-A701-A9814E776974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294A2EE-D5AD-43EC-A5B7-D74E794746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Роль привычек в формировании характера и правильного поведения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556792"/>
            <a:ext cx="7406640" cy="4896544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endParaRPr lang="ru-RU" sz="18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just">
              <a:spcAft>
                <a:spcPts val="0"/>
              </a:spcAft>
            </a:pPr>
            <a:endParaRPr lang="ru-RU" sz="18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>
              <a:spcAft>
                <a:spcPts val="0"/>
              </a:spcAft>
            </a:pPr>
            <a:endParaRPr lang="ru-RU" sz="18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>
              <a:spcAft>
                <a:spcPts val="0"/>
              </a:spcAft>
            </a:pPr>
            <a:endParaRPr lang="ru-RU" sz="18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>
              <a:spcAft>
                <a:spcPts val="0"/>
              </a:spcAft>
            </a:pPr>
            <a:endParaRPr lang="ru-RU" sz="1800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ГБОУ школа № 439 </a:t>
            </a:r>
            <a:r>
              <a:rPr lang="ru-RU" sz="18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Петродворцового</a:t>
            </a:r>
            <a:r>
              <a:rPr lang="ru-RU" sz="1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района Санкт-Петербурга</a:t>
            </a:r>
          </a:p>
          <a:p>
            <a:pPr algn="ctr">
              <a:spcAft>
                <a:spcPts val="0"/>
              </a:spcAft>
            </a:pPr>
            <a:endParaRPr lang="ru-RU" sz="1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Составитель: учитель, педагог-психолог  Лабутина И.В.</a:t>
            </a:r>
          </a:p>
          <a:p>
            <a:pPr algn="just">
              <a:spcAft>
                <a:spcPts val="0"/>
              </a:spcAft>
            </a:pPr>
            <a:endParaRPr lang="ru-RU" sz="1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just">
              <a:spcAft>
                <a:spcPts val="0"/>
              </a:spcAft>
            </a:pPr>
            <a:endParaRPr lang="ru-RU" sz="1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just">
              <a:spcAft>
                <a:spcPts val="0"/>
              </a:spcAft>
            </a:pPr>
            <a:endParaRPr lang="ru-RU" sz="1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ransition advTm="5000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4938F48-5826-4DCE-8AB4-08E545448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Порядок на парте – залог успешной работы</a:t>
            </a:r>
          </a:p>
        </p:txBody>
      </p:sp>
      <p:pic>
        <p:nvPicPr>
          <p:cNvPr id="14" name="Объект 13">
            <a:extLst>
              <a:ext uri="{FF2B5EF4-FFF2-40B4-BE49-F238E27FC236}">
                <a16:creationId xmlns="" xmlns:a16="http://schemas.microsoft.com/office/drawing/2014/main" id="{5296D9AF-F346-494B-B93E-64E429C01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261" y="1096522"/>
            <a:ext cx="3464771" cy="2598579"/>
          </a:xfrm>
        </p:spPr>
      </p:pic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27378CBB-6897-4D6C-9D10-DC4199A3A2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67636"/>
            <a:ext cx="3564999" cy="2673749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AE67CE0B-EF16-408A-8815-42CE45D577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659" y="3905627"/>
            <a:ext cx="3464772" cy="2598579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="" xmlns:a16="http://schemas.microsoft.com/office/drawing/2014/main" id="{6BB9A1D2-A117-419A-AA0D-9128A68B2C9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39" y="4039083"/>
            <a:ext cx="3552391" cy="266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042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E4CC9CC-8555-4CAB-9661-F4B027AB7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Все учебные принадлежности должны находится на своем месте в классе после урока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8B6CA796-3263-4DBE-923D-33A0B9505B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392780"/>
            <a:ext cx="2714961" cy="2036220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EB9FA2C-4F43-4028-9CEB-237BCC56C0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417638"/>
            <a:ext cx="2714960" cy="20362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DF38629E-1205-4634-B5D6-05A4C167AC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325" y="3994574"/>
            <a:ext cx="2546646" cy="190998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5F0C5664-2460-42AA-A318-248A58F5246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02848"/>
            <a:ext cx="2546646" cy="190998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D4D93D59-BDA8-45A5-BEA0-B647D9BBB2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744" y="4008402"/>
            <a:ext cx="2509773" cy="188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8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87F18B9-5184-4846-9CE6-1B9C6BFF6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Рабочее место всегда должно быть чистым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AD8846EC-C094-41EE-8509-F79D069442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452" y="1060555"/>
            <a:ext cx="3556596" cy="2667448"/>
          </a:xfr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8AB3ECB-751A-4F05-A774-0D8DBE131A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175" y="3728003"/>
            <a:ext cx="3967642" cy="2975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997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9EC905-B251-4C47-AADA-9E341C1F5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Привычка- наведение  и сохранение порядка </a:t>
            </a:r>
            <a:b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на рабочем месте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B9CC2CF-D9FA-4EC5-ADFC-212854BE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608" y="1417638"/>
            <a:ext cx="7498080" cy="5035698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endParaRPr lang="ru-RU" sz="1800" dirty="0">
              <a:latin typeface="Georgia" panose="02040502050405020303" pitchFamily="18" charset="0"/>
            </a:endParaRPr>
          </a:p>
          <a:p>
            <a:pPr marL="82296" indent="0">
              <a:buNone/>
            </a:pPr>
            <a:r>
              <a:rPr lang="ru-RU" sz="2600" dirty="0">
                <a:latin typeface="Georgia" panose="02040502050405020303" pitchFamily="18" charset="0"/>
              </a:rPr>
              <a:t>Таким образом, формирование привычки наведения и сохранения порядка на рабочем месте, дает возможность: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воспитывать у детей желание трудиться, получать удовлетворение </a:t>
            </a:r>
            <a:r>
              <a:rPr lang="ru-RU" sz="2600" dirty="0" smtClean="0">
                <a:latin typeface="Georgia" panose="02040502050405020303" pitchFamily="18" charset="0"/>
              </a:rPr>
              <a:t>от результатов </a:t>
            </a:r>
            <a:r>
              <a:rPr lang="ru-RU" sz="2600" dirty="0">
                <a:latin typeface="Georgia" panose="02040502050405020303" pitchFamily="18" charset="0"/>
              </a:rPr>
              <a:t>своего труда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учить детей замечать непорядок 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формировать практические действия, которые необходимы  для наведения порядка в своих вещах, помещении и т.д.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 создать условия для овладения детьми практическими действиями,  в целях наведения порядка в знакомом помещении и на знакомой территории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учить  планировать свои практические действия при выполнении трудовых поручений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учить взаимодействовать со сверстниками </a:t>
            </a:r>
          </a:p>
          <a:p>
            <a:pPr>
              <a:lnSpc>
                <a:spcPct val="110000"/>
              </a:lnSpc>
            </a:pPr>
            <a:r>
              <a:rPr lang="ru-RU" sz="2600" dirty="0">
                <a:latin typeface="Georgia" panose="02040502050405020303" pitchFamily="18" charset="0"/>
              </a:rPr>
              <a:t>воспитывать чувство гордости за результаты своего труда</a:t>
            </a:r>
          </a:p>
          <a:p>
            <a:pPr marL="82296" indent="0">
              <a:lnSpc>
                <a:spcPct val="110000"/>
              </a:lnSpc>
              <a:buNone/>
            </a:pPr>
            <a:r>
              <a:rPr lang="ru-RU" sz="2600" dirty="0"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530583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Роль привычек в формировании характера и правильного поведения</a:t>
            </a:r>
            <a:endParaRPr lang="ru-RU" dirty="0">
              <a:effectLst/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82296" indent="0">
              <a:buNone/>
            </a:pPr>
            <a:endParaRPr lang="ru-RU" dirty="0"/>
          </a:p>
          <a:p>
            <a:endParaRPr lang="ru-RU" dirty="0" smtClean="0"/>
          </a:p>
          <a:p>
            <a:pPr marL="82296" indent="0" algn="ctr">
              <a:buNone/>
            </a:pPr>
            <a:r>
              <a:rPr lang="ru-RU" sz="2800" dirty="0" smtClean="0">
                <a:latin typeface="Georgia" panose="02040502050405020303" pitchFamily="18" charset="0"/>
              </a:rPr>
              <a:t>    СПАСИБО ЗА ВНИМАНИЕ!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65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124886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Роль привычек в формировании характера и правильного поведения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556792"/>
            <a:ext cx="7406640" cy="4896544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Великий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Ушинский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писал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овой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воспитательной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ru-RU" sz="1800" dirty="0">
              <a:solidFill>
                <a:schemeClr val="tx1"/>
              </a:solidFill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Привычка</a:t>
            </a:r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ставшие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для человека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обычными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постоянными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342900" lvl="0" indent="-342900">
              <a:spcBef>
                <a:spcPct val="20000"/>
              </a:spcBef>
              <a:buClrTx/>
              <a:buSzTx/>
            </a:pPr>
            <a:r>
              <a:rPr lang="ru-RU" sz="1800" b="1" dirty="0">
                <a:solidFill>
                  <a:schemeClr val="tx1"/>
                </a:solidFill>
                <a:latin typeface="Georgia" panose="02040502050405020303" pitchFamily="18" charset="0"/>
              </a:rPr>
              <a:t>Привычка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</a:rPr>
              <a:t> - это такое действие, которое  становится для нас тем, без чего нам трудно жить, совершать какие-нибудь действия, поступки. </a:t>
            </a:r>
          </a:p>
          <a:p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чаще всего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формируется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основе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r>
              <a:rPr lang="ru-RU" sz="1800" b="1" i="1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</a:t>
            </a:r>
            <a:r>
              <a:rPr lang="ru-RU" sz="1800" b="1" i="1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усвоенный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доведенный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атизма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формировались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вовремя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своевременно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поведение будет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удовлетворять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окружающих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сформированная привычка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свою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очередь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образованию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оших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привычек</a:t>
            </a:r>
            <a:r>
              <a:rPr lang="ru-RU" sz="1800" dirty="0">
                <a:solidFill>
                  <a:schemeClr val="tx1"/>
                </a:solidFill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и характера. </a:t>
            </a:r>
            <a:endParaRPr lang="ru-RU" sz="18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31465"/>
      </p:ext>
    </p:extLst>
  </p:cSld>
  <p:clrMapOvr>
    <a:masterClrMapping/>
  </p:clrMapOvr>
  <p:transition advTm="5000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393F5D0-FA78-4903-93CA-20A52B6DA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Формирование привычек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0BB3BE1-39D4-47E8-A28B-E92A042C96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spcAft>
                <a:spcPts val="0"/>
              </a:spcAft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формируется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тогда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возникает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новый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ельности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появляются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вещи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обязанности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особым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вниманием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иться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действиям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встречаются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 впервые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2296" indent="0" algn="just">
              <a:spcAft>
                <a:spcPts val="0"/>
              </a:spcAft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определенному действию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 должны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добиться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перешло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привычку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2296" indent="0" algn="just">
              <a:spcAft>
                <a:spcPts val="0"/>
              </a:spcAft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воспитываются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столько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словами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сколько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делами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Каждое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указание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взрослых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необходимость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олнения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сопровождаться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снениями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выполнить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объяснения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понятны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ребенку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большое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имеет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похвала взрослого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2296" indent="0" algn="just">
              <a:spcAft>
                <a:spcPts val="0"/>
              </a:spcAft>
              <a:buNone/>
            </a:pPr>
            <a:endParaRPr lang="ru-RU" sz="18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83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E7C755-733E-4515-B9C6-252DF63B5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Формирование привычек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2EA2A6-96AC-4CD4-94CB-4D33B48D7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хвалить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следует только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первых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порах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идет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выработки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впечатления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связанные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выполнением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невыполнением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дей­ствия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положительных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привычек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большое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имеют не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похвала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взрослого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резуль­таты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82296" indent="0" algn="just">
              <a:spcAft>
                <a:spcPts val="0"/>
              </a:spcAft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привычки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воспитании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отмечалось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посло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ицах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передавалось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поколения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поколение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ru-RU" sz="18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indent="0" algn="just">
              <a:spcAft>
                <a:spcPts val="1000"/>
              </a:spcAft>
              <a:buNone/>
            </a:pP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«Учи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показом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рассказом»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«Привычку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рукавичку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есишь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спичку»</a:t>
            </a:r>
            <a:r>
              <a:rPr lang="ru-RU" sz="1800" b="1" i="1" dirty="0">
                <a:latin typeface="Georgia" panose="02040502050405020303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8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21637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3BCDD11-3593-4AC6-8E6D-584D2CC3F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Georgia" panose="02040502050405020303" pitchFamily="18" charset="0"/>
              </a:rPr>
              <a:t>Характер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6AA8908-72F9-47F4-B5C6-159D46B38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Повторность действий, режимных процессов, постоянство требований к детям обеспечивают прочность навыков, создают предпосылки для формирования самостоятельности, ХАРАКТЕРА.</a:t>
            </a:r>
          </a:p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утверждают психологи, привычки у человека формируются раньше, чем осознанные действия, поэтому в формировании привычек большую роль играют родители ребенка! </a:t>
            </a:r>
          </a:p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Привычные мотивы и просто привычки закладывают основу характера ребенка.</a:t>
            </a:r>
            <a:endParaRPr lang="ru-RU" sz="18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prstClr val="black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В буквальном переводе с греческого характер означает чеканка, отпечаток. 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1800" dirty="0">
                <a:solidFill>
                  <a:srgbClr val="2D2D2D"/>
                </a:solidFill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Характер - это индивидуальное сочетание существенных свойств личности, проявляющихся в его поведении, в его поступках, в его привычках.</a:t>
            </a:r>
          </a:p>
          <a:p>
            <a:pPr marL="82296" indent="0">
              <a:buNone/>
            </a:pPr>
            <a:endParaRPr lang="ru-RU" sz="2000" dirty="0">
              <a:latin typeface="Georgia" panose="02040502050405020303" pitchFamily="18" charset="0"/>
            </a:endParaRPr>
          </a:p>
          <a:p>
            <a:pPr marL="82296" indent="0">
              <a:buNone/>
            </a:pPr>
            <a:endParaRPr lang="ru-RU" sz="20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93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6010EA-390C-4939-B6C6-E75B783AD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Характер</a:t>
            </a:r>
            <a: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98E8EB-E036-4EDE-9C83-4EE5F20CB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Calibri" panose="020F0502020204030204" pitchFamily="34" charset="0"/>
                <a:cs typeface="Arial" panose="020B0604020202020204" pitchFamily="34" charset="0"/>
              </a:rPr>
              <a:t>В процессе формирования характера надо закреплять не только определенную форму поведения, но и соответствующий мотив этого поведения, ставить детей в такие условия, чтобы они применяли на практике усваиваемые привычки и формы поведения. </a:t>
            </a:r>
          </a:p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характера начинается с раннего детства. </a:t>
            </a:r>
          </a:p>
          <a:p>
            <a:pPr marL="82296" indent="0"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Поэтому, под влиянием требований родителей и педагогов, их личного примера у ребенка постепенно складываются понятия о том, что можно и чего нельзя, и это начинает определять его поведение, закладывает основы дисциплины.</a:t>
            </a:r>
            <a:endParaRPr lang="ru-RU" sz="1800" dirty="0">
              <a:latin typeface="Georgia" panose="02040502050405020303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1800" dirty="0">
                <a:latin typeface="Georgia" panose="02040502050405020303" pitchFamily="18" charset="0"/>
              </a:rPr>
              <a:t>Таким образом, наиболее действенным путем формирования характера, правильного поведения является воспитание привычек!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случайно говорят: "Посейте привычку-пожнете характер..."</a:t>
            </a:r>
            <a:endParaRPr lang="ru-RU" sz="2000" dirty="0">
              <a:latin typeface="Georgia" panose="02040502050405020303" pitchFamily="18" charset="0"/>
            </a:endParaRPr>
          </a:p>
          <a:p>
            <a:pPr marL="82296" indent="0">
              <a:buNone/>
            </a:pPr>
            <a:endParaRPr lang="ru-RU" sz="1800" dirty="0">
              <a:latin typeface="Georgia" panose="02040502050405020303" pitchFamily="18" charset="0"/>
            </a:endParaRPr>
          </a:p>
          <a:p>
            <a:pPr marL="82296" indent="0">
              <a:buNone/>
            </a:pPr>
            <a:endParaRPr lang="ru-RU" sz="1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502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7E44063-CF67-4633-A6A1-28E7A598B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Привычка- наведение  и сохранение порядка</a:t>
            </a:r>
            <a:b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на рабочем месте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7206F74-A21C-4EDD-9356-2AFBA2BB3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>
                <a:latin typeface="Georgia" panose="02040502050405020303" pitchFamily="18" charset="0"/>
                <a:ea typeface="Calibri" panose="020F0502020204030204" pitchFamily="34" charset="0"/>
              </a:rPr>
              <a:t>Для воспитания привычки </a:t>
            </a:r>
            <a:r>
              <a:rPr lang="ru-RU" sz="2300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необходимо прежде всего правильное формирование действия. При овладении любым видом деятельности важно раскрывать ребенку значение выполняемого действия и всех условий, определяющих правильность его исполнения. </a:t>
            </a:r>
            <a:r>
              <a:rPr lang="ru-RU" sz="2300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способствует формированию общих познавательных установок и дает возможность выполнять действия сразу без особых трудностей. Если при этом ребенок получает похвалу, у него возникает переживание успеха, достигнутой цели. Это резко изменяет отношение ребенка к выполняемому действию: оно становится для него интересным "само по себе", возникает тенденция к повторению приятного занятия.</a:t>
            </a:r>
            <a:br>
              <a:rPr lang="ru-RU" sz="2300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Физиологической основой привычек является динамический стереотип нервных процессов в </a:t>
            </a:r>
            <a:r>
              <a:rPr lang="ru-RU" sz="2300" dirty="0" err="1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коре</a:t>
            </a:r>
            <a:r>
              <a:rPr lang="ru-RU" sz="2300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больших полушарий головного мозга. Деятельность, возникающая на основе динамического стереотипа, протекает легко, свободно, </a:t>
            </a:r>
            <a:r>
              <a:rPr lang="ru-RU" sz="2300" dirty="0" err="1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автоматизированно</a:t>
            </a:r>
            <a:r>
              <a:rPr lang="ru-RU" sz="2300" dirty="0">
                <a:solidFill>
                  <a:srgbClr val="00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вызывает положительный эмоциональный тон. Таким образом, при формировании привычек имеет значение не только организация действия, но и повторное его выполнение при неизменных обстоятельствах, упражнения, что, собственно, и превращает сформированное действие в привычку.</a:t>
            </a:r>
            <a:endParaRPr lang="ru-RU" sz="23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ru-RU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859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4F10DAA-30B7-43BE-B145-811EB45D3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Привычка- наведение  и сохранение порядка </a:t>
            </a:r>
            <a:b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</a:br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на рабочем месте</a:t>
            </a:r>
            <a:endParaRPr lang="ru-RU" sz="2000" dirty="0">
              <a:latin typeface="Georgia" panose="02040502050405020303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90A32E5-11F9-477F-A74A-5C052C649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lnSpc>
                <a:spcPct val="110000"/>
              </a:lnSpc>
              <a:buNone/>
            </a:pPr>
            <a:r>
              <a:rPr lang="ru-RU" sz="1800" dirty="0">
                <a:latin typeface="Georgia" panose="02040502050405020303" pitchFamily="18" charset="0"/>
              </a:rPr>
              <a:t>Итак, отработка действий по наведению и сохранению порядка на рабочем месте, является режимным моментом в нашей школьной жизни.</a:t>
            </a:r>
          </a:p>
          <a:p>
            <a:pPr marL="82296" indent="0">
              <a:lnSpc>
                <a:spcPct val="110000"/>
              </a:lnSpc>
              <a:buNone/>
            </a:pPr>
            <a:r>
              <a:rPr lang="ru-RU" sz="1800" dirty="0">
                <a:latin typeface="Georgia" panose="02040502050405020303" pitchFamily="18" charset="0"/>
              </a:rPr>
              <a:t>Отрабатываются эти действия с первых дней обучения ребенка в школе. </a:t>
            </a:r>
          </a:p>
          <a:p>
            <a:pPr marL="82296" indent="0">
              <a:lnSpc>
                <a:spcPct val="110000"/>
              </a:lnSpc>
              <a:buNone/>
            </a:pPr>
            <a:r>
              <a:rPr lang="ru-RU" sz="1800" dirty="0">
                <a:latin typeface="Georgia" panose="02040502050405020303" pitchFamily="18" charset="0"/>
              </a:rPr>
              <a:t>Это не конкретные приемы, а то, что благодаря данному действию ребенок учится «общаться» с вещами, бережному отношению к ним.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ClrTx/>
              <a:buSzTx/>
              <a:buNone/>
            </a:pPr>
            <a:r>
              <a:rPr lang="ru-RU" sz="1800" dirty="0">
                <a:solidFill>
                  <a:prstClr val="black"/>
                </a:solidFill>
                <a:latin typeface="Georgia" panose="02040502050405020303" pitchFamily="18" charset="0"/>
                <a:cs typeface="Times New Roman" pitchFamily="18" charset="0"/>
              </a:rPr>
              <a:t>Сначала работа проводилась с помощью педагога. Затем с частичной помощью педагога. По мере освоения навыка, дети начали действовать по словесной инструкции, затем самостоятельно. </a:t>
            </a:r>
          </a:p>
          <a:p>
            <a:pPr marL="82296"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prstClr val="black"/>
                </a:solidFill>
                <a:latin typeface="Georgia" panose="02040502050405020303" pitchFamily="18" charset="0"/>
                <a:cs typeface="Times New Roman" pitchFamily="18" charset="0"/>
              </a:rPr>
              <a:t>Только многократное повторение, постоянство требований </a:t>
            </a:r>
            <a:r>
              <a:rPr lang="ru-RU" sz="1800" dirty="0"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обеспечивает прочность навыка, тем самым, создаются предпосылки для формирования потребности в чистоте и опрятности, привычки к самообслуживанию.</a:t>
            </a:r>
            <a:endParaRPr lang="ru-RU" sz="1800" dirty="0"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dirty="0">
              <a:solidFill>
                <a:prstClr val="black"/>
              </a:solidFill>
              <a:latin typeface="Georgia" panose="02040502050405020303" pitchFamily="18" charset="0"/>
              <a:cs typeface="Times New Roman" pitchFamily="18" charset="0"/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ru-RU" sz="1800" dirty="0">
              <a:latin typeface="Georgia" panose="02040502050405020303" pitchFamily="18" charset="0"/>
            </a:endParaRPr>
          </a:p>
          <a:p>
            <a:pPr marL="82296" indent="0">
              <a:buNone/>
            </a:pPr>
            <a:endParaRPr lang="ru-RU" sz="1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011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3F444C4-9DF7-4C8C-BC64-33FDB9AA9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FF0000"/>
                </a:solidFill>
                <a:effectLst/>
                <a:latin typeface="Georgia" panose="02040502050405020303" pitchFamily="18" charset="0"/>
              </a:rPr>
              <a:t>Подготовка к уроку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3786B225-B361-486F-A3E3-1B9E61AE87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565" y="1268760"/>
            <a:ext cx="2463603" cy="329695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E0C07E6-DCA6-415C-9C48-5A4FEEFCAC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331" y="3861048"/>
            <a:ext cx="2239432" cy="299695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D3415409-F308-4423-9840-60BCB5BB8A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518" y="3861046"/>
            <a:ext cx="2239432" cy="2996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2614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503</TotalTime>
  <Words>885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Роль привычек в формировании характера и правильного поведения</vt:lpstr>
      <vt:lpstr>Роль привычек в формировании характера и правильного поведения</vt:lpstr>
      <vt:lpstr>Формирование привычек</vt:lpstr>
      <vt:lpstr>Формирование привычек</vt:lpstr>
      <vt:lpstr>Характер</vt:lpstr>
      <vt:lpstr>Характер </vt:lpstr>
      <vt:lpstr>Привычка- наведение  и сохранение порядка на рабочем месте</vt:lpstr>
      <vt:lpstr>Привычка- наведение  и сохранение порядка  на рабочем месте</vt:lpstr>
      <vt:lpstr>Подготовка к уроку</vt:lpstr>
      <vt:lpstr>Порядок на парте – залог успешной работы</vt:lpstr>
      <vt:lpstr>Все учебные принадлежности должны находится на своем месте в классе после урока</vt:lpstr>
      <vt:lpstr>Рабочее место всегда должно быть чистым</vt:lpstr>
      <vt:lpstr>Привычка- наведение  и сохранение порядка  на рабочем месте</vt:lpstr>
      <vt:lpstr>Роль привычек в формировании характера и правильного поведения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iugiugiu</dc:title>
  <dc:creator>user</dc:creator>
  <cp:lastModifiedBy>admin</cp:lastModifiedBy>
  <cp:revision>57</cp:revision>
  <dcterms:created xsi:type="dcterms:W3CDTF">2018-11-02T13:33:40Z</dcterms:created>
  <dcterms:modified xsi:type="dcterms:W3CDTF">2021-04-13T10:58:57Z</dcterms:modified>
</cp:coreProperties>
</file>