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0"/>
  </p:handoutMasterIdLst>
  <p:sldIdLst>
    <p:sldId id="256" r:id="rId2"/>
    <p:sldId id="257" r:id="rId3"/>
    <p:sldId id="266" r:id="rId4"/>
    <p:sldId id="267" r:id="rId5"/>
    <p:sldId id="268" r:id="rId6"/>
    <p:sldId id="258" r:id="rId7"/>
    <p:sldId id="269" r:id="rId8"/>
    <p:sldId id="27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73BED"/>
    <a:srgbClr val="FFCCCC"/>
    <a:srgbClr val="CBCE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829" autoAdjust="0"/>
  </p:normalViewPr>
  <p:slideViewPr>
    <p:cSldViewPr>
      <p:cViewPr varScale="1">
        <p:scale>
          <a:sx n="68" d="100"/>
          <a:sy n="68" d="100"/>
        </p:scale>
        <p:origin x="1446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8" d="100"/>
          <a:sy n="88" d="100"/>
        </p:scale>
        <p:origin x="-3870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2A2F6C-D1B0-4872-A7FB-4FB3C6DE2F58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925892-C501-4EB1-B4C4-03DF2FB32F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87622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zoom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5.jpeg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6.emf"/><Relationship Id="rId4" Type="http://schemas.openxmlformats.org/officeDocument/2006/relationships/oleObject" Target="../embeddings/oleObject2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3.wdp"/><Relationship Id="rId5" Type="http://schemas.openxmlformats.org/officeDocument/2006/relationships/image" Target="../media/image10.jpeg"/><Relationship Id="rId4" Type="http://schemas.microsoft.com/office/2007/relationships/hdphoto" Target="../media/hdphoto2.wdp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8400"/>
                    </a14:imgEffect>
                    <a14:imgEffect>
                      <a14:saturation sat="113000"/>
                    </a14:imgEffect>
                    <a14:imgEffect>
                      <a14:brightnessContrast contrast="2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260648"/>
            <a:ext cx="7772400" cy="1470025"/>
          </a:xfrm>
        </p:spPr>
        <p:txBody>
          <a:bodyPr/>
          <a:lstStyle/>
          <a:p>
            <a:r>
              <a:rPr lang="ru-RU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00"/>
                </a:solidFill>
              </a:rPr>
              <a:t>Охрана здоровья учащихся на уроках в среднем звене</a:t>
            </a:r>
            <a:r>
              <a:rPr lang="ru-RU" dirty="0" smtClean="0">
                <a:solidFill>
                  <a:srgbClr val="FFFF00"/>
                </a:solidFill>
              </a:rPr>
              <a:t>! 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36096" y="4725144"/>
            <a:ext cx="3528392" cy="1536576"/>
          </a:xfrm>
        </p:spPr>
        <p:txBody>
          <a:bodyPr>
            <a:normAutofit fontScale="62500" lnSpcReduction="20000"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pPr algn="r">
              <a:defRPr/>
            </a:pPr>
            <a:r>
              <a:rPr lang="ru-RU" dirty="0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</a:rPr>
              <a:t>Родионов С.М.</a:t>
            </a:r>
          </a:p>
          <a:p>
            <a:pPr algn="r">
              <a:defRPr/>
            </a:pPr>
            <a:r>
              <a:rPr lang="ru-RU" dirty="0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</a:rPr>
              <a:t>Учитель физической культуры </a:t>
            </a:r>
          </a:p>
          <a:p>
            <a:pPr algn="r">
              <a:defRPr/>
            </a:pPr>
            <a:r>
              <a:rPr lang="ru-RU" dirty="0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</a:rPr>
              <a:t>ГБОУ «Специальной школы – интерната с. </a:t>
            </a:r>
            <a:r>
              <a:rPr lang="ru-RU" dirty="0" err="1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</a:rPr>
              <a:t>Дмитряшевка</a:t>
            </a:r>
            <a:r>
              <a:rPr lang="ru-RU" dirty="0" smtClean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</a:rPr>
              <a:t>» </a:t>
            </a:r>
            <a:endParaRPr lang="ru-RU" dirty="0">
              <a:ln>
                <a:solidFill>
                  <a:srgbClr val="FFFF00"/>
                </a:solidFill>
              </a:ln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1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1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81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31660" y="188640"/>
            <a:ext cx="7344816" cy="4176464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/>
              <a:t>Здоровье – ни с чем несравнимая ценность, один из важнейших компонентов человеческого благополучия, счастья, одно из неотъемлемых прав человека, одно из условий успешного социального и экономического развития любой страны.</a:t>
            </a:r>
          </a:p>
          <a:p>
            <a:r>
              <a:rPr lang="ru-RU" dirty="0" smtClean="0"/>
              <a:t>Главная задача учителя физической культуры - сохранение и укрепление здоровья подрастающего поколения. Физическая культура - единственный предмет в школе, который выполняет именно эти задачи.</a:t>
            </a:r>
          </a:p>
          <a:p>
            <a:pPr>
              <a:defRPr/>
            </a:pPr>
            <a:r>
              <a:rPr lang="ru-RU" dirty="0" smtClean="0"/>
              <a:t>Здоровье это не только отсутствие болезни, но и состояние полного физического, психического и социального благополучия. У школы достаточно ресурсов для помощи своим воспитанникам в сохранении здоровья. Задача школы состоит не только в том, чтобы сохранить здоровье учащихся на период обучения, но и в том, чтобы подготовить их к дальнейшей успешной и счастливой жизни, не достижимой без достаточного уровня здоровья. </a:t>
            </a:r>
          </a:p>
          <a:p>
            <a:pPr>
              <a:defRPr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1027" name="Picture 3" descr="C:\Users\психогог\Desktop\ФК_фото\ikhf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49687" y="3933056"/>
            <a:ext cx="4572000" cy="273630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3717032"/>
            <a:ext cx="4320479" cy="30920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1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1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Grid">
          <a:fgClr>
            <a:schemeClr val="accent3"/>
          </a:fgClr>
          <a:bgClr>
            <a:srgbClr val="00B050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1007255"/>
              </p:ext>
            </p:extLst>
          </p:nvPr>
        </p:nvGraphicFramePr>
        <p:xfrm>
          <a:off x="7502525" y="5085184"/>
          <a:ext cx="1641475" cy="1674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" name="CorelDRAW CMX" r:id="rId3" imgW="6599520" imgH="6734520" progId="">
                  <p:embed/>
                </p:oleObj>
              </mc:Choice>
              <mc:Fallback>
                <p:oleObj name="CorelDRAW CMX" r:id="rId3" imgW="6599520" imgH="6734520" progId="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02525" y="5085184"/>
                        <a:ext cx="1641475" cy="16748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99992" y="260648"/>
            <a:ext cx="4341168" cy="6264696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1600" dirty="0" smtClean="0"/>
              <a:t>Для учителя очень важно правильно организовать урок, т.к. он является основной формой педагогического процесса. Основные современные требования к уроку : - рациональная плотность урока ,создание условий для заинтересованного отношения к занятию.</a:t>
            </a:r>
          </a:p>
          <a:p>
            <a:pPr>
              <a:defRPr/>
            </a:pPr>
            <a:r>
              <a:rPr lang="ru-RU" sz="1600" dirty="0" smtClean="0"/>
              <a:t>На уроках физической культуры необходимо уделять особое внимание не только на практическую часть, но и так же не надо забывать про теорию. </a:t>
            </a:r>
          </a:p>
          <a:p>
            <a:pPr lvl="0"/>
            <a:r>
              <a:rPr lang="ru-RU" sz="1600" dirty="0" smtClean="0">
                <a:cs typeface="Times New Roman" pitchFamily="18" charset="0"/>
              </a:rPr>
              <a:t>теория на уроках ФК. Формирование основ знаний о здоровом образе жизни на уроках физической культуры осуществляется в рамках вводных бесед, инструктажей по технике безопасности с учетом особенностей видов спорта, изучаемых по программе; а также через сообщение необходимых основ знаний по личной гигиене, режиму дня, влиянию физических упражнений на состояние здоровья, работоспособность и развитие двигательных способностей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16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3517" y="189260"/>
            <a:ext cx="4137027" cy="6458175"/>
          </a:xfrm>
          <a:prstGeom prst="rect">
            <a:avLst/>
          </a:prstGeo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100000"/>
              </a:schemeClr>
            </a:gs>
            <a:gs pos="13000">
              <a:srgbClr val="FFA800"/>
            </a:gs>
            <a:gs pos="28000">
              <a:srgbClr val="825600"/>
            </a:gs>
            <a:gs pos="42999">
              <a:srgbClr val="FFA800"/>
            </a:gs>
            <a:gs pos="58000">
              <a:srgbClr val="825600"/>
            </a:gs>
            <a:gs pos="72000">
              <a:srgbClr val="FFA800"/>
            </a:gs>
            <a:gs pos="87000">
              <a:schemeClr val="accent3">
                <a:lumMod val="50000"/>
              </a:schemeClr>
            </a:gs>
            <a:gs pos="100000">
              <a:schemeClr val="accent2">
                <a:lumMod val="75000"/>
              </a:schemeClr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2323" y="4619625"/>
            <a:ext cx="4286250" cy="2238375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260648"/>
            <a:ext cx="8229600" cy="5976664"/>
          </a:xfrm>
        </p:spPr>
        <p:txBody>
          <a:bodyPr>
            <a:normAutofit fontScale="25000" lnSpcReduction="20000"/>
          </a:bodyPr>
          <a:lstStyle/>
          <a:p>
            <a:pPr lvl="0"/>
            <a:r>
              <a:rPr lang="ru-RU" sz="5600" dirty="0" smtClean="0"/>
              <a:t>Уроки физкультуры в зависимости от темы урока строятся таким образом, что учащиеся выполняют упражнения с учетом  уровня физической подготовленности. </a:t>
            </a:r>
          </a:p>
          <a:p>
            <a:r>
              <a:rPr lang="ru-RU" sz="5600" dirty="0" smtClean="0"/>
              <a:t>Ученики даже одного возраста имеют различный уровень двигательной подготовленности.  Класс обычно делится на группы по полу (мальчики - девочки), внутри этих групп - по физической подготовленности, а в них отмечаются дети, требующих к себе иного подхода. По результатам предварительного учета происходит условное разделение на сильных, средних и слабых учеников. Итоги данного учета выставляются только положительные - это точка отсчета для определения сдвигов в физическом развитии детей. Сильные в плане физической подготовленности ученики - это опора на занятиях: они помогают на уроках закрепления материала, следят за правильным выполнением упражнений своих товарищей. </a:t>
            </a:r>
          </a:p>
          <a:p>
            <a:r>
              <a:rPr lang="ru-RU" sz="5600" dirty="0" smtClean="0"/>
              <a:t>Упражнения детям подбираются с таким расчетом, чтобы они не отталкивали своей трудностью, и в то же время, требовали определенного напряжения для их выполнения. Так, серьезную проблему для большинства мальчиков представляет подтягивание из виса. Поэтому, в зависимости от степени развития силовых способностей каждого ученика используются подводящие упражнения: отжимание от пола, ходьба на руках (тачка), подтягивание из виса лежа, подтягивание из виса с помощью товарища. Наиболее внимательного и деликатного отношения требуют к себе дети с избыточной массой тела и слабого типа телосложения. Нагрузка для них дозируется индивидуально. Положительно влияют на организм таких учеников игры средней и высокой интенсивности, катание на лыжах, продолжительный бег средней интенсивности. </a:t>
            </a:r>
          </a:p>
          <a:p>
            <a:r>
              <a:rPr lang="ru-RU" sz="5600" dirty="0" smtClean="0"/>
              <a:t>С учетом специфики обучающихся на уроке идет постоянная смена упражнений (работа одних групп мышц сменяется работой других групп, динамические упражнения сменяются дыхательными и расслабляющими). Так, на уроках по обучению баскетболу, в подготовительной части урока учащиеся в разминке шагом сначала выполняют упражнения для кистей, затем перебрасывание мяча перед собой из руки в руку с зрительным контролем за мячом, потом ведение мяча бегом, после ведения учащиеся сначала выполняют  дыхательные упражнения, после останавливаются и на месте выполняют упражнения на координацию и т.д.</a:t>
            </a:r>
          </a:p>
          <a:p>
            <a:endParaRPr lang="ru-RU" sz="4800" dirty="0" smtClean="0"/>
          </a:p>
          <a:p>
            <a:pPr marL="342900" lvl="1" indent="-342900">
              <a:buFont typeface="Arial" pitchFamily="34" charset="0"/>
              <a:buChar char="•"/>
              <a:defRPr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1" indent="-342900">
              <a:buFont typeface="Arial" pitchFamily="34" charset="0"/>
              <a:buChar char="•"/>
              <a:defRPr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1" indent="-342900">
              <a:buFont typeface="Arial" pitchFamily="34" charset="0"/>
              <a:buChar char="•"/>
              <a:defRPr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1" indent="-342900">
              <a:buFont typeface="Arial" pitchFamily="34" charset="0"/>
              <a:buChar char="•"/>
              <a:defRPr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1" indent="-342900">
              <a:buFont typeface="Arial" pitchFamily="34" charset="0"/>
              <a:buChar char="•"/>
              <a:defRPr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1" indent="-342900">
              <a:buFont typeface="Arial" pitchFamily="34" charset="0"/>
              <a:buChar char="•"/>
              <a:defRPr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1" indent="-342900">
              <a:buFont typeface="Arial" pitchFamily="34" charset="0"/>
              <a:buChar char="•"/>
              <a:defRPr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1" indent="-342900">
              <a:buFont typeface="Arial" pitchFamily="34" charset="0"/>
              <a:buChar char="•"/>
              <a:defRPr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1" indent="-342900">
              <a:buFont typeface="Arial" pitchFamily="34" charset="0"/>
              <a:buChar char="•"/>
              <a:defRPr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1" indent="-342900">
              <a:buFont typeface="Arial" pitchFamily="34" charset="0"/>
              <a:buChar char="•"/>
              <a:defRPr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1" indent="-342900">
              <a:buFont typeface="Arial" pitchFamily="34" charset="0"/>
              <a:buChar char="•"/>
              <a:defRPr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1" indent="-342900">
              <a:buFont typeface="Arial" pitchFamily="34" charset="0"/>
              <a:buChar char="•"/>
              <a:defRPr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1" indent="-342900">
              <a:buFont typeface="Arial" pitchFamily="34" charset="0"/>
              <a:buChar char="•"/>
              <a:defRPr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1" indent="-342900">
              <a:buFont typeface="Arial" pitchFamily="34" charset="0"/>
              <a:buChar char="•"/>
              <a:defRPr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1" indent="-342900">
              <a:buFont typeface="Arial" pitchFamily="34" charset="0"/>
              <a:buChar char="•"/>
              <a:defRPr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1" indent="-342900">
              <a:buFont typeface="Arial" pitchFamily="34" charset="0"/>
              <a:buChar char="•"/>
              <a:defRPr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142875" y="5786438"/>
          <a:ext cx="928688" cy="928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7" name="CorelDRAW CMX" r:id="rId4" imgW="6497640" imgH="6497640" progId="">
                  <p:embed/>
                </p:oleObj>
              </mc:Choice>
              <mc:Fallback>
                <p:oleObj name="CorelDRAW CMX" r:id="rId4" imgW="6497640" imgH="6497640" progId="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2875" y="5786438"/>
                        <a:ext cx="928688" cy="9286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00"/>
                            </p:stCondLst>
                            <p:childTnLst>
                              <p:par>
                                <p:cTn id="22" presetID="26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000"/>
                            </p:stCondLst>
                            <p:childTnLst>
                              <p:par>
                                <p:cTn id="39" presetID="26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500"/>
                            </p:stCondLst>
                            <p:childTnLst>
                              <p:par>
                                <p:cTn id="56" presetID="26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95936" y="764704"/>
            <a:ext cx="4690864" cy="5361459"/>
          </a:xfrm>
        </p:spPr>
        <p:txBody>
          <a:bodyPr>
            <a:normAutofit fontScale="55000" lnSpcReduction="20000"/>
          </a:bodyPr>
          <a:lstStyle/>
          <a:p>
            <a:pPr>
              <a:defRPr/>
            </a:pPr>
            <a:r>
              <a:rPr lang="ru-RU" sz="3600" dirty="0" smtClean="0"/>
              <a:t>Применение на уроках физической культуры </a:t>
            </a:r>
            <a:r>
              <a:rPr lang="ru-RU" sz="3600" dirty="0" err="1" smtClean="0"/>
              <a:t>фитболов</a:t>
            </a:r>
            <a:r>
              <a:rPr lang="ru-RU" sz="3600" dirty="0" smtClean="0"/>
              <a:t> для развития физических качеств ,повышает интерес  у  учащихся к занятиям.</a:t>
            </a:r>
          </a:p>
          <a:p>
            <a:pPr>
              <a:defRPr/>
            </a:pPr>
            <a:r>
              <a:rPr lang="ru-RU" sz="3600" dirty="0" smtClean="0"/>
              <a:t> Физкультурно-оздоровительные технологии  при работе с тренажерами направлены на физическое развитие занимающихся: закаливание, тренировку силы, выносливости, быстроты, гибкости и других качеств. В основном данные технологии реализуются на уроках физкультуры и в работе спортивных секций</a:t>
            </a:r>
          </a:p>
          <a:p>
            <a:pPr>
              <a:defRPr/>
            </a:pPr>
            <a:r>
              <a:rPr lang="ru-RU" sz="3600" dirty="0" smtClean="0"/>
              <a:t>Поскольку сохранение здоровья рассматривается при этом как частный случай главной задачи, грамотность учащихся по этим вопросам контролируется опросом  и тестированием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844" y="357166"/>
            <a:ext cx="3952542" cy="35135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72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3942138"/>
            <a:ext cx="3952542" cy="28349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91674">
              <a:schemeClr val="accent1">
                <a:lumMod val="20000"/>
                <a:lumOff val="80000"/>
              </a:schemeClr>
            </a:gs>
            <a:gs pos="61256">
              <a:srgbClr val="00B050"/>
            </a:gs>
            <a:gs pos="0">
              <a:schemeClr val="accent4">
                <a:lumMod val="60000"/>
                <a:lumOff val="40000"/>
              </a:schemeClr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88640"/>
            <a:ext cx="5220072" cy="6264696"/>
          </a:xfrm>
        </p:spPr>
        <p:txBody>
          <a:bodyPr>
            <a:normAutofit fontScale="70000" lnSpcReduction="20000"/>
          </a:bodyPr>
          <a:lstStyle/>
          <a:p>
            <a:pPr>
              <a:tabLst>
                <a:tab pos="5021263" algn="l"/>
              </a:tabLst>
            </a:pPr>
            <a:r>
              <a:rPr lang="ru-RU" dirty="0" smtClean="0"/>
              <a:t>Контрольные испытания, задания, тестирования и т.д. должны лишь давать исходную (и текущую) информацию для разработки индивидуальных заданий, суть которых - учащийся должен в каждый очередной период времени продвинуться дальше, что и подтвердит следующее тестирование. Если же этого не произошло, то учитель должен внести в индивидуальные задания соответствующие коррективы. Принципиально важно, чтобы при этом учащийся не сравнивался с другими по принципу «лучше или хуже других», а сравнивался с самим собой: я сегодня стал лучше, чем вчера, а завтра постараюсь стать лучше, чем сегодня. Однако для этого задания должны быть реальными и стимулировать учащихся к активной работе. 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66918" y="188640"/>
            <a:ext cx="3655102" cy="64979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4942" y="214290"/>
            <a:ext cx="3636276" cy="35027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692696"/>
            <a:ext cx="4042792" cy="4525963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Одним из стимулов занятием физической культурой для рябят, является участие в соревнования. </a:t>
            </a:r>
          </a:p>
          <a:p>
            <a:r>
              <a:rPr lang="ru-RU" dirty="0" smtClean="0"/>
              <a:t>В течение учебного года проходит множество спортивных состязаний где ученики нашей школы показывают хорошие результаты.  </a:t>
            </a:r>
          </a:p>
          <a:p>
            <a:r>
              <a:rPr lang="ru-RU" dirty="0" smtClean="0"/>
              <a:t>Так наша команда в 2013- 2014 учебном году заняла 2 место в зачет  круглогодичной спартакиады среди специальных коррекционных школ 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3504" y="3929066"/>
            <a:ext cx="3770938" cy="27260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85720" y="142852"/>
            <a:ext cx="4040188" cy="1571636"/>
          </a:xfrm>
        </p:spPr>
        <p:txBody>
          <a:bodyPr/>
          <a:lstStyle/>
          <a:p>
            <a:pPr marL="0" indent="0"/>
            <a:r>
              <a:rPr lang="ru-RU" sz="1800" dirty="0" smtClean="0"/>
              <a:t>Пять учеников нашей школы попали в расширенный список сборной Липецкой области по легкой атлетики среди детей с ОВЗ в закрытых помещениях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102225" y="142852"/>
            <a:ext cx="4041775" cy="1643050"/>
          </a:xfrm>
        </p:spPr>
        <p:txBody>
          <a:bodyPr/>
          <a:lstStyle/>
          <a:p>
            <a:pPr marL="0" indent="0"/>
            <a:r>
              <a:rPr lang="ru-RU" sz="1800" dirty="0" smtClean="0"/>
              <a:t>Таким образом , впереди есть цели к которым нужно стремиться. Одна из которых – это сохранение здоровья с применением здоровье сберегающих технологий.</a:t>
            </a:r>
          </a:p>
          <a:p>
            <a:endParaRPr lang="ru-RU" dirty="0"/>
          </a:p>
        </p:txBody>
      </p:sp>
      <p:pic>
        <p:nvPicPr>
          <p:cNvPr id="7" name="Рисунок 6" descr="Фото0190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3042" y="1571612"/>
            <a:ext cx="5929354" cy="42148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2000232" y="6072206"/>
            <a:ext cx="55721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Команда чемпионов по футболу 2013 – 2014 </a:t>
            </a:r>
            <a:r>
              <a:rPr lang="ru-RU" dirty="0" err="1" smtClean="0">
                <a:solidFill>
                  <a:srgbClr val="FFFF00"/>
                </a:solidFill>
              </a:rPr>
              <a:t>уч</a:t>
            </a:r>
            <a:r>
              <a:rPr lang="ru-RU" dirty="0" smtClean="0">
                <a:solidFill>
                  <a:srgbClr val="FFFF00"/>
                </a:solidFill>
              </a:rPr>
              <a:t>. год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30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15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9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589</TotalTime>
  <Words>909</Words>
  <Application>Microsoft Office PowerPoint</Application>
  <PresentationFormat>Экран (4:3)</PresentationFormat>
  <Paragraphs>42</Paragraphs>
  <Slides>8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Times New Roman</vt:lpstr>
      <vt:lpstr>Тема Office</vt:lpstr>
      <vt:lpstr>CorelDRAW CMX</vt:lpstr>
      <vt:lpstr>Охрана здоровья учащихся на уроках в среднем звене!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Охрана здоровья учащихся на уроках в среднем звене!</dc:title>
  <dc:creator>user</dc:creator>
  <cp:lastModifiedBy>Пользователь</cp:lastModifiedBy>
  <cp:revision>57</cp:revision>
  <dcterms:created xsi:type="dcterms:W3CDTF">2015-01-17T21:25:12Z</dcterms:created>
  <dcterms:modified xsi:type="dcterms:W3CDTF">2021-04-13T17:58:57Z</dcterms:modified>
</cp:coreProperties>
</file>