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70" r:id="rId6"/>
    <p:sldId id="258" r:id="rId7"/>
    <p:sldId id="277" r:id="rId8"/>
    <p:sldId id="287" r:id="rId9"/>
    <p:sldId id="273" r:id="rId10"/>
    <p:sldId id="280" r:id="rId11"/>
    <p:sldId id="274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FFF"/>
    <a:srgbClr val="FFE089"/>
    <a:srgbClr val="D5F4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C7C16E-33BF-4461-928A-DE0FD2E8F303}" type="doc">
      <dgm:prSet loTypeId="urn:microsoft.com/office/officeart/2005/8/layout/default#6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F2E4976-3828-4219-B0F7-590D69A4C062}">
      <dgm:prSet/>
      <dgm:spPr/>
      <dgm:t>
        <a:bodyPr/>
        <a:lstStyle/>
        <a:p>
          <a:r>
            <a: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Обобщение опыта </a:t>
          </a:r>
          <a:endParaRPr lang="ru-RU" alt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E704C6-FD99-49C2-9DFF-191968488451}" type="parTrans" cxnId="{4F5FC081-9E3D-4CC1-B58D-CE518049D079}">
      <dgm:prSet/>
      <dgm:spPr/>
      <dgm:t>
        <a:bodyPr/>
        <a:lstStyle/>
        <a:p>
          <a:endParaRPr lang="ru-RU"/>
        </a:p>
      </dgm:t>
    </dgm:pt>
    <dgm:pt modelId="{4C040EF9-1C5B-4C18-B1FA-FBCDA97BE67E}" type="sibTrans" cxnId="{4F5FC081-9E3D-4CC1-B58D-CE518049D079}">
      <dgm:prSet/>
      <dgm:spPr/>
      <dgm:t>
        <a:bodyPr/>
        <a:lstStyle/>
        <a:p>
          <a:endParaRPr lang="ru-RU"/>
        </a:p>
      </dgm:t>
    </dgm:pt>
    <dgm:pt modelId="{BF623314-07F6-4CCF-9E88-EFD90591D65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Видеофильм «Победа в сердце каждого»</a:t>
          </a:r>
        </a:p>
      </dgm:t>
    </dgm:pt>
    <dgm:pt modelId="{F0FF25D8-76EB-4249-BECE-DCE876112338}" type="parTrans" cxnId="{1355CFDC-B9B4-4F7D-98D4-0FF0FCA84800}">
      <dgm:prSet/>
      <dgm:spPr/>
      <dgm:t>
        <a:bodyPr/>
        <a:lstStyle/>
        <a:p>
          <a:endParaRPr lang="ru-RU"/>
        </a:p>
      </dgm:t>
    </dgm:pt>
    <dgm:pt modelId="{09061A0D-BCC8-4218-923E-1E90936CCB24}" type="sibTrans" cxnId="{1355CFDC-B9B4-4F7D-98D4-0FF0FCA84800}">
      <dgm:prSet/>
      <dgm:spPr/>
      <dgm:t>
        <a:bodyPr/>
        <a:lstStyle/>
        <a:p>
          <a:endParaRPr lang="ru-RU"/>
        </a:p>
      </dgm:t>
    </dgm:pt>
    <dgm:pt modelId="{36C433DF-C839-4671-84B1-6BB3B0B3D057}" type="pres">
      <dgm:prSet presAssocID="{3DC7C16E-33BF-4461-928A-DE0FD2E8F3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0A2480-5A84-4BB9-941A-A7DC6F58727C}" type="pres">
      <dgm:prSet presAssocID="{9F2E4976-3828-4219-B0F7-590D69A4C062}" presName="node" presStyleLbl="node1" presStyleIdx="0" presStyleCnt="2" custLinFactNeighborX="1541" custLinFactNeighborY="-48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04C0E-A71E-4347-9FFA-E9B0AD57233D}" type="pres">
      <dgm:prSet presAssocID="{4C040EF9-1C5B-4C18-B1FA-FBCDA97BE67E}" presName="sibTrans" presStyleCnt="0"/>
      <dgm:spPr/>
    </dgm:pt>
    <dgm:pt modelId="{C7C09896-FF69-4280-96A6-7ECBF1349EF9}" type="pres">
      <dgm:prSet presAssocID="{BF623314-07F6-4CCF-9E88-EFD90591D659}" presName="node" presStyleLbl="node1" presStyleIdx="1" presStyleCnt="2" custLinFactNeighborX="1688" custLinFactNeighborY="-21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849B88-F948-48C0-B372-D93D8AA9227F}" type="presOf" srcId="{3DC7C16E-33BF-4461-928A-DE0FD2E8F303}" destId="{36C433DF-C839-4671-84B1-6BB3B0B3D057}" srcOrd="0" destOrd="0" presId="urn:microsoft.com/office/officeart/2005/8/layout/default#6"/>
    <dgm:cxn modelId="{57C27345-759A-4E20-AB3F-33E88078453D}" type="presOf" srcId="{BF623314-07F6-4CCF-9E88-EFD90591D659}" destId="{C7C09896-FF69-4280-96A6-7ECBF1349EF9}" srcOrd="0" destOrd="0" presId="urn:microsoft.com/office/officeart/2005/8/layout/default#6"/>
    <dgm:cxn modelId="{4F5FC081-9E3D-4CC1-B58D-CE518049D079}" srcId="{3DC7C16E-33BF-4461-928A-DE0FD2E8F303}" destId="{9F2E4976-3828-4219-B0F7-590D69A4C062}" srcOrd="0" destOrd="0" parTransId="{11E704C6-FD99-49C2-9DFF-191968488451}" sibTransId="{4C040EF9-1C5B-4C18-B1FA-FBCDA97BE67E}"/>
    <dgm:cxn modelId="{1355CFDC-B9B4-4F7D-98D4-0FF0FCA84800}" srcId="{3DC7C16E-33BF-4461-928A-DE0FD2E8F303}" destId="{BF623314-07F6-4CCF-9E88-EFD90591D659}" srcOrd="1" destOrd="0" parTransId="{F0FF25D8-76EB-4249-BECE-DCE876112338}" sibTransId="{09061A0D-BCC8-4218-923E-1E90936CCB24}"/>
    <dgm:cxn modelId="{B6271ECF-A016-433E-989A-D2C32135F93B}" type="presOf" srcId="{9F2E4976-3828-4219-B0F7-590D69A4C062}" destId="{E10A2480-5A84-4BB9-941A-A7DC6F58727C}" srcOrd="0" destOrd="0" presId="urn:microsoft.com/office/officeart/2005/8/layout/default#6"/>
    <dgm:cxn modelId="{66868D05-6918-4D0B-96B3-8653DFC45642}" type="presParOf" srcId="{36C433DF-C839-4671-84B1-6BB3B0B3D057}" destId="{E10A2480-5A84-4BB9-941A-A7DC6F58727C}" srcOrd="0" destOrd="0" presId="urn:microsoft.com/office/officeart/2005/8/layout/default#6"/>
    <dgm:cxn modelId="{75D530E5-B29E-43A0-92F3-5BDC0FE713BF}" type="presParOf" srcId="{36C433DF-C839-4671-84B1-6BB3B0B3D057}" destId="{48104C0E-A71E-4347-9FFA-E9B0AD57233D}" srcOrd="1" destOrd="0" presId="urn:microsoft.com/office/officeart/2005/8/layout/default#6"/>
    <dgm:cxn modelId="{75FB8792-FDF9-43E2-9A04-C93197D7CDDC}" type="presParOf" srcId="{36C433DF-C839-4671-84B1-6BB3B0B3D057}" destId="{C7C09896-FF69-4280-96A6-7ECBF1349EF9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A2480-5A84-4BB9-941A-A7DC6F58727C}">
      <dsp:nvSpPr>
        <dsp:cNvPr id="0" name=""/>
        <dsp:cNvSpPr/>
      </dsp:nvSpPr>
      <dsp:spPr>
        <a:xfrm>
          <a:off x="58537" y="145063"/>
          <a:ext cx="3736516" cy="224190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Обобщение опыта </a:t>
          </a:r>
          <a:endParaRPr lang="ru-RU" altLang="ru-RU" sz="3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37" y="145063"/>
        <a:ext cx="3736516" cy="2241909"/>
      </dsp:txXfrm>
    </dsp:sp>
    <dsp:sp modelId="{C7C09896-FF69-4280-96A6-7ECBF1349EF9}">
      <dsp:nvSpPr>
        <dsp:cNvPr id="0" name=""/>
        <dsp:cNvSpPr/>
      </dsp:nvSpPr>
      <dsp:spPr>
        <a:xfrm>
          <a:off x="4112083" y="768269"/>
          <a:ext cx="3736516" cy="2241909"/>
        </a:xfrm>
        <a:prstGeom prst="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Видеофильм «Победа в сердце каждого»</a:t>
          </a:r>
          <a:endParaRPr lang="ru-RU" sz="3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2083" y="768269"/>
        <a:ext cx="3736516" cy="2241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856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93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513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61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94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53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538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7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005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29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4091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A8768-936E-4438-B62D-B68836A9CB6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244FA-92E8-4BA2-BBB0-A7A6654EC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5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3186" y="1150860"/>
            <a:ext cx="9144000" cy="95868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Проект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5970" y="5250779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посвященный </a:t>
            </a:r>
            <a:r>
              <a:rPr lang="ru-RU" sz="3600" b="1" i="1" dirty="0" smtClean="0">
                <a:solidFill>
                  <a:srgbClr val="0070C0"/>
                </a:solidFill>
              </a:rPr>
              <a:t>75-летию</a:t>
            </a:r>
            <a:r>
              <a:rPr lang="ru-RU" sz="3600" b="1" i="1" dirty="0">
                <a:solidFill>
                  <a:srgbClr val="0070C0"/>
                </a:solidFill>
              </a:rPr>
              <a:t> Победы</a:t>
            </a:r>
            <a:endParaRPr lang="ru-RU" sz="3600" dirty="0">
              <a:solidFill>
                <a:srgbClr val="0070C0"/>
              </a:solidFill>
            </a:endParaRPr>
          </a:p>
          <a:p>
            <a:r>
              <a:rPr lang="ru-RU" sz="3600" b="1" i="1" dirty="0">
                <a:solidFill>
                  <a:srgbClr val="0070C0"/>
                </a:solidFill>
              </a:rPr>
              <a:t>в Великой Отечественной войне</a:t>
            </a:r>
            <a:endParaRPr lang="ru-RU" sz="3600" dirty="0">
              <a:solidFill>
                <a:srgbClr val="0070C0"/>
              </a:solidFill>
            </a:endParaRPr>
          </a:p>
          <a:p>
            <a:r>
              <a:rPr lang="ru-RU" sz="3600" b="1" i="1" dirty="0">
                <a:solidFill>
                  <a:srgbClr val="0070C0"/>
                </a:solidFill>
              </a:rPr>
              <a:t>1941 – 1945 г.</a:t>
            </a:r>
            <a:endParaRPr lang="ru-RU" sz="36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https://gou619.kalin.gov.spb.ru/assets/images/news/2016-04/Logotip70LetPobed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1247" y="2109545"/>
            <a:ext cx="7456246" cy="3010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020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4282" t="21057" r="962" b="21814"/>
          <a:stretch/>
        </p:blipFill>
        <p:spPr bwMode="auto">
          <a:xfrm>
            <a:off x="1" y="1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0524" y="6311900"/>
            <a:ext cx="1702676" cy="419976"/>
          </a:xfrm>
          <a:prstGeom prst="rect">
            <a:avLst/>
          </a:prstGeom>
          <a:solidFill>
            <a:schemeClr val="bg1">
              <a:alpha val="99000"/>
            </a:schemeClr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Комсомольская площадь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6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1862" y="5965057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8314" y="4824685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8314" y="3488610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7414" y="3729499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2683" y="2194989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7538" y="1672377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6228" y="854485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3244" y="668446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0014" y="687359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23959" y="1307852"/>
            <a:ext cx="429772" cy="34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66911" y="2055812"/>
            <a:ext cx="429772" cy="34684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577" y="3720029"/>
            <a:ext cx="429772" cy="34684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7250" y="2006627"/>
            <a:ext cx="429772" cy="34684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0783" y="1652204"/>
            <a:ext cx="429772" cy="34684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8476138" y="2505682"/>
            <a:ext cx="1277047" cy="382900"/>
          </a:xfrm>
          <a:prstGeom prst="rect">
            <a:avLst/>
          </a:prstGeom>
          <a:solidFill>
            <a:schemeClr val="bg1">
              <a:alpha val="99000"/>
            </a:schemeClr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Площадь Славы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6897" y="37825"/>
            <a:ext cx="3863452" cy="7823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Улица Комсомольская – Дети ВОВ, работники тыла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74316" y="3640048"/>
            <a:ext cx="3863452" cy="5524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Улица Октябрьская – ветераны ВОВ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145178" y="534139"/>
            <a:ext cx="914400" cy="9144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4921630" y="3154120"/>
            <a:ext cx="211359" cy="54976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 descr="https://primamedia.ru/f/big/917/916081.jpg?408e9ab19f1d8585b26d4fbc1061013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62" t="14816" r="59745" b="30696"/>
          <a:stretch/>
        </p:blipFill>
        <p:spPr bwMode="auto">
          <a:xfrm>
            <a:off x="9624847" y="1793682"/>
            <a:ext cx="528884" cy="12179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0" name="Рисунок 29" descr="https://i9.photo.2gis.com/images/geo/37/5207287085457439_9d7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81" t="22825" r="24948" b="24191"/>
          <a:stretch/>
        </p:blipFill>
        <p:spPr bwMode="auto">
          <a:xfrm>
            <a:off x="1178109" y="4954709"/>
            <a:ext cx="702090" cy="13031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6148842" y="5813303"/>
            <a:ext cx="444558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ФОТОКРОСС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570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2057400" y="913713"/>
            <a:ext cx="72390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alt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аключительный этап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25135510"/>
              </p:ext>
            </p:extLst>
          </p:nvPr>
        </p:nvGraphicFramePr>
        <p:xfrm>
          <a:off x="1752600" y="1752600"/>
          <a:ext cx="7848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916" name="Прямоугольник 1"/>
          <p:cNvSpPr>
            <a:spLocks noChangeArrowheads="1"/>
          </p:cNvSpPr>
          <p:nvPr/>
        </p:nvSpPr>
        <p:spPr bwMode="auto">
          <a:xfrm>
            <a:off x="2057400" y="735013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51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.ytimg.com/vi/bXh9u7XXA0w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990599" y="671511"/>
            <a:ext cx="10802007" cy="5114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для всей нашей страны, но и для нас каждого эта дата наполнена особым смыслом. Это – священная память о погибших на полях сражений. Это – наша история, наша боль, наша память…</a:t>
            </a:r>
            <a:b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все должны гордиться нашими предками, которые спасли мир от фашистского ига, отстояли независимость нашей Родины. Мы обязаны помнить, какой ценой досталась Победа, и чтить их память. Мы должны услышать призывы наших ветеранов и оправдать их надежды: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600" dirty="0" smtClean="0"/>
              <a:t>«</a:t>
            </a:r>
            <a:r>
              <a:rPr lang="ru-RU" sz="4600" i="1" dirty="0" smtClean="0"/>
              <a:t>Я хочу сказать молодежи, чтобы они достойно прожили свою жизнь, чтобы родили детей, жили в достатке и любви друг к другу и своему отечеству. Чтобы они помнили своих отцов, дедов и бабушек, которые отстояли свободу и независимость своей Родины»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</a:t>
            </a:r>
            <a:r>
              <a:rPr lang="ru-RU" dirty="0" err="1" smtClean="0"/>
              <a:t>Короткин</a:t>
            </a:r>
            <a:r>
              <a:rPr lang="ru-RU" dirty="0" smtClean="0"/>
              <a:t> Юлий Георгиевич (ветеран ВОВ)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02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284" y="289760"/>
            <a:ext cx="10515600" cy="36880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Введение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95" y="979403"/>
            <a:ext cx="11273589" cy="52008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2020 год</a:t>
            </a:r>
            <a:r>
              <a:rPr lang="ru-RU" dirty="0"/>
              <a:t> – год </a:t>
            </a:r>
            <a:r>
              <a:rPr lang="ru-RU" dirty="0" smtClean="0"/>
              <a:t>знаменательный, </a:t>
            </a:r>
            <a:r>
              <a:rPr lang="ru-RU" dirty="0" smtClean="0">
                <a:solidFill>
                  <a:srgbClr val="FF0000"/>
                </a:solidFill>
              </a:rPr>
              <a:t>75-летие </a:t>
            </a:r>
            <a:r>
              <a:rPr lang="ru-RU" dirty="0">
                <a:solidFill>
                  <a:srgbClr val="FF0000"/>
                </a:solidFill>
              </a:rPr>
              <a:t>Победы </a:t>
            </a:r>
            <a:r>
              <a:rPr lang="ru-RU" dirty="0"/>
              <a:t>советского народа в Великой Отечественной войне.</a:t>
            </a:r>
            <a:br>
              <a:rPr lang="ru-RU" dirty="0"/>
            </a:br>
            <a:r>
              <a:rPr lang="ru-RU" dirty="0"/>
              <a:t>Для нашей страны эта дата наполнена особым смыслом. Это – священная память о погибших на полях сражений. Это – наша история, наша боль, наша надежда…</a:t>
            </a:r>
            <a:br>
              <a:rPr lang="ru-RU" dirty="0"/>
            </a:br>
            <a:r>
              <a:rPr lang="ru-RU" dirty="0"/>
              <a:t>Основной долг всех последующих поколений нашей страны - долг перед поколением победителей - сохранить историческую память о Великой Отечественной войне, не оставить в забвении ни одного погибшего солдата, отдать дань благодарности за героический подвиг в Великой Отечественной войне живым ветеранам войны и трудового фронта.</a:t>
            </a:r>
            <a:br>
              <a:rPr lang="ru-RU" dirty="0"/>
            </a:br>
            <a:r>
              <a:rPr lang="ru-RU" dirty="0"/>
              <a:t>К сожалению, не каждому из нас выпало счастье пообщаться со своим дедом или прадедом, который воевал в Великую Отечественную, многие не могут назвать имена своих родных-участников прошедшей войны. Однако, проведя простые поисковые мероприятия, мы можем поименно вспомнить и выразить свою благодарность им, нашим родным дедам и прадедам – воинам- победителям.</a:t>
            </a:r>
          </a:p>
        </p:txBody>
      </p:sp>
    </p:spTree>
    <p:extLst>
      <p:ext uri="{BB962C8B-B14F-4D97-AF65-F5344CB8AC3E}">
        <p14:creationId xmlns:p14="http://schemas.microsoft.com/office/powerpoint/2010/main" xmlns="" val="26205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4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669" y="1478784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rgbClr val="FF0000"/>
                </a:solidFill>
              </a:rPr>
              <a:t>Участники: </a:t>
            </a:r>
            <a:r>
              <a:rPr lang="ru-RU" dirty="0" smtClean="0"/>
              <a:t>обучающиеся  </a:t>
            </a:r>
            <a:r>
              <a:rPr lang="ru-RU" dirty="0" smtClean="0"/>
              <a:t>3 «а» класса </a:t>
            </a:r>
            <a:r>
              <a:rPr lang="ru-RU" dirty="0" smtClean="0"/>
              <a:t>-и </a:t>
            </a:r>
            <a:r>
              <a:rPr lang="ru-RU" dirty="0"/>
              <a:t>их родители. </a:t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Срок реализации проекта:  </a:t>
            </a:r>
            <a:r>
              <a:rPr lang="ru-RU" dirty="0" smtClean="0"/>
              <a:t>октябрь 2019 - </a:t>
            </a:r>
            <a:r>
              <a:rPr lang="ru-RU" dirty="0"/>
              <a:t>май </a:t>
            </a:r>
            <a:r>
              <a:rPr lang="ru-RU" dirty="0" smtClean="0"/>
              <a:t>2021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</a:rPr>
              <a:t>География проекта: </a:t>
            </a:r>
            <a:r>
              <a:rPr lang="ru-RU" dirty="0"/>
              <a:t>территория микрорайона МАОУ СОШ №40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Методы</a:t>
            </a:r>
            <a:r>
              <a:rPr lang="ru-RU" altLang="ru-RU" b="1" dirty="0">
                <a:solidFill>
                  <a:srgbClr val="FF0000"/>
                </a:solidFill>
                <a:cs typeface="Times New Roman" panose="02020603050405020304" pitchFamily="18" charset="0"/>
              </a:rPr>
              <a:t>: </a:t>
            </a:r>
            <a:r>
              <a:rPr lang="ru-RU" altLang="ru-RU" dirty="0">
                <a:cs typeface="Times New Roman" panose="02020603050405020304" pitchFamily="18" charset="0"/>
              </a:rPr>
              <a:t>исследовательский, творческий, агитационный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371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0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014" y="220717"/>
            <a:ext cx="6035565" cy="8998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Актуальность: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014" y="1120611"/>
            <a:ext cx="6540062" cy="46477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 истории каждого народа есть события, которыми стоит гордиться и помнить о тех, кто сыграл в них важнейшую роль. Великая Отечественная война является именно таким событием. Участников, переживших эту страшную войну и принёсших нашему народу Великую победу, становится всё меньше и меньше. У современных детей мало возможности узнать об этих героических событиях от дедов и прадедов. И наша задача рассказать об этой войне, о её героях, о страданиях людей, об огромных потерях, о Великой Победе. </a:t>
            </a:r>
            <a:endParaRPr lang="ru-RU" dirty="0"/>
          </a:p>
        </p:txBody>
      </p:sp>
      <p:pic>
        <p:nvPicPr>
          <p:cNvPr id="2050" name="Picture 2" descr="https://www.infpol.ru/upload/iblock/ece/ece9f6f881050c2b7c2477fd41ae55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9076" y="331791"/>
            <a:ext cx="4175782" cy="277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infpol.ru/upload/iblock/805/80550f715d7584b44448fd5b4a5a96e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9830" y="3475395"/>
            <a:ext cx="3754273" cy="287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3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520262" y="2928353"/>
            <a:ext cx="4177862" cy="29464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alt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педагогов, обучающихся и их родителей, позволит сформировать целостное представление о событиях ВОВ и о роли каждой семьи в этих событий.</a:t>
            </a:r>
            <a:endParaRPr lang="ru-RU" alt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>
          <a:xfrm>
            <a:off x="409903" y="1265619"/>
            <a:ext cx="5470635" cy="838200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дети мало знают историю своей семьи,  о событиях Великой Отечественной войны 1941-1945 годов.</a:t>
            </a:r>
            <a:r>
              <a:rPr lang="ru-RU" altLang="ru-RU" sz="3100" dirty="0" smtClean="0"/>
              <a:t/>
            </a:r>
            <a:br>
              <a:rPr lang="ru-RU" altLang="ru-RU" sz="3100" dirty="0" smtClean="0"/>
            </a:b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dirty="0" smtClean="0"/>
          </a:p>
        </p:txBody>
      </p:sp>
      <p:pic>
        <p:nvPicPr>
          <p:cNvPr id="4098" name="Picture 2" descr="https://avatars.mds.yandex.net/get-zen_doc/1907878/pub_5cee4024d0f1b600b042c982_5cee406ef06e6b00affc1724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538" y="-1"/>
            <a:ext cx="6311462" cy="420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pbs.twimg.com/media/C4p7rzmWYAQZsW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0471" y="4139064"/>
            <a:ext cx="3936576" cy="262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get-zen_doc/230574/pub_5c419c56ffdb1300ad2198e8_5c419e2e8a5d3400ad7b6362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8124" y="4316940"/>
            <a:ext cx="3416615" cy="226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082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30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Цель проекта: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35288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обучающихся к изучению истории Великой Отечественной войны, сохранению преемственности поколений, формированию у школьников уважения к военной истории России, гражданских позиций, воспитанию патриотизма и чувства гордости за свою Родину.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Задачи проекта: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поисковую работу с учащимися школы и родителями по сбору информации об участниках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 микрорайона школы, 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боевых заслугах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работников тыла, детей войны; 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обрать и оформить информацию на переносные стенды;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«фотокросс» на территории микрорайона школы; 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Зажечь Свечу памяти;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Выпустить информационные буклеты;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оздать видеофильм «Победа в сердце каждого»</a:t>
            </a:r>
          </a:p>
        </p:txBody>
      </p:sp>
    </p:spTree>
    <p:extLst>
      <p:ext uri="{BB962C8B-B14F-4D97-AF65-F5344CB8AC3E}">
        <p14:creationId xmlns:p14="http://schemas.microsoft.com/office/powerpoint/2010/main" xmlns="" val="9935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262" y="664256"/>
            <a:ext cx="10515600" cy="5656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Партнёры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255" y="947058"/>
            <a:ext cx="105156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Школьный </a:t>
            </a:r>
            <a:r>
              <a:rPr lang="ru-RU" dirty="0" smtClean="0"/>
              <a:t>музей «Факел»</a:t>
            </a:r>
          </a:p>
          <a:p>
            <a:pPr>
              <a:buFontTx/>
              <a:buChar char="-"/>
            </a:pPr>
            <a:r>
              <a:rPr lang="ru-RU" dirty="0" smtClean="0"/>
              <a:t>Школьная библиотека (Книга Памяти)</a:t>
            </a:r>
          </a:p>
          <a:p>
            <a:pPr>
              <a:buFontTx/>
              <a:buChar char="-"/>
            </a:pPr>
            <a:r>
              <a:rPr lang="ru-RU" dirty="0" smtClean="0"/>
              <a:t>Совет отцов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Кураторы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dirty="0" smtClean="0"/>
              <a:t>учителя истории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11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576389" y="34925"/>
            <a:ext cx="7835625" cy="1320800"/>
          </a:xfrm>
        </p:spPr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</a:t>
            </a:r>
            <a:r>
              <a:rPr lang="ru-RU" altLang="ru-RU" b="1" dirty="0" smtClean="0">
                <a:solidFill>
                  <a:srgbClr val="FF0000"/>
                </a:solidFill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                </a:t>
            </a:r>
            <a:r>
              <a:rPr lang="ru-RU" altLang="ru-RU" b="1" dirty="0" smtClean="0">
                <a:solidFill>
                  <a:srgbClr val="0070C0"/>
                </a:solidFill>
              </a:rPr>
              <a:t>Подготовительный этап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58229" y="1355724"/>
            <a:ext cx="3657600" cy="894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Анкетирование</a:t>
            </a:r>
            <a:endParaRPr lang="ru-RU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46485" y="2586828"/>
            <a:ext cx="3657600" cy="104457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Определение цели и задач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346485" y="3931008"/>
            <a:ext cx="3657600" cy="9310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Привлечение родителей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42527" y="1355723"/>
            <a:ext cx="4461804" cy="894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Анализ ситуации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5339974" y="15607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42527" y="2676523"/>
            <a:ext cx="4461804" cy="89478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План работы</a:t>
            </a:r>
            <a:endParaRPr lang="ru-RU" sz="32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5339974" y="2676523"/>
            <a:ext cx="978408" cy="484632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42526" y="3931007"/>
            <a:ext cx="4461805" cy="9310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/>
              <a:t>Семьи </a:t>
            </a:r>
            <a:r>
              <a:rPr lang="ru-RU" sz="3200" b="1" dirty="0" smtClean="0"/>
              <a:t>учащихся</a:t>
            </a:r>
            <a:endParaRPr lang="ru-RU" sz="3200" b="1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5284102" y="4028750"/>
            <a:ext cx="978408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5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239000" cy="685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</a:rPr>
              <a:t>О</a:t>
            </a:r>
            <a:r>
              <a:rPr lang="ru-RU" altLang="ru-RU" b="1" dirty="0" smtClean="0">
                <a:solidFill>
                  <a:srgbClr val="FF0000"/>
                </a:solidFill>
              </a:rPr>
              <a:t>сновной этап</a:t>
            </a:r>
          </a:p>
        </p:txBody>
      </p:sp>
      <p:pic>
        <p:nvPicPr>
          <p:cNvPr id="3" name="Picture 4" descr="https://smiles24.ru/data/smiles/blesk-zvezdochki-4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6714" y="685799"/>
            <a:ext cx="761059" cy="61420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76152" y="930670"/>
            <a:ext cx="2616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пункт</a:t>
            </a:r>
            <a:endParaRPr lang="ru-RU" dirty="0"/>
          </a:p>
        </p:txBody>
      </p:sp>
      <p:pic>
        <p:nvPicPr>
          <p:cNvPr id="9" name="Рисунок 8" descr="http://www.mgalleri.ru/images/mc-12-20-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45" t="21379" r="75468" b="16087"/>
          <a:stretch/>
        </p:blipFill>
        <p:spPr bwMode="auto">
          <a:xfrm>
            <a:off x="875255" y="1544871"/>
            <a:ext cx="1323975" cy="27039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www.mgalleri.ru/images/mc-12-20-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83" t="18172" r="1229" b="16355"/>
          <a:stretch/>
        </p:blipFill>
        <p:spPr bwMode="auto">
          <a:xfrm>
            <a:off x="2846661" y="1544872"/>
            <a:ext cx="2024884" cy="27039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0763" y="4493691"/>
            <a:ext cx="3801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Переносной информационный стенд</a:t>
            </a:r>
            <a:endParaRPr lang="ru-RU" dirty="0"/>
          </a:p>
        </p:txBody>
      </p:sp>
      <p:pic>
        <p:nvPicPr>
          <p:cNvPr id="12" name="Picture 4" descr="https://221324.selcdn.ru/prod-media/backend/pictures/6082878181394b5c80a8f02eafe77f31.large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763" y="4982422"/>
            <a:ext cx="1683272" cy="168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846661" y="5454726"/>
            <a:ext cx="1564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Свеча Памяти</a:t>
            </a:r>
            <a:endParaRPr lang="ru-RU" dirty="0"/>
          </a:p>
        </p:txBody>
      </p:sp>
      <p:pic>
        <p:nvPicPr>
          <p:cNvPr id="1028" name="Picture 4" descr="https://avatars.mds.yandex.net/get-pdb/2506526/33c3e09b-7ded-4139-be40-adc01a389c06/s12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5101" y="2376697"/>
            <a:ext cx="4053818" cy="423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875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297</Words>
  <Application>Microsoft Office PowerPoint</Application>
  <PresentationFormat>Произвольный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</vt:lpstr>
      <vt:lpstr>Введение</vt:lpstr>
      <vt:lpstr>Слайд 3</vt:lpstr>
      <vt:lpstr>Актуальность: </vt:lpstr>
      <vt:lpstr>Проблема:  Современные дети мало знают историю своей семьи,  о событиях Великой Отечественной войны 1941-1945 годов.    </vt:lpstr>
      <vt:lpstr>Цель проекта:</vt:lpstr>
      <vt:lpstr>Партнёры </vt:lpstr>
      <vt:lpstr>Этапы реализации                 Подготовительный этап</vt:lpstr>
      <vt:lpstr>Основной этап</vt:lpstr>
      <vt:lpstr>Слайд 10</vt:lpstr>
      <vt:lpstr>Заключительный этап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ФОТОКРОСС</dc:title>
  <dc:creator>Пользователь Windows</dc:creator>
  <cp:lastModifiedBy>HP</cp:lastModifiedBy>
  <cp:revision>67</cp:revision>
  <dcterms:created xsi:type="dcterms:W3CDTF">2019-11-22T07:09:51Z</dcterms:created>
  <dcterms:modified xsi:type="dcterms:W3CDTF">2021-04-13T20:33:40Z</dcterms:modified>
</cp:coreProperties>
</file>