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79" r:id="rId5"/>
    <p:sldId id="27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0" r:id="rId22"/>
    <p:sldId id="281" r:id="rId23"/>
    <p:sldId id="282" r:id="rId24"/>
    <p:sldId id="278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 ?><Relationships xmlns="http://schemas.openxmlformats.org/package/2006/relationships"><Relationship Id="rId2" Target="../media/image3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92696"/>
            <a:ext cx="8496944" cy="3168352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FF00"/>
                </a:solidFill>
                <a:latin typeface="Magnolia Script" pitchFamily="2" charset="-52"/>
              </a:rPr>
              <a:t>«Исчезнувшие профессии»</a:t>
            </a:r>
            <a:endParaRPr lang="ru-RU" sz="88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3834439"/>
            <a:ext cx="5328592" cy="278316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Magnolia Script" pitchFamily="2" charset="-52"/>
              </a:rPr>
              <a:t>Подготовила: </a:t>
            </a:r>
          </a:p>
          <a:p>
            <a:r>
              <a:rPr lang="ru-RU" dirty="0" smtClean="0">
                <a:solidFill>
                  <a:srgbClr val="FFFF00"/>
                </a:solidFill>
                <a:latin typeface="Magnolia Script" pitchFamily="2" charset="-52"/>
              </a:rPr>
              <a:t>Ученица 5 «Б» класса </a:t>
            </a:r>
          </a:p>
          <a:p>
            <a:r>
              <a:rPr lang="ru-RU" dirty="0" smtClean="0">
                <a:solidFill>
                  <a:srgbClr val="FFFF00"/>
                </a:solidFill>
                <a:latin typeface="Magnolia Script" pitchFamily="2" charset="-52"/>
              </a:rPr>
              <a:t>МБОУ «Белая СОШ» </a:t>
            </a:r>
          </a:p>
          <a:p>
            <a:r>
              <a:rPr lang="ru-RU" dirty="0" err="1" smtClean="0">
                <a:solidFill>
                  <a:srgbClr val="FFFF00"/>
                </a:solidFill>
                <a:latin typeface="Magnolia Script" pitchFamily="2" charset="-52"/>
              </a:rPr>
              <a:t>Анохова</a:t>
            </a:r>
            <a:r>
              <a:rPr lang="ru-RU" dirty="0" smtClean="0">
                <a:solidFill>
                  <a:srgbClr val="FFFF00"/>
                </a:solidFill>
                <a:latin typeface="Magnolia Script" pitchFamily="2" charset="-52"/>
              </a:rPr>
              <a:t> Дарья.</a:t>
            </a:r>
            <a:endParaRPr lang="ru-RU" dirty="0">
              <a:solidFill>
                <a:srgbClr val="FFFF00"/>
              </a:solidFill>
              <a:latin typeface="Magnolia Scrip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63381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Плакальщик.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5"/>
            <a:ext cx="8928992" cy="36724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Без плакальщиц, или воплениц, на Руси не обходилось ни одно обрядовое действо, будь то свадьба или похороны. Профессии плакать обучались с малолетства, ведь плач должен был иметь особенный мелодичный склад. Чем пронзительнее плакальщица, тем больше вознаграждение в итоге получала. Плакальщицы были обязательным атрибутом, их отсутствие, например, во время похорон считалось позорным.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PC\Desktop\Screenshot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8" y="4509120"/>
            <a:ext cx="4560102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PC\Desktop\uMfxUMRL4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09120"/>
            <a:ext cx="4567606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151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err="1" smtClean="0">
                <a:solidFill>
                  <a:srgbClr val="FFFF00"/>
                </a:solidFill>
                <a:latin typeface="Magnolia Script" pitchFamily="2" charset="-52"/>
              </a:rPr>
              <a:t>Плевальщик</a:t>
            </a:r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374441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Представители этой профессии на Руси были в почете. Их задачей было сеять репу, выплевывая семена. Посевной материал был очень мелкий, при посадке руками зерна терялись, либо падали в землю кучкой в одно место. В разгар посевной за лучших </a:t>
            </a:r>
            <a:r>
              <a:rPr lang="ru-RU" dirty="0" err="1">
                <a:solidFill>
                  <a:srgbClr val="FFFF00"/>
                </a:solidFill>
              </a:rPr>
              <a:t>плевальщиков</a:t>
            </a:r>
            <a:r>
              <a:rPr lang="ru-RU" dirty="0">
                <a:solidFill>
                  <a:srgbClr val="FFFF00"/>
                </a:solidFill>
              </a:rPr>
              <a:t> боролись богатые земледельцы, обещая хорошие деньги за работу именно на их поле.</a:t>
            </a:r>
          </a:p>
        </p:txBody>
      </p:sp>
      <p:pic>
        <p:nvPicPr>
          <p:cNvPr id="8194" name="Picture 2" descr="C:\Users\PC\Desktop\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153"/>
            <a:ext cx="4788024" cy="205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PC\Desktop\inx960x6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4797152"/>
            <a:ext cx="4355976" cy="206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5789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Шарманщик.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7"/>
            <a:ext cx="9036496" cy="36004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"Музыкант</a:t>
            </a:r>
            <a:r>
              <a:rPr lang="ru-RU" dirty="0">
                <a:solidFill>
                  <a:srgbClr val="FFFF00"/>
                </a:solidFill>
              </a:rPr>
              <a:t>", не умеющий играть ни на одном музыкальном инструменте, играл на столь простом в использовании приспособлении, издающем приятную мелодию. Шарманщик мог выступать сольно или же в компании с неким зверьком. Часто в роли помощников "музыканта" выступал обезьянка или попугай, тянувшие билетики «на счастье». В "музыкальной" группе также могли выступать и кукольники. В наши дни мало кого удивишь даже самой современной аудиосистемой, поэтому профессия шарманщика абсолютно не востребована.</a:t>
            </a:r>
          </a:p>
        </p:txBody>
      </p:sp>
      <p:pic>
        <p:nvPicPr>
          <p:cNvPr id="9218" name="Picture 2" descr="C:\Users\PC\Desktop\big-572e3b7dff936725030809d6-5992bffebaab2-1cp5fv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60" y="4581128"/>
            <a:ext cx="4585260" cy="227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PC\Desktop\40401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81128"/>
            <a:ext cx="4572000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161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7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Ямщик.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24745"/>
            <a:ext cx="8928992" cy="34563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Без этих людей перемещение в черте города на достаточно дальние расстояния было бы невозможным. Экипажи, запряжённые лошадьми, управлялись ямщиком-извозчиком. Эти экипажи были не только средством перемещения, но и красивым дополнением пейзажу города. В наши дни лошади - редкость, их заменили железные кони, автомобили, развивающие большую скорость. А ямщиков с конным экипажем можно увидеть только на торжествах в качестве сопровождающего эскорта или в исторических местах, посещаемых туристами. И позволить такое удовольствие могут далеко не все.</a:t>
            </a:r>
          </a:p>
        </p:txBody>
      </p:sp>
      <p:pic>
        <p:nvPicPr>
          <p:cNvPr id="10242" name="Picture 2" descr="C:\Users\PC\Desktop\241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581129"/>
            <a:ext cx="4716016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PC\Desktop\c534bfa05f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1128"/>
            <a:ext cx="4427984" cy="227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065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Бурлак.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360040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Человек, предназначенный для работ в качестве тягловой силы, тянувший речное судно при помощи бечёвки вдоль берега. Обычно это была группа людей. После появления пароходов с двигателями тяжелый труд бурлака стал ненужным. Остались лишь напоминания об этой нелегкой профессии благодаря картине Репина «Бурлаки на Волге».</a:t>
            </a:r>
          </a:p>
        </p:txBody>
      </p:sp>
      <p:pic>
        <p:nvPicPr>
          <p:cNvPr id="11266" name="Picture 2" descr="C:\Users\PC\Desktop\7ie6weh1hgt7agig7qagouo4aagig7qagouo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53136"/>
            <a:ext cx="4572000" cy="222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PC\Desktop\ZHenshhiny-burlaki-na-Volge-Rossijskaya-imperiya-1902-god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4572000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769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Скоморох.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396044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Скоморохи — русские средневековые актёры, одновременно певцы, танцоры, дрессировщики животных, музыканты и авторы большинства исполнявшихся ими словесно-музыкальных и драматических произведений.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Репертуар скоморохов состоял из шуточных песен, пьесок, социальных сатир («глум»), исполняемых в масках и «скоморошьем платье» под аккомпанемент гудка, </a:t>
            </a:r>
            <a:r>
              <a:rPr lang="ru-RU" dirty="0" err="1">
                <a:solidFill>
                  <a:srgbClr val="FFFF00"/>
                </a:solidFill>
              </a:rPr>
              <a:t>гусель</a:t>
            </a:r>
            <a:r>
              <a:rPr lang="ru-RU" dirty="0">
                <a:solidFill>
                  <a:srgbClr val="FFFF00"/>
                </a:solidFill>
              </a:rPr>
              <a:t>, жалейки, домры, волынки, бубна. За каждым персонажем был закреплён определённый характер и маска, которые не менялись годами.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Скоморохи выступали на улицах и площадях, постоянно общались со зрителями, вовлекали их в своё представление. В 1648 и 1657 годах архиепископ Никон добился указов о запрещении скоморошества.</a:t>
            </a:r>
          </a:p>
          <a:p>
            <a:endParaRPr lang="ru-RU" dirty="0"/>
          </a:p>
        </p:txBody>
      </p:sp>
      <p:pic>
        <p:nvPicPr>
          <p:cNvPr id="12290" name="Picture 2" descr="C:\Users\PC\Desktop\Vavila-i-skomoroh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85081"/>
            <a:ext cx="4572000" cy="239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PC\Desktop\Screenshot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5082"/>
            <a:ext cx="4572000" cy="2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5905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7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Водовоз.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7"/>
            <a:ext cx="8928992" cy="34563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В </a:t>
            </a:r>
            <a:r>
              <a:rPr lang="ru-RU" dirty="0">
                <a:solidFill>
                  <a:srgbClr val="FFFF00"/>
                </a:solidFill>
              </a:rPr>
              <a:t>древние времена эта профессия была достаточно высокооплачиваемой и почётной. Не секрет, без воды нельзя и дня протянуть. В наши дни при наличии централизованного водопровода это элементарно – повернул кран, и у тебя потекла струя воды. А тогда жители деревень, да и городских окраин испытывали явную нехватку животворящей влаги. И единственным спасением в этом всём был водовоз, наполнявший бочку водой и развозивший ее на телеге, собирая с жителей немалые деньги.</a:t>
            </a:r>
          </a:p>
        </p:txBody>
      </p:sp>
      <p:pic>
        <p:nvPicPr>
          <p:cNvPr id="13315" name="Picture 3" descr="C:\Users\PC\Desktop\Screenshot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509120"/>
            <a:ext cx="4572001" cy="234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PC\Desktop\Screenshot_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4509121"/>
            <a:ext cx="4572000" cy="234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5642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Шорник.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35283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Шоры – это наглазники прикрывающие боковой обзор глаз лошади. Шорник изготавливал не только шоры, но и всю конскую сбрую: седла, уздечки, стремена, которые были уникальными.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Первые шорники появились еще с древних времен, а в наши дни лишь единицы мастеров изготавливают амуницию для породистых коней для скачек.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Это ремесло было кропотливым и трудоемким и требовало высокого мастерства от шорника, работавшего вручную самыми простыми инструментами. </a:t>
            </a:r>
          </a:p>
          <a:p>
            <a:endParaRPr lang="ru-RU" dirty="0"/>
          </a:p>
        </p:txBody>
      </p:sp>
      <p:pic>
        <p:nvPicPr>
          <p:cNvPr id="14338" name="Picture 2" descr="C:\Users\PC\Desktop\Screenshot_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8" y="4653136"/>
            <a:ext cx="4573488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PC\Desktop\Screenshot_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53136"/>
            <a:ext cx="4572000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9599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Коробейник.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84976" cy="345638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 На Руси, начиная с конца XVII столетия, существовало огромное множество бродячих торговцев, продававших по деревням мелкий товар: книги, лубочные изделия, бумагу, ткань. В основном они были выходцами из крестьян, и в некоторых губерниях их звали офенями, а в иных - коробейниками. Главной чертой этих торговцев был звучный голос, чтобы зазывать покупателей и умение «лицом» показать товар. Для сокрытия профессиональных секретов офени имели собственный секретный язык - «феню». Отсюда пошло известное выражение «по фене </a:t>
            </a:r>
            <a:r>
              <a:rPr lang="ru-RU" dirty="0" err="1">
                <a:solidFill>
                  <a:srgbClr val="FFFF00"/>
                </a:solidFill>
              </a:rPr>
              <a:t>ботать</a:t>
            </a:r>
            <a:r>
              <a:rPr lang="ru-RU" dirty="0">
                <a:solidFill>
                  <a:srgbClr val="FFFF00"/>
                </a:solidFill>
              </a:rPr>
              <a:t>».</a:t>
            </a:r>
          </a:p>
        </p:txBody>
      </p:sp>
      <p:pic>
        <p:nvPicPr>
          <p:cNvPr id="15362" name="Picture 2" descr="C:\Users\PC\Desktop\Screenshot_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3665" y="4581128"/>
            <a:ext cx="4580335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PC\Desktop\Screenshot_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81128"/>
            <a:ext cx="4563665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54808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Целовальник.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9"/>
            <a:ext cx="8784976" cy="381642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Целовальники были государственными служащими, отвечающими за сбор налогов и выполнение судебных решений. На эту должность избирали "всем миром" самых достойных. Во время принятия присяги они целовали крест и клялись «служить верно и честно», отсюда и пошло название «целовальник». Впервые упоминания о целовальниках на Руси появились в XV веке и так называли их вплоть до начала XIX века. Тогда эта должность и трансформировалась в должность судебного пристава. Впоследствии, начиная с XIX столетия, целовальниками стали называть торговцев винных лавок, которые на кресте клялись не разбавлять водку и в подтверждение клятвы его целовали.</a:t>
            </a:r>
          </a:p>
        </p:txBody>
      </p:sp>
      <p:pic>
        <p:nvPicPr>
          <p:cNvPr id="16386" name="Picture 2" descr="C:\Users\PC\Desktop\Screenshot_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152"/>
            <a:ext cx="4572000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PC\Desktop\Screenshot_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97152"/>
            <a:ext cx="4565915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5301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424" y="51115"/>
            <a:ext cx="3873624" cy="778098"/>
          </a:xfrm>
        </p:spPr>
        <p:txBody>
          <a:bodyPr>
            <a:noAutofit/>
          </a:bodyPr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1704" y="1311000"/>
            <a:ext cx="9165704" cy="25027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  <a:latin typeface="Magnolia Script" pitchFamily="2" charset="-52"/>
              </a:rPr>
              <a:t>Профессии бывают разные, но время </a:t>
            </a:r>
            <a:r>
              <a:rPr lang="ru-RU" sz="2400" b="1" dirty="0" smtClean="0">
                <a:solidFill>
                  <a:srgbClr val="FFFF00"/>
                </a:solidFill>
                <a:latin typeface="Magnolia Script" pitchFamily="2" charset="-52"/>
              </a:rPr>
              <a:t>бежит, меняется </a:t>
            </a:r>
            <a:r>
              <a:rPr lang="ru-RU" sz="2400" b="1" dirty="0">
                <a:solidFill>
                  <a:srgbClr val="FFFF00"/>
                </a:solidFill>
                <a:latin typeface="Magnolia Script" pitchFamily="2" charset="-52"/>
              </a:rPr>
              <a:t>мир, меняются </a:t>
            </a:r>
            <a:r>
              <a:rPr lang="ru-RU" sz="2400" b="1" dirty="0" smtClean="0">
                <a:solidFill>
                  <a:srgbClr val="FFFF00"/>
                </a:solidFill>
                <a:latin typeface="Magnolia Script" pitchFamily="2" charset="-52"/>
              </a:rPr>
              <a:t>люди…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  <a:latin typeface="Magnolia Script" pitchFamily="2" charset="-52"/>
              </a:rPr>
              <a:t>И тогда появляются </a:t>
            </a:r>
            <a:r>
              <a:rPr lang="ru-RU" sz="2400" b="1" dirty="0">
                <a:solidFill>
                  <a:srgbClr val="FFFF00"/>
                </a:solidFill>
                <a:latin typeface="Magnolia Script" pitchFamily="2" charset="-52"/>
              </a:rPr>
              <a:t>новые профессии , а другие уходят </a:t>
            </a:r>
            <a:r>
              <a:rPr lang="ru-RU" sz="2400" b="1" dirty="0" smtClean="0">
                <a:solidFill>
                  <a:srgbClr val="FFFF00"/>
                </a:solidFill>
                <a:latin typeface="Magnolia Script" pitchFamily="2" charset="-52"/>
              </a:rPr>
              <a:t> в прошлое</a:t>
            </a:r>
            <a:r>
              <a:rPr lang="ru-RU" sz="2400" b="1" dirty="0">
                <a:solidFill>
                  <a:srgbClr val="FFFF00"/>
                </a:solidFill>
                <a:latin typeface="Magnolia Script" pitchFamily="2" charset="-52"/>
              </a:rPr>
              <a:t>, оставляя о себе только воспоминания… </a:t>
            </a:r>
            <a:r>
              <a:rPr lang="ru-RU" sz="2400" b="1" dirty="0" smtClean="0">
                <a:solidFill>
                  <a:srgbClr val="FFFF00"/>
                </a:solidFill>
                <a:latin typeface="Magnolia Script" pitchFamily="2" charset="-52"/>
              </a:rPr>
              <a:t> </a:t>
            </a:r>
            <a:endParaRPr lang="ru-RU" sz="2400" b="1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581128"/>
            <a:ext cx="45720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653136"/>
            <a:ext cx="457200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PC\Desktop\original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97" y="1"/>
            <a:ext cx="2708846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2004" y="342900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01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srgbClr val="FFFF00"/>
                </a:solidFill>
                <a:latin typeface="Magnolia Script" pitchFamily="2" charset="-52"/>
              </a:rPr>
              <a:t>Титулярный </a:t>
            </a:r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советник.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7"/>
            <a:ext cx="8928992" cy="35283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Титулярный советник — статский классный чин в Российской империи.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Относился к </a:t>
            </a:r>
            <a:r>
              <a:rPr lang="ru-RU" dirty="0" smtClean="0">
                <a:solidFill>
                  <a:srgbClr val="FFFF00"/>
                </a:solidFill>
              </a:rPr>
              <a:t>9 </a:t>
            </a:r>
            <a:r>
              <a:rPr lang="ru-RU" dirty="0">
                <a:solidFill>
                  <a:srgbClr val="FFFF00"/>
                </a:solidFill>
              </a:rPr>
              <a:t>классу Табели о рангах, по статусу был ниже коллежского асессора и выше коллежского секретаря, титуловался «ваше благородие». Название чина происходило от слова «титулярный», то есть «номинальный» — как бы уже не секретарь, но еще не полноправный советник. В XIX веке титулярные советники, как правило, занимали должности старших помощников столоначальников в департаментах министерств, старших помощников секретарей, протоколистов, регистраторов и переводчиков в Сенате, вице-консулов и т. д.</a:t>
            </a:r>
          </a:p>
          <a:p>
            <a:pPr marL="0" indent="0">
              <a:buNone/>
            </a:pPr>
            <a:r>
              <a:rPr lang="ru-RU" dirty="0">
                <a:solidFill>
                  <a:srgbClr val="FFFF00"/>
                </a:solidFill>
              </a:rPr>
              <a:t>Специфика социального статуса данного чина была использована Ф. М. Достоевским в романе «Преступление и наказание». </a:t>
            </a:r>
            <a:endParaRPr lang="ru-RU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FF00"/>
                </a:solidFill>
              </a:rPr>
              <a:t>Главный </a:t>
            </a:r>
            <a:r>
              <a:rPr lang="ru-RU" dirty="0">
                <a:solidFill>
                  <a:srgbClr val="FFFF00"/>
                </a:solidFill>
              </a:rPr>
              <a:t>герой </a:t>
            </a:r>
            <a:r>
              <a:rPr lang="ru-RU" dirty="0" smtClean="0">
                <a:solidFill>
                  <a:srgbClr val="FFFF00"/>
                </a:solidFill>
              </a:rPr>
              <a:t>повести </a:t>
            </a:r>
            <a:r>
              <a:rPr lang="ru-RU" dirty="0" err="1" smtClean="0">
                <a:solidFill>
                  <a:srgbClr val="FFFF00"/>
                </a:solidFill>
              </a:rPr>
              <a:t>Н.В.Гоголя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>
                <a:solidFill>
                  <a:srgbClr val="FFFF00"/>
                </a:solidFill>
              </a:rPr>
              <a:t>«Шинель» — Акакий Акакиевич </a:t>
            </a:r>
            <a:r>
              <a:rPr lang="ru-RU" dirty="0" err="1" smtClean="0">
                <a:solidFill>
                  <a:srgbClr val="FFFF00"/>
                </a:solidFill>
              </a:rPr>
              <a:t>Башмачкин</a:t>
            </a:r>
            <a:r>
              <a:rPr lang="ru-RU" dirty="0" smtClean="0">
                <a:solidFill>
                  <a:srgbClr val="FFFF00"/>
                </a:solidFill>
              </a:rPr>
              <a:t> работал </a:t>
            </a:r>
            <a:r>
              <a:rPr lang="ru-RU" dirty="0">
                <a:solidFill>
                  <a:srgbClr val="FFFF00"/>
                </a:solidFill>
              </a:rPr>
              <a:t>титулярным советником в Санкт-Петербурге.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7410" name="Picture 2" descr="C:\Users\PC\Desktop\regnum_picture_148496029585619_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4572000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PC\Desktop\421f6c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53136"/>
            <a:ext cx="4572000" cy="2198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337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94895" cy="526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49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975" y="548680"/>
            <a:ext cx="8732050" cy="5495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64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364615"/>
              </p:ext>
            </p:extLst>
          </p:nvPr>
        </p:nvGraphicFramePr>
        <p:xfrm>
          <a:off x="1" y="18316"/>
          <a:ext cx="9143998" cy="11826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3281">
                  <a:extLst>
                    <a:ext uri="{9D8B030D-6E8A-4147-A177-3AD203B41FA5}">
                      <a16:colId xmlns:a16="http://schemas.microsoft.com/office/drawing/2014/main" val="957106900"/>
                    </a:ext>
                  </a:extLst>
                </a:gridCol>
                <a:gridCol w="2469586">
                  <a:extLst>
                    <a:ext uri="{9D8B030D-6E8A-4147-A177-3AD203B41FA5}">
                      <a16:colId xmlns:a16="http://schemas.microsoft.com/office/drawing/2014/main" val="2372102215"/>
                    </a:ext>
                  </a:extLst>
                </a:gridCol>
                <a:gridCol w="2966115">
                  <a:extLst>
                    <a:ext uri="{9D8B030D-6E8A-4147-A177-3AD203B41FA5}">
                      <a16:colId xmlns:a16="http://schemas.microsoft.com/office/drawing/2014/main" val="349394524"/>
                    </a:ext>
                  </a:extLst>
                </a:gridCol>
                <a:gridCol w="1115016">
                  <a:extLst>
                    <a:ext uri="{9D8B030D-6E8A-4147-A177-3AD203B41FA5}">
                      <a16:colId xmlns:a16="http://schemas.microsoft.com/office/drawing/2014/main" val="2489653422"/>
                    </a:ext>
                  </a:extLst>
                </a:gridCol>
              </a:tblGrid>
              <a:tr h="3054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Шорник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Целовальник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Плевальщик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extLst>
                  <a:ext uri="{0D108BD9-81ED-4DB2-BD59-A6C34878D82A}">
                    <a16:rowId xmlns:a16="http://schemas.microsoft.com/office/drawing/2014/main" val="1702106564"/>
                  </a:ext>
                </a:extLst>
              </a:tr>
              <a:tr h="9698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Человек, который занимается ремнями.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Целует грустных людей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Люди, которые плюют по вызову за отдельную плату.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rowSpan="9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– 10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extLst>
                  <a:ext uri="{0D108BD9-81ED-4DB2-BD59-A6C34878D82A}">
                    <a16:rowId xmlns:a16="http://schemas.microsoft.com/office/drawing/2014/main" val="1637598303"/>
                  </a:ext>
                </a:extLst>
              </a:tr>
              <a:tr h="63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Расчесывает лошадей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успокаивает царя перед сном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плюет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234222"/>
                  </a:ext>
                </a:extLst>
              </a:tr>
              <a:tr h="9698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Шьет шорты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следит за постельным бельем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работает на основе равнодушия к людям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4352701"/>
                  </a:ext>
                </a:extLst>
              </a:tr>
              <a:tr h="1301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Шоркает кого-то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Должностное лицо, которое исполнят обязанности  полицейского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укладывает бетон.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739773"/>
                  </a:ext>
                </a:extLst>
              </a:tr>
              <a:tr h="96980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переделывает старые куклы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Должностное лицо, целовал крест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Человек, который сеял репу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673536"/>
                  </a:ext>
                </a:extLst>
              </a:tr>
              <a:tr h="63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 по изделиям из шара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Передает радостные вести по праздникам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Поводырь верблюдов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9827503"/>
                  </a:ext>
                </a:extLst>
              </a:tr>
              <a:tr h="63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человек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Целует мертвецов перед захоронением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древней Руси собиратель податей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825454"/>
                  </a:ext>
                </a:extLst>
              </a:tr>
              <a:tr h="1301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Одевает шорты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целует крест, перед выполнением служебных обязанностей.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196879"/>
                  </a:ext>
                </a:extLst>
              </a:tr>
              <a:tr h="63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шьет воротники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0824921"/>
                  </a:ext>
                </a:extLst>
              </a:tr>
              <a:tr h="3054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играет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Ведущий 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сеет семечки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row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5-е классы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extLst>
                  <a:ext uri="{0D108BD9-81ED-4DB2-BD59-A6C34878D82A}">
                    <a16:rowId xmlns:a16="http://schemas.microsoft.com/office/drawing/2014/main" val="546559141"/>
                  </a:ext>
                </a:extLst>
              </a:tr>
              <a:tr h="63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убирает улицы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целует всех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плюет и таким образом сажает семена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713868"/>
                  </a:ext>
                </a:extLst>
              </a:tr>
              <a:tr h="3312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Шьет шорты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Ведущий свадеб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щелкает семечки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901788"/>
                  </a:ext>
                </a:extLst>
              </a:tr>
              <a:tr h="63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издает шорох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целует для утешения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Плюет в людей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7986050"/>
                  </a:ext>
                </a:extLst>
              </a:tr>
              <a:tr h="3054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сажает растения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986954"/>
                  </a:ext>
                </a:extLst>
              </a:tr>
              <a:tr h="637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Тот, кто помогает с огородом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206" marR="37206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20286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03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48072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 </a:t>
            </a:r>
          </a:p>
          <a:p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Изучив 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источники, я пришла к выводу:</a:t>
            </a:r>
          </a:p>
          <a:p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исчезновение профессий происходит с появлением каких-то новых технологий, возможностей.</a:t>
            </a:r>
          </a:p>
          <a:p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некоторые профессии исчезают совсем из жизни людей, так как больше не востребованы.</a:t>
            </a:r>
          </a:p>
          <a:p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некоторые профессии не исчезают, а приобретают иные черты, и получат новое название.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94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FFFF00"/>
                </a:solidFill>
                <a:latin typeface="Magnolia Script" pitchFamily="2" charset="-52"/>
              </a:rPr>
              <a:t>Спасибо </a:t>
            </a:r>
            <a:br>
              <a:rPr lang="ru-RU" sz="9600" dirty="0" smtClean="0">
                <a:solidFill>
                  <a:srgbClr val="FFFF00"/>
                </a:solidFill>
                <a:latin typeface="Magnolia Script" pitchFamily="2" charset="-52"/>
              </a:rPr>
            </a:br>
            <a:r>
              <a:rPr lang="ru-RU" sz="9600" dirty="0" smtClean="0">
                <a:solidFill>
                  <a:srgbClr val="FFFF00"/>
                </a:solidFill>
                <a:latin typeface="Magnolia Script" pitchFamily="2" charset="-52"/>
              </a:rPr>
              <a:t>за </a:t>
            </a:r>
            <a:br>
              <a:rPr lang="ru-RU" sz="9600" dirty="0" smtClean="0">
                <a:solidFill>
                  <a:srgbClr val="FFFF00"/>
                </a:solidFill>
                <a:latin typeface="Magnolia Script" pitchFamily="2" charset="-52"/>
              </a:rPr>
            </a:br>
            <a:r>
              <a:rPr lang="ru-RU" sz="9600" dirty="0" smtClean="0">
                <a:solidFill>
                  <a:srgbClr val="FFFF00"/>
                </a:solidFill>
                <a:latin typeface="Magnolia Script" pitchFamily="2" charset="-52"/>
              </a:rPr>
              <a:t>внимание.</a:t>
            </a:r>
            <a:endParaRPr lang="ru-RU" sz="9600" dirty="0">
              <a:solidFill>
                <a:srgbClr val="FFFF00"/>
              </a:solidFill>
              <a:latin typeface="Magnolia Script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09603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408712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расширение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знаний о профессиях, существовавших ранее.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поставила перед собой 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– изучить источники по теме исследования.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- представить информацию о самых интересных профессиях в форме презентации и стенгазеты.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– провести опрос среди учащихся разных возрастных категорий.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– проанализировать полученные результаты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/>
          </a:p>
          <a:p>
            <a:pPr marL="0" indent="0">
              <a:buNone/>
            </a:pP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профессии</a:t>
            </a:r>
          </a:p>
          <a:p>
            <a:pPr marL="0" indent="0">
              <a:buNone/>
            </a:pP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исчезнувшие профессии.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712968" cy="448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Я предполагаю, что современные подростки владеют недостаточными знаниями о профессиях прошлого.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u="sng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Новизна работы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изучение темы на своих сверстниках; создание стен-газеты по теме исследования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значимость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3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861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88640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Человек будильник.</a:t>
            </a:r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PC\Desktop\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895725"/>
            <a:ext cx="4514850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1" y="1052736"/>
            <a:ext cx="896448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человек, который ходил от дома к дому с длинной палкой и давал знать, что пора на работу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профессия существовала в XVIII–XIX веках в Европе, когда активно начали появляться фабрики и заводы.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564904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кроме длинных палок,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будильщики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также использовали другие методы, такие как мягкие молотки, трещотки и даже метательные трубки.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3789040"/>
            <a:ext cx="4536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одним из последних в истории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будильщиков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была жительница Лондона по имени Мэри Смит. В 1940-х.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 быстрым распространением электричества и будильников, профессия начала исчезать.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Трубочист.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3211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b="1" dirty="0" smtClean="0"/>
              <a:t>Родиной трубочиста считается Дания. Долгое время трубочисты были изгоями, им было запрещено ходить по тротуарам и полагалось держаться дальше от людей, потому что трубочисты могли их испачкать. Тем не менее считалось, что трубочисты приносят удачу. Отсюда и обычай дотрагиваться до пуговиц трубочиста. Главный головной убор – цилиндр. В него складывались инструменты. Часто у трубочиста были помощники – мальчик 4-7 лет. Некоторые трубы были очень узкими, поэтому пролезть в них, чтобы прочистить, могли только дети.</a:t>
            </a:r>
            <a:endParaRPr lang="ru-RU" sz="2300" b="1" dirty="0"/>
          </a:p>
        </p:txBody>
      </p:sp>
      <p:pic>
        <p:nvPicPr>
          <p:cNvPr id="3074" name="Picture 2" descr="C:\Users\PC\Desktop\d4m_3e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874" y="4130860"/>
            <a:ext cx="2762126" cy="2723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PC\Desktop\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1" y="4192432"/>
            <a:ext cx="1828800" cy="267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80356" y="4562786"/>
            <a:ext cx="44485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Кстати, счастливой любви пастушки и трубочиста посвящена одноименная сказка датчанина Ганса </a:t>
            </a:r>
            <a:r>
              <a:rPr lang="ru-RU" sz="2400" b="1" dirty="0" err="1"/>
              <a:t>Христиана</a:t>
            </a:r>
            <a:r>
              <a:rPr lang="ru-RU" sz="2400" b="1" dirty="0"/>
              <a:t> Андерсена.</a:t>
            </a:r>
          </a:p>
        </p:txBody>
      </p:sp>
    </p:spTree>
    <p:extLst>
      <p:ext uri="{BB962C8B-B14F-4D97-AF65-F5344CB8AC3E}">
        <p14:creationId xmlns:p14="http://schemas.microsoft.com/office/powerpoint/2010/main" val="152416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7"/>
            <a:ext cx="8229600" cy="754427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Фонарщик.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970" y="4677628"/>
            <a:ext cx="3721596" cy="2180372"/>
          </a:xfrm>
        </p:spPr>
      </p:pic>
      <p:sp>
        <p:nvSpPr>
          <p:cNvPr id="5" name="Прямоугольник 4"/>
          <p:cNvSpPr/>
          <p:nvPr/>
        </p:nvSpPr>
        <p:spPr>
          <a:xfrm>
            <a:off x="251520" y="522645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Фонарщик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служащий, наблюдающий за исправностью уличных фонарей и их зажигающий. Образ фонарщика, как человека несущего свет, иногда используется в произведениях искусства.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XIX веке доминирующей формой уличного освещения стали газовые фонари. Ранние газовые фонари ещё требовали присутствия фонарщика, но в конечном итоге были разработаны системы, которые позволили зажигать фонари автоматически.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людей, исполняющих обязанности фонарщиков, называют инженерами сетей или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PC\Desktop\891243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2" y="4677628"/>
            <a:ext cx="4524164" cy="218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887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7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Молочник. 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345638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Еще одна профессия, убитая современными технологиями, это профессия молочника. 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Это были люди, которые доставляли молоко и другие молочные продукты к каждому дому каждый день. 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Из-за нехватки холодильников молоко доставлялось свежим, иначе оно могло испортиться. </a:t>
            </a:r>
          </a:p>
          <a:p>
            <a:pPr marL="0" indent="0">
              <a:buNone/>
            </a:pPr>
            <a:r>
              <a:rPr lang="ru-RU" sz="3800" dirty="0">
                <a:solidFill>
                  <a:srgbClr val="FFFF00"/>
                </a:solidFill>
              </a:rPr>
              <a:t>Конечно, когда были изобретены холодильники и они получили широкое распространение, то профессия молочника стала неактуальной, так как молоко разливалось в бутылки и перерабатывалось для более длительного хранения. </a:t>
            </a:r>
          </a:p>
          <a:p>
            <a:endParaRPr lang="ru-RU" dirty="0"/>
          </a:p>
        </p:txBody>
      </p:sp>
      <p:pic>
        <p:nvPicPr>
          <p:cNvPr id="5123" name="Picture 3" descr="C:\Users\PC\Desktop\img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599906"/>
            <a:ext cx="4582059" cy="225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PC\Desktop\102645816-857534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99906"/>
            <a:ext cx="4572000" cy="225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255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277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latin typeface="Magnolia Script" pitchFamily="2" charset="-52"/>
              </a:rPr>
              <a:t>Глашатай.</a:t>
            </a:r>
            <a:endParaRPr lang="ru-RU" sz="5400" dirty="0">
              <a:solidFill>
                <a:srgbClr val="FFFF00"/>
              </a:solidFill>
              <a:latin typeface="Magnolia Script" pitchFamily="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05767"/>
            <a:ext cx="8856984" cy="32856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rgbClr val="FFFF00"/>
                </a:solidFill>
              </a:rPr>
              <a:t>Работа глашатаев  </a:t>
            </a:r>
            <a:r>
              <a:rPr lang="ru-RU" sz="2600" dirty="0">
                <a:solidFill>
                  <a:srgbClr val="FFFF00"/>
                </a:solidFill>
              </a:rPr>
              <a:t>заключалась в том, чтобы разглашать самые важные новости или официальные заявления, так чтобы люди в городе смогли их услышать. 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FFFF00"/>
                </a:solidFill>
              </a:rPr>
              <a:t>Глашатаи, как правило, носили специальную одежду и звонили в маленький колокольчик. 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FFFF00"/>
                </a:solidFill>
              </a:rPr>
              <a:t>Сегодня эта профессия есть в развлекательных целях в туристических местах. 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FFFF00"/>
                </a:solidFill>
              </a:rPr>
              <a:t>Затем эту функцию заменили радио и телевидение, а сейчас у нас есть интернет, откуда мы узнаем все главные новости.</a:t>
            </a:r>
          </a:p>
          <a:p>
            <a:pPr marL="0" indent="0">
              <a:buNone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Users\PC\Desktop\821D5A3F-139E-4A45-AC58-FCE1A669B1B6_cx0_cy10_cw0_w1200_r1_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91392"/>
            <a:ext cx="4572000" cy="246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PC\Desktop\993c38c386c917cd60e27c05101584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391393"/>
            <a:ext cx="4572000" cy="246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571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1775</Words>
  <Application>Microsoft Office PowerPoint</Application>
  <PresentationFormat>Экран (4:3)</PresentationFormat>
  <Paragraphs>129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Magnolia Script</vt:lpstr>
      <vt:lpstr>Times New Roman</vt:lpstr>
      <vt:lpstr>Тема Office</vt:lpstr>
      <vt:lpstr>«Исчезнувшие профессии»</vt:lpstr>
      <vt:lpstr>Актуальность</vt:lpstr>
      <vt:lpstr>Презентация PowerPoint</vt:lpstr>
      <vt:lpstr>Презентация PowerPoint</vt:lpstr>
      <vt:lpstr>Презентация PowerPoint</vt:lpstr>
      <vt:lpstr>Трубочист.</vt:lpstr>
      <vt:lpstr>Фонарщик.</vt:lpstr>
      <vt:lpstr>Молочник. </vt:lpstr>
      <vt:lpstr>Глашатай.</vt:lpstr>
      <vt:lpstr>Плакальщик.</vt:lpstr>
      <vt:lpstr>Плевальщик.</vt:lpstr>
      <vt:lpstr>Шарманщик.</vt:lpstr>
      <vt:lpstr>Ямщик.</vt:lpstr>
      <vt:lpstr>Бурлак.</vt:lpstr>
      <vt:lpstr>Скоморох.</vt:lpstr>
      <vt:lpstr>Водовоз.</vt:lpstr>
      <vt:lpstr>Шорник.</vt:lpstr>
      <vt:lpstr>Коробейник.</vt:lpstr>
      <vt:lpstr>Целовальник.</vt:lpstr>
      <vt:lpstr>Титулярный советник.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«Исчезнувшие профессии»</dc:title>
  <dc:creator>PC</dc:creator>
  <cp:lastModifiedBy>Пользователь Windows</cp:lastModifiedBy>
  <cp:revision>37</cp:revision>
  <dcterms:created xsi:type="dcterms:W3CDTF">2019-10-27T12:23:06Z</dcterms:created>
  <dcterms:modified xsi:type="dcterms:W3CDTF">2020-02-12T16:05:19Z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1004266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