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5FD761-D36A-4B73-B15D-65653C3C35D7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D727C7FB-1849-4BAA-AFB0-742322F6814B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речь постепенно становится важнейшим средством передачи ребенку общественного опыта, управления его деятельностью со стороны взрослых;</a:t>
          </a:r>
        </a:p>
      </dgm:t>
    </dgm:pt>
    <dgm:pt modelId="{207FB827-92E6-4F3D-823E-321168D39519}" type="parTrans" cxnId="{D7DBA26A-37C5-4D2B-9135-94FE31D0B83E}">
      <dgm:prSet/>
      <dgm:spPr/>
      <dgm:t>
        <a:bodyPr/>
        <a:lstStyle/>
        <a:p>
          <a:endParaRPr lang="ru-RU"/>
        </a:p>
      </dgm:t>
    </dgm:pt>
    <dgm:pt modelId="{A81D5714-DA7F-443E-8C69-2F208EC7B785}" type="sibTrans" cxnId="{D7DBA26A-37C5-4D2B-9135-94FE31D0B83E}">
      <dgm:prSet/>
      <dgm:spPr/>
      <dgm:t>
        <a:bodyPr/>
        <a:lstStyle/>
        <a:p>
          <a:endParaRPr lang="ru-RU"/>
        </a:p>
      </dgm:t>
    </dgm:pt>
    <dgm:pt modelId="{B50BE7D1-F7D3-485B-A00D-2215C0EFA572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значительное ухудшение здоровья детей может способствовать появлению речевых нарушений</a:t>
          </a:r>
          <a:r>
            <a:rPr lang="ru-RU" dirty="0"/>
            <a:t>;</a:t>
          </a:r>
        </a:p>
      </dgm:t>
    </dgm:pt>
    <dgm:pt modelId="{9B1F5CB0-9C96-443A-B30B-C0509F117F63}" type="parTrans" cxnId="{7121404D-C344-4B0C-BEB0-D0C66F5062FB}">
      <dgm:prSet/>
      <dgm:spPr/>
      <dgm:t>
        <a:bodyPr/>
        <a:lstStyle/>
        <a:p>
          <a:endParaRPr lang="ru-RU"/>
        </a:p>
      </dgm:t>
    </dgm:pt>
    <dgm:pt modelId="{535899A7-5F91-4A89-A86F-915DCC4AA380}" type="sibTrans" cxnId="{7121404D-C344-4B0C-BEB0-D0C66F5062FB}">
      <dgm:prSet/>
      <dgm:spPr/>
      <dgm:t>
        <a:bodyPr/>
        <a:lstStyle/>
        <a:p>
          <a:endParaRPr lang="ru-RU"/>
        </a:p>
      </dgm:t>
    </dgm:pt>
    <dgm:pt modelId="{3BC8EF2A-68D6-49FB-9318-362F254346A1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постоянно растет число детей, имеющих нарушения речи, связанные с отсутствием внимания к развитию устной речи со стороны как родителей, так и педагогов;</a:t>
          </a:r>
        </a:p>
      </dgm:t>
    </dgm:pt>
    <dgm:pt modelId="{0D219B3D-8124-42B4-B9B4-74B1BA235A12}" type="parTrans" cxnId="{1B84E18C-18B4-424D-BA10-4F6FDBE41919}">
      <dgm:prSet/>
      <dgm:spPr/>
      <dgm:t>
        <a:bodyPr/>
        <a:lstStyle/>
        <a:p>
          <a:endParaRPr lang="ru-RU"/>
        </a:p>
      </dgm:t>
    </dgm:pt>
    <dgm:pt modelId="{D4EB5A0E-4995-4FD9-80D6-63F671B5F227}" type="sibTrans" cxnId="{1B84E18C-18B4-424D-BA10-4F6FDBE41919}">
      <dgm:prSet/>
      <dgm:spPr/>
      <dgm:t>
        <a:bodyPr/>
        <a:lstStyle/>
        <a:p>
          <a:endParaRPr lang="ru-RU"/>
        </a:p>
      </dgm:t>
    </dgm:pt>
    <dgm:pt modelId="{259944FD-0921-43F1-9649-AD56CD4F25B5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существенное сужение объема «живого» общения родителей и детей;</a:t>
          </a:r>
        </a:p>
      </dgm:t>
    </dgm:pt>
    <dgm:pt modelId="{A43F280B-BB50-436A-BE38-672890626BDD}" type="parTrans" cxnId="{5B3C4671-7AA2-4601-AE2F-ECDFFB1712F5}">
      <dgm:prSet/>
      <dgm:spPr/>
      <dgm:t>
        <a:bodyPr/>
        <a:lstStyle/>
        <a:p>
          <a:endParaRPr lang="ru-RU"/>
        </a:p>
      </dgm:t>
    </dgm:pt>
    <dgm:pt modelId="{3D2EF155-76F8-47B2-9A9F-93E9129BB262}" type="sibTrans" cxnId="{5B3C4671-7AA2-4601-AE2F-ECDFFB1712F5}">
      <dgm:prSet/>
      <dgm:spPr/>
      <dgm:t>
        <a:bodyPr/>
        <a:lstStyle/>
        <a:p>
          <a:endParaRPr lang="ru-RU"/>
        </a:p>
      </dgm:t>
    </dgm:pt>
    <dgm:pt modelId="{98EE6531-37BC-4D2E-8328-3C72600613C7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глобальное снижение уровня речевой и познавательной культуры в обществе.</a:t>
          </a:r>
        </a:p>
      </dgm:t>
    </dgm:pt>
    <dgm:pt modelId="{7BEB7F8C-0E5E-45D3-9D6A-D83F6942B065}" type="parTrans" cxnId="{FFF3588F-3D95-427C-8BE6-DB3670B3212C}">
      <dgm:prSet/>
      <dgm:spPr/>
      <dgm:t>
        <a:bodyPr/>
        <a:lstStyle/>
        <a:p>
          <a:endParaRPr lang="ru-RU"/>
        </a:p>
      </dgm:t>
    </dgm:pt>
    <dgm:pt modelId="{D97D3E04-6C67-42A6-939F-C43C57534A30}" type="sibTrans" cxnId="{FFF3588F-3D95-427C-8BE6-DB3670B3212C}">
      <dgm:prSet/>
      <dgm:spPr/>
      <dgm:t>
        <a:bodyPr/>
        <a:lstStyle/>
        <a:p>
          <a:endParaRPr lang="ru-RU"/>
        </a:p>
      </dgm:t>
    </dgm:pt>
    <dgm:pt modelId="{B8FEFC3B-3C75-401F-BBB1-FD9A937FE48F}">
      <dgm:prSet/>
      <dgm:spPr/>
      <dgm:t>
        <a:bodyPr/>
        <a:lstStyle/>
        <a:p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сензитивность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 детей от 1 года 3 лет к развитию речи</a:t>
          </a:r>
          <a:r>
            <a:rPr lang="ru-RU" dirty="0"/>
            <a:t>; </a:t>
          </a:r>
        </a:p>
      </dgm:t>
    </dgm:pt>
    <dgm:pt modelId="{966DF406-F383-4389-9AD3-BBE95158EA85}" type="parTrans" cxnId="{3A80F6DF-E2E3-4CCF-A2C4-83AA345E934E}">
      <dgm:prSet/>
      <dgm:spPr/>
      <dgm:t>
        <a:bodyPr/>
        <a:lstStyle/>
        <a:p>
          <a:endParaRPr lang="ru-RU"/>
        </a:p>
      </dgm:t>
    </dgm:pt>
    <dgm:pt modelId="{B2BAB80F-8895-4388-8AA0-59CF260AEACE}" type="sibTrans" cxnId="{3A80F6DF-E2E3-4CCF-A2C4-83AA345E934E}">
      <dgm:prSet/>
      <dgm:spPr/>
      <dgm:t>
        <a:bodyPr/>
        <a:lstStyle/>
        <a:p>
          <a:endParaRPr lang="ru-RU"/>
        </a:p>
      </dgm:t>
    </dgm:pt>
    <dgm:pt modelId="{68727949-DFAB-4521-ABFD-67631141244C}" type="pres">
      <dgm:prSet presAssocID="{6B5FD761-D36A-4B73-B15D-65653C3C35D7}" presName="diagram" presStyleCnt="0">
        <dgm:presLayoutVars>
          <dgm:dir/>
          <dgm:resizeHandles val="exact"/>
        </dgm:presLayoutVars>
      </dgm:prSet>
      <dgm:spPr/>
    </dgm:pt>
    <dgm:pt modelId="{B16C9F9C-DB10-4939-BF94-E5748302C6F5}" type="pres">
      <dgm:prSet presAssocID="{D727C7FB-1849-4BAA-AFB0-742322F6814B}" presName="node" presStyleLbl="node1" presStyleIdx="0" presStyleCnt="6">
        <dgm:presLayoutVars>
          <dgm:bulletEnabled val="1"/>
        </dgm:presLayoutVars>
      </dgm:prSet>
      <dgm:spPr/>
    </dgm:pt>
    <dgm:pt modelId="{74289A1D-12D0-404E-A7BC-DA26DF857BC1}" type="pres">
      <dgm:prSet presAssocID="{A81D5714-DA7F-443E-8C69-2F208EC7B785}" presName="sibTrans" presStyleCnt="0"/>
      <dgm:spPr/>
    </dgm:pt>
    <dgm:pt modelId="{5E380E89-DEEA-4C7D-AAEF-6B3786264247}" type="pres">
      <dgm:prSet presAssocID="{B8FEFC3B-3C75-401F-BBB1-FD9A937FE48F}" presName="node" presStyleLbl="node1" presStyleIdx="1" presStyleCnt="6">
        <dgm:presLayoutVars>
          <dgm:bulletEnabled val="1"/>
        </dgm:presLayoutVars>
      </dgm:prSet>
      <dgm:spPr/>
    </dgm:pt>
    <dgm:pt modelId="{FE5F38AB-0DA9-49B2-B081-D4788AB2B43A}" type="pres">
      <dgm:prSet presAssocID="{B2BAB80F-8895-4388-8AA0-59CF260AEACE}" presName="sibTrans" presStyleCnt="0"/>
      <dgm:spPr/>
    </dgm:pt>
    <dgm:pt modelId="{C3346B93-34C9-4D9A-A291-9E76A2A5E107}" type="pres">
      <dgm:prSet presAssocID="{B50BE7D1-F7D3-485B-A00D-2215C0EFA572}" presName="node" presStyleLbl="node1" presStyleIdx="2" presStyleCnt="6">
        <dgm:presLayoutVars>
          <dgm:bulletEnabled val="1"/>
        </dgm:presLayoutVars>
      </dgm:prSet>
      <dgm:spPr/>
    </dgm:pt>
    <dgm:pt modelId="{AB0B4993-5781-4632-AED3-CABBBCC008EC}" type="pres">
      <dgm:prSet presAssocID="{535899A7-5F91-4A89-A86F-915DCC4AA380}" presName="sibTrans" presStyleCnt="0"/>
      <dgm:spPr/>
    </dgm:pt>
    <dgm:pt modelId="{7B894B18-23C7-4FD3-88BF-7C3176298FDD}" type="pres">
      <dgm:prSet presAssocID="{3BC8EF2A-68D6-49FB-9318-362F254346A1}" presName="node" presStyleLbl="node1" presStyleIdx="3" presStyleCnt="6">
        <dgm:presLayoutVars>
          <dgm:bulletEnabled val="1"/>
        </dgm:presLayoutVars>
      </dgm:prSet>
      <dgm:spPr/>
    </dgm:pt>
    <dgm:pt modelId="{DCDB8745-5CE5-490F-A034-B7EC792712BE}" type="pres">
      <dgm:prSet presAssocID="{D4EB5A0E-4995-4FD9-80D6-63F671B5F227}" presName="sibTrans" presStyleCnt="0"/>
      <dgm:spPr/>
    </dgm:pt>
    <dgm:pt modelId="{F064359F-8E83-4FEE-B3C3-F3CC7F21095F}" type="pres">
      <dgm:prSet presAssocID="{259944FD-0921-43F1-9649-AD56CD4F25B5}" presName="node" presStyleLbl="node1" presStyleIdx="4" presStyleCnt="6">
        <dgm:presLayoutVars>
          <dgm:bulletEnabled val="1"/>
        </dgm:presLayoutVars>
      </dgm:prSet>
      <dgm:spPr/>
    </dgm:pt>
    <dgm:pt modelId="{DD87EFCF-C846-462E-BA42-E8F5AC277405}" type="pres">
      <dgm:prSet presAssocID="{3D2EF155-76F8-47B2-9A9F-93E9129BB262}" presName="sibTrans" presStyleCnt="0"/>
      <dgm:spPr/>
    </dgm:pt>
    <dgm:pt modelId="{2F1B6255-77EA-4D97-89CF-9F760EFB4674}" type="pres">
      <dgm:prSet presAssocID="{98EE6531-37BC-4D2E-8328-3C72600613C7}" presName="node" presStyleLbl="node1" presStyleIdx="5" presStyleCnt="6">
        <dgm:presLayoutVars>
          <dgm:bulletEnabled val="1"/>
        </dgm:presLayoutVars>
      </dgm:prSet>
      <dgm:spPr/>
    </dgm:pt>
  </dgm:ptLst>
  <dgm:cxnLst>
    <dgm:cxn modelId="{3977E301-E529-44F1-8477-DA74BEFFCBFA}" type="presOf" srcId="{B8FEFC3B-3C75-401F-BBB1-FD9A937FE48F}" destId="{5E380E89-DEEA-4C7D-AAEF-6B3786264247}" srcOrd="0" destOrd="0" presId="urn:microsoft.com/office/officeart/2005/8/layout/default"/>
    <dgm:cxn modelId="{DC5D8A0A-5AD9-4744-9291-20A8C9BC88F8}" type="presOf" srcId="{98EE6531-37BC-4D2E-8328-3C72600613C7}" destId="{2F1B6255-77EA-4D97-89CF-9F760EFB4674}" srcOrd="0" destOrd="0" presId="urn:microsoft.com/office/officeart/2005/8/layout/default"/>
    <dgm:cxn modelId="{CF2F330D-2418-4E12-8C91-77505EFD0EB1}" type="presOf" srcId="{3BC8EF2A-68D6-49FB-9318-362F254346A1}" destId="{7B894B18-23C7-4FD3-88BF-7C3176298FDD}" srcOrd="0" destOrd="0" presId="urn:microsoft.com/office/officeart/2005/8/layout/default"/>
    <dgm:cxn modelId="{CC7C012E-CE0C-40A8-90DE-648D133DCE29}" type="presOf" srcId="{D727C7FB-1849-4BAA-AFB0-742322F6814B}" destId="{B16C9F9C-DB10-4939-BF94-E5748302C6F5}" srcOrd="0" destOrd="0" presId="urn:microsoft.com/office/officeart/2005/8/layout/default"/>
    <dgm:cxn modelId="{D7DBA26A-37C5-4D2B-9135-94FE31D0B83E}" srcId="{6B5FD761-D36A-4B73-B15D-65653C3C35D7}" destId="{D727C7FB-1849-4BAA-AFB0-742322F6814B}" srcOrd="0" destOrd="0" parTransId="{207FB827-92E6-4F3D-823E-321168D39519}" sibTransId="{A81D5714-DA7F-443E-8C69-2F208EC7B785}"/>
    <dgm:cxn modelId="{7121404D-C344-4B0C-BEB0-D0C66F5062FB}" srcId="{6B5FD761-D36A-4B73-B15D-65653C3C35D7}" destId="{B50BE7D1-F7D3-485B-A00D-2215C0EFA572}" srcOrd="2" destOrd="0" parTransId="{9B1F5CB0-9C96-443A-B30B-C0509F117F63}" sibTransId="{535899A7-5F91-4A89-A86F-915DCC4AA380}"/>
    <dgm:cxn modelId="{5B3C4671-7AA2-4601-AE2F-ECDFFB1712F5}" srcId="{6B5FD761-D36A-4B73-B15D-65653C3C35D7}" destId="{259944FD-0921-43F1-9649-AD56CD4F25B5}" srcOrd="4" destOrd="0" parTransId="{A43F280B-BB50-436A-BE38-672890626BDD}" sibTransId="{3D2EF155-76F8-47B2-9A9F-93E9129BB262}"/>
    <dgm:cxn modelId="{FEFCD75A-DE7D-4C01-BEDA-47BC4C56BDB9}" type="presOf" srcId="{6B5FD761-D36A-4B73-B15D-65653C3C35D7}" destId="{68727949-DFAB-4521-ABFD-67631141244C}" srcOrd="0" destOrd="0" presId="urn:microsoft.com/office/officeart/2005/8/layout/default"/>
    <dgm:cxn modelId="{1B84E18C-18B4-424D-BA10-4F6FDBE41919}" srcId="{6B5FD761-D36A-4B73-B15D-65653C3C35D7}" destId="{3BC8EF2A-68D6-49FB-9318-362F254346A1}" srcOrd="3" destOrd="0" parTransId="{0D219B3D-8124-42B4-B9B4-74B1BA235A12}" sibTransId="{D4EB5A0E-4995-4FD9-80D6-63F671B5F227}"/>
    <dgm:cxn modelId="{FFF3588F-3D95-427C-8BE6-DB3670B3212C}" srcId="{6B5FD761-D36A-4B73-B15D-65653C3C35D7}" destId="{98EE6531-37BC-4D2E-8328-3C72600613C7}" srcOrd="5" destOrd="0" parTransId="{7BEB7F8C-0E5E-45D3-9D6A-D83F6942B065}" sibTransId="{D97D3E04-6C67-42A6-939F-C43C57534A30}"/>
    <dgm:cxn modelId="{B1E34695-9F2C-477B-9500-64DFE759D08C}" type="presOf" srcId="{259944FD-0921-43F1-9649-AD56CD4F25B5}" destId="{F064359F-8E83-4FEE-B3C3-F3CC7F21095F}" srcOrd="0" destOrd="0" presId="urn:microsoft.com/office/officeart/2005/8/layout/default"/>
    <dgm:cxn modelId="{C535B0DF-634A-40ED-B085-5B0EA288E8F2}" type="presOf" srcId="{B50BE7D1-F7D3-485B-A00D-2215C0EFA572}" destId="{C3346B93-34C9-4D9A-A291-9E76A2A5E107}" srcOrd="0" destOrd="0" presId="urn:microsoft.com/office/officeart/2005/8/layout/default"/>
    <dgm:cxn modelId="{3A80F6DF-E2E3-4CCF-A2C4-83AA345E934E}" srcId="{6B5FD761-D36A-4B73-B15D-65653C3C35D7}" destId="{B8FEFC3B-3C75-401F-BBB1-FD9A937FE48F}" srcOrd="1" destOrd="0" parTransId="{966DF406-F383-4389-9AD3-BBE95158EA85}" sibTransId="{B2BAB80F-8895-4388-8AA0-59CF260AEACE}"/>
    <dgm:cxn modelId="{C8241687-52B0-403D-9B8A-1A17A2F5B844}" type="presParOf" srcId="{68727949-DFAB-4521-ABFD-67631141244C}" destId="{B16C9F9C-DB10-4939-BF94-E5748302C6F5}" srcOrd="0" destOrd="0" presId="urn:microsoft.com/office/officeart/2005/8/layout/default"/>
    <dgm:cxn modelId="{860738C2-873C-4D2D-89CD-DFFCE97C53A5}" type="presParOf" srcId="{68727949-DFAB-4521-ABFD-67631141244C}" destId="{74289A1D-12D0-404E-A7BC-DA26DF857BC1}" srcOrd="1" destOrd="0" presId="urn:microsoft.com/office/officeart/2005/8/layout/default"/>
    <dgm:cxn modelId="{8CDB3055-BCFB-4960-90E3-ACEB2E29292D}" type="presParOf" srcId="{68727949-DFAB-4521-ABFD-67631141244C}" destId="{5E380E89-DEEA-4C7D-AAEF-6B3786264247}" srcOrd="2" destOrd="0" presId="urn:microsoft.com/office/officeart/2005/8/layout/default"/>
    <dgm:cxn modelId="{F311F775-CD67-4000-A1BD-10344BBF571F}" type="presParOf" srcId="{68727949-DFAB-4521-ABFD-67631141244C}" destId="{FE5F38AB-0DA9-49B2-B081-D4788AB2B43A}" srcOrd="3" destOrd="0" presId="urn:microsoft.com/office/officeart/2005/8/layout/default"/>
    <dgm:cxn modelId="{F500D212-EEB3-4592-994D-A7DC6F7190E0}" type="presParOf" srcId="{68727949-DFAB-4521-ABFD-67631141244C}" destId="{C3346B93-34C9-4D9A-A291-9E76A2A5E107}" srcOrd="4" destOrd="0" presId="urn:microsoft.com/office/officeart/2005/8/layout/default"/>
    <dgm:cxn modelId="{52821FAA-3F35-48B9-AFE2-5DAE96028375}" type="presParOf" srcId="{68727949-DFAB-4521-ABFD-67631141244C}" destId="{AB0B4993-5781-4632-AED3-CABBBCC008EC}" srcOrd="5" destOrd="0" presId="urn:microsoft.com/office/officeart/2005/8/layout/default"/>
    <dgm:cxn modelId="{BE2FA792-BFB8-4982-B291-16A616B7C2C5}" type="presParOf" srcId="{68727949-DFAB-4521-ABFD-67631141244C}" destId="{7B894B18-23C7-4FD3-88BF-7C3176298FDD}" srcOrd="6" destOrd="0" presId="urn:microsoft.com/office/officeart/2005/8/layout/default"/>
    <dgm:cxn modelId="{9023F39A-FDEA-4B1E-8959-3AF82372D95F}" type="presParOf" srcId="{68727949-DFAB-4521-ABFD-67631141244C}" destId="{DCDB8745-5CE5-490F-A034-B7EC792712BE}" srcOrd="7" destOrd="0" presId="urn:microsoft.com/office/officeart/2005/8/layout/default"/>
    <dgm:cxn modelId="{1DF5806B-910B-42B3-8FB2-22734DF019D2}" type="presParOf" srcId="{68727949-DFAB-4521-ABFD-67631141244C}" destId="{F064359F-8E83-4FEE-B3C3-F3CC7F21095F}" srcOrd="8" destOrd="0" presId="urn:microsoft.com/office/officeart/2005/8/layout/default"/>
    <dgm:cxn modelId="{DBF4DC6E-0717-471A-AE8C-75B4F59512AC}" type="presParOf" srcId="{68727949-DFAB-4521-ABFD-67631141244C}" destId="{DD87EFCF-C846-462E-BA42-E8F5AC277405}" srcOrd="9" destOrd="0" presId="urn:microsoft.com/office/officeart/2005/8/layout/default"/>
    <dgm:cxn modelId="{8F8D01EF-4103-4468-B3E7-23820A7ABE81}" type="presParOf" srcId="{68727949-DFAB-4521-ABFD-67631141244C}" destId="{2F1B6255-77EA-4D97-89CF-9F760EFB4674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6C9F9C-DB10-4939-BF94-E5748302C6F5}">
      <dsp:nvSpPr>
        <dsp:cNvPr id="0" name=""/>
        <dsp:cNvSpPr/>
      </dsp:nvSpPr>
      <dsp:spPr>
        <a:xfrm>
          <a:off x="1088156" y="2558"/>
          <a:ext cx="2129565" cy="127773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речь постепенно становится важнейшим средством передачи ребенку общественного опыта, управления его деятельностью со стороны взрослых;</a:t>
          </a:r>
        </a:p>
      </dsp:txBody>
      <dsp:txXfrm>
        <a:off x="1088156" y="2558"/>
        <a:ext cx="2129565" cy="1277739"/>
      </dsp:txXfrm>
    </dsp:sp>
    <dsp:sp modelId="{5E380E89-DEEA-4C7D-AAEF-6B3786264247}">
      <dsp:nvSpPr>
        <dsp:cNvPr id="0" name=""/>
        <dsp:cNvSpPr/>
      </dsp:nvSpPr>
      <dsp:spPr>
        <a:xfrm>
          <a:off x="3430678" y="2558"/>
          <a:ext cx="2129565" cy="1277739"/>
        </a:xfrm>
        <a:prstGeom prst="rect">
          <a:avLst/>
        </a:prstGeom>
        <a:solidFill>
          <a:schemeClr val="accent5">
            <a:hueOff val="-1986775"/>
            <a:satOff val="7962"/>
            <a:lumOff val="172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сензитивность</a:t>
          </a:r>
          <a:r>
            <a:rPr lang="ru-RU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детей от 1 года 3 лет к развитию речи</a:t>
          </a:r>
          <a:r>
            <a:rPr lang="ru-RU" sz="1200" kern="1200" dirty="0"/>
            <a:t>; </a:t>
          </a:r>
        </a:p>
      </dsp:txBody>
      <dsp:txXfrm>
        <a:off x="3430678" y="2558"/>
        <a:ext cx="2129565" cy="1277739"/>
      </dsp:txXfrm>
    </dsp:sp>
    <dsp:sp modelId="{C3346B93-34C9-4D9A-A291-9E76A2A5E107}">
      <dsp:nvSpPr>
        <dsp:cNvPr id="0" name=""/>
        <dsp:cNvSpPr/>
      </dsp:nvSpPr>
      <dsp:spPr>
        <a:xfrm>
          <a:off x="1088156" y="1493254"/>
          <a:ext cx="2129565" cy="1277739"/>
        </a:xfrm>
        <a:prstGeom prst="rect">
          <a:avLst/>
        </a:prstGeom>
        <a:solidFill>
          <a:schemeClr val="accent5">
            <a:hueOff val="-3973551"/>
            <a:satOff val="15924"/>
            <a:lumOff val="345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значительное ухудшение здоровья детей может способствовать появлению речевых нарушений</a:t>
          </a:r>
          <a:r>
            <a:rPr lang="ru-RU" sz="1200" kern="1200" dirty="0"/>
            <a:t>;</a:t>
          </a:r>
        </a:p>
      </dsp:txBody>
      <dsp:txXfrm>
        <a:off x="1088156" y="1493254"/>
        <a:ext cx="2129565" cy="1277739"/>
      </dsp:txXfrm>
    </dsp:sp>
    <dsp:sp modelId="{7B894B18-23C7-4FD3-88BF-7C3176298FDD}">
      <dsp:nvSpPr>
        <dsp:cNvPr id="0" name=""/>
        <dsp:cNvSpPr/>
      </dsp:nvSpPr>
      <dsp:spPr>
        <a:xfrm>
          <a:off x="3430678" y="1493254"/>
          <a:ext cx="2129565" cy="1277739"/>
        </a:xfrm>
        <a:prstGeom prst="rect">
          <a:avLst/>
        </a:prstGeom>
        <a:solidFill>
          <a:schemeClr val="accent5">
            <a:hueOff val="-5960326"/>
            <a:satOff val="23887"/>
            <a:lumOff val="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постоянно растет число детей, имеющих нарушения речи, связанные с отсутствием внимания к развитию устной речи со стороны как родителей, так и педагогов;</a:t>
          </a:r>
        </a:p>
      </dsp:txBody>
      <dsp:txXfrm>
        <a:off x="3430678" y="1493254"/>
        <a:ext cx="2129565" cy="1277739"/>
      </dsp:txXfrm>
    </dsp:sp>
    <dsp:sp modelId="{F064359F-8E83-4FEE-B3C3-F3CC7F21095F}">
      <dsp:nvSpPr>
        <dsp:cNvPr id="0" name=""/>
        <dsp:cNvSpPr/>
      </dsp:nvSpPr>
      <dsp:spPr>
        <a:xfrm>
          <a:off x="1088156" y="2983950"/>
          <a:ext cx="2129565" cy="1277739"/>
        </a:xfrm>
        <a:prstGeom prst="rect">
          <a:avLst/>
        </a:prstGeom>
        <a:solidFill>
          <a:schemeClr val="accent5">
            <a:hueOff val="-7947101"/>
            <a:satOff val="31849"/>
            <a:lumOff val="69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существенное сужение объема «живого» общения родителей и детей;</a:t>
          </a:r>
        </a:p>
      </dsp:txBody>
      <dsp:txXfrm>
        <a:off x="1088156" y="2983950"/>
        <a:ext cx="2129565" cy="1277739"/>
      </dsp:txXfrm>
    </dsp:sp>
    <dsp:sp modelId="{2F1B6255-77EA-4D97-89CF-9F760EFB4674}">
      <dsp:nvSpPr>
        <dsp:cNvPr id="0" name=""/>
        <dsp:cNvSpPr/>
      </dsp:nvSpPr>
      <dsp:spPr>
        <a:xfrm>
          <a:off x="3430678" y="2983950"/>
          <a:ext cx="2129565" cy="1277739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глобальное снижение уровня речевой и познавательной культуры в обществе.</a:t>
          </a:r>
        </a:p>
      </dsp:txBody>
      <dsp:txXfrm>
        <a:off x="3430678" y="2983950"/>
        <a:ext cx="2129565" cy="12777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8" y="19424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1844824"/>
            <a:ext cx="5760640" cy="2259682"/>
          </a:xfrm>
        </p:spPr>
        <p:txBody>
          <a:bodyPr>
            <a:normAutofit fontScale="90000"/>
          </a:bodyPr>
          <a:lstStyle/>
          <a:p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по теме “Методы </a:t>
            </a:r>
            <a:r>
              <a:rPr 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приемы реализации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форм развития речи  в детском саду (младшая группа)”</a:t>
            </a:r>
            <a:br>
              <a:rPr lang="ru-RU" sz="4900" b="1" dirty="0"/>
            </a:br>
            <a:endParaRPr lang="ru-RU" sz="49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5157192"/>
            <a:ext cx="4248472" cy="936104"/>
          </a:xfrm>
        </p:spPr>
        <p:txBody>
          <a:bodyPr/>
          <a:lstStyle/>
          <a:p>
            <a:pPr algn="r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16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Тарбаева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Елизавета Игоревна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99792" y="260648"/>
            <a:ext cx="554461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детский сад №5 «Ручеёк»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7153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2555776" y="1772816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артикуляционного аппарата ребенка происходит при использовании специально подобранных упражнений. Их может педагог использовать как на занятиях по развитию речи, так и в свободное время.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10221" y="3789040"/>
            <a:ext cx="2470021" cy="170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966" y="260648"/>
            <a:ext cx="249627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67945"/>
            <a:ext cx="2664296" cy="1935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251000" y="3645024"/>
            <a:ext cx="2348880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2891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</p:spPr>
      </p:pic>
      <p:sp>
        <p:nvSpPr>
          <p:cNvPr id="5" name="TextBox 4"/>
          <p:cNvSpPr txBox="1"/>
          <p:nvPr/>
        </p:nvSpPr>
        <p:spPr>
          <a:xfrm>
            <a:off x="1979712" y="4653136"/>
            <a:ext cx="63367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Самыми эффективными, на мой взгляд, являются практические методы организации детей. К группе практических методов относится игровой прием. Этот прием предусматривает использование разнообразных компонентов игровой деятельности в сочетании с другими приемами: вопросами, указаниями, объяснениями, пояснениями, показом и т. д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88640"/>
            <a:ext cx="2420888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8232" y="2620960"/>
            <a:ext cx="1844824" cy="1844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2104" y="363024"/>
            <a:ext cx="1921904" cy="1921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5304" y="2168304"/>
            <a:ext cx="2377376" cy="2377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7312" y="2620960"/>
            <a:ext cx="2627784" cy="1970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64746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0"/>
            <a:ext cx="9324528" cy="6858000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95536" y="109795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замедленный темп речевого развития у детей раннего возраста можно успешно преодолеть, используя данные приёмы и методы. Они помогут стимулировать речевую активность ребёнка и позволят, в большинстве случаев компенсировать речевое недоразвитие ребенка.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937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88" y="56032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067944" y="188640"/>
            <a:ext cx="48965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</a:t>
            </a:r>
            <a:r>
              <a:rPr lang="ru-RU" sz="1400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</a:t>
            </a:r>
            <a:r>
              <a:rPr lang="ru-RU" sz="1400" i="1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Ушинский</a:t>
            </a:r>
            <a:r>
              <a:rPr lang="ru-RU" sz="14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доказал</a:t>
            </a:r>
            <a:r>
              <a:rPr lang="ru-RU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«Что, усваивая родной язык, ребенок усваивает не только одни слова, их сложения и видоизменения, но и бесконечное множество понятий, воззрения на предметы, множество мыслей, чувств, художественных образов </a:t>
            </a:r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логику и философию языка, — и усваивает легко и скоро, в два, три года, столько, что и половины не может усвоить в двадцать лет прилежного и </a:t>
            </a:r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методического учения</a:t>
            </a:r>
            <a:r>
              <a:rPr lang="ru-RU" sz="1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Таков этот народный великий педагог родное слово!».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348880"/>
            <a:ext cx="4225522" cy="28187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56792"/>
            <a:ext cx="3212976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1498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251520" y="332656"/>
            <a:ext cx="86409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Ранний возраст является самоценным возрастным этапом развития ребенка. В этот период особое место занимает эмоциональное общение взрослого с малышом, которое становится важнейшей предпосылкой становления вербальных, то есть речевых форм коммуникации. Особенно интенсивно становление речевой активности происходит в раннем возрасте: от 1 года до 3 лет. Именно в этот возрасте ребёнка нужно научить самостоятельно пользоваться словами, стимулируя его речевую активность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704" y="2051704"/>
            <a:ext cx="2060848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9552" y="3238706"/>
            <a:ext cx="2204864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1924871"/>
            <a:ext cx="1656184" cy="2208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872" y="2492896"/>
            <a:ext cx="2232248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3487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8" y="14864"/>
            <a:ext cx="9135992" cy="6843136"/>
          </a:xfrm>
        </p:spPr>
      </p:pic>
    </p:spTree>
    <p:extLst>
      <p:ext uri="{BB962C8B-B14F-4D97-AF65-F5344CB8AC3E}">
        <p14:creationId xmlns:p14="http://schemas.microsoft.com/office/powerpoint/2010/main" val="223383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1177320" y="404664"/>
            <a:ext cx="7056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развития активной речи детей на сегодняшний день является актуальной по ряду причин:</a:t>
            </a:r>
          </a:p>
          <a:p>
            <a:pPr algn="ctr"/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175150033"/>
              </p:ext>
            </p:extLst>
          </p:nvPr>
        </p:nvGraphicFramePr>
        <p:xfrm>
          <a:off x="1207024" y="1196752"/>
          <a:ext cx="6648400" cy="4264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54437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539552" y="116632"/>
            <a:ext cx="813690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Исходя из задач по развитию речи, подбираем методы и приемы, направленные на развитие речевой активности дошкольников. Ряд дидактов выделяли три группы методов: словесные, наглядные, практические. Формой организации детей могут быть как специально организованные занятия, так и повседневная жизнь детей. В речевом развитии ребёнка раннего возраста главным является стимулирование его активной речи. Это достигается за счёт комплексного использования разнообразных методов и приемов.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276872"/>
            <a:ext cx="3816424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8004" y="2135136"/>
            <a:ext cx="4091947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1415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24" y="0"/>
            <a:ext cx="9144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274400" y="1412776"/>
            <a:ext cx="36724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Наглядные методы: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живыми объектами: кошкой, собакой, птицей и т. д. ; наблюдения в природе; экскурсии на участок старшей группы, на огород, спортивную площадку дошкольного учреждения и т. д. ; рассматривание игрушек, предметов и картин; изобразительная наглядность. </a:t>
            </a:r>
          </a:p>
          <a:p>
            <a:endParaRPr lang="ru-RU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45524"/>
            <a:ext cx="2636912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160" y="1124744"/>
            <a:ext cx="235572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982436"/>
            <a:ext cx="313184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9189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4932040" y="1484784"/>
            <a:ext cx="38884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Практические методы: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игры; пальчиковые игры; дидактические упражнения; хороводные игры; игры – драматизации; инсценировки; игры – сюрпризы; игры с правилами</a:t>
            </a:r>
            <a:r>
              <a:rPr lang="ru-RU" i="1" dirty="0"/>
              <a:t>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2736304" cy="2052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1556792"/>
            <a:ext cx="2843808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516109"/>
            <a:ext cx="2651787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81227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" y="0"/>
            <a:ext cx="9144000" cy="6858000"/>
          </a:xfrm>
        </p:spPr>
      </p:pic>
      <p:sp>
        <p:nvSpPr>
          <p:cNvPr id="2" name="TextBox 1"/>
          <p:cNvSpPr txBox="1"/>
          <p:nvPr/>
        </p:nvSpPr>
        <p:spPr>
          <a:xfrm>
            <a:off x="467544" y="1484784"/>
            <a:ext cx="30243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Словесные методы: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прибауток, стихов, сказок с использованием наглядности; чтение и рассказывание рассказов, заучивание стихотворений с использованием наглядности.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404664"/>
            <a:ext cx="2852936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564904"/>
            <a:ext cx="2664296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23805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585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  Отчет по теме “Методы и приемы реализации различных форм развития речи  в детском саду (младшая группа)”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Таким образом, замедленный темп речевого развития у детей раннего возраста можно успешно преодолеть, используя данные приёмы и методы. Они помогут стимулировать речевую активность ребёнка и позволят, в большинстве случаев компенсировать речевое недоразвитие ребенка.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по теме “Методы реализации различных форм развития речи  в детском саду (младшая группа)”</dc:title>
  <dc:creator>LENOVO</dc:creator>
  <cp:lastModifiedBy>iv4enckova2013@yandex.ru</cp:lastModifiedBy>
  <cp:revision>6</cp:revision>
  <dcterms:created xsi:type="dcterms:W3CDTF">2021-04-06T10:51:52Z</dcterms:created>
  <dcterms:modified xsi:type="dcterms:W3CDTF">2021-04-13T08:33:50Z</dcterms:modified>
</cp:coreProperties>
</file>