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0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5E60285-8A4B-4091-B018-DAC33C6F08BD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B295934-F0B7-4A62-A0D4-32748325C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28575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«Умение вести занятие в режиме диалога и дискуссии.  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Планирование  и организация самостоятельной деятельности обучающихся»</a:t>
            </a:r>
            <a:r>
              <a:rPr lang="ru-RU" sz="4000" b="1" i="1" dirty="0" smtClean="0"/>
              <a:t>» </a:t>
            </a:r>
            <a:r>
              <a:rPr lang="ru-RU" i="1" dirty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19430" y="5214950"/>
            <a:ext cx="6024570" cy="1357322"/>
          </a:xfrm>
        </p:spPr>
        <p:txBody>
          <a:bodyPr>
            <a:normAutofit/>
          </a:bodyPr>
          <a:lstStyle/>
          <a:p>
            <a:r>
              <a:rPr lang="ru-RU" i="1" dirty="0" smtClean="0"/>
              <a:t>Киселева Кристина Юрьевна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Учитель </a:t>
            </a:r>
            <a:r>
              <a:rPr lang="ru-RU" i="1" smtClean="0"/>
              <a:t>-дефектолог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МБОУ «Излучинская ОСШУИОП №1»</a:t>
            </a:r>
            <a:endParaRPr lang="ru-RU" dirty="0"/>
          </a:p>
        </p:txBody>
      </p:sp>
      <p:pic>
        <p:nvPicPr>
          <p:cNvPr id="15362" name="Picture 2" descr="http://pulsarrussia.ru/images/stories/events/Dialo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71942"/>
            <a:ext cx="2965804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dirty="0" smtClean="0"/>
              <a:t>ФГОС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2532888"/>
            <a:ext cx="4471990" cy="4325112"/>
          </a:xfrm>
        </p:spPr>
        <p:txBody>
          <a:bodyPr/>
          <a:lstStyle/>
          <a:p>
            <a:pPr marL="624078" indent="-514350">
              <a:buFont typeface="Wingdings" pitchFamily="2" charset="2"/>
              <a:buChar char="§"/>
            </a:pPr>
            <a:r>
              <a:rPr lang="ru-RU" dirty="0" smtClean="0"/>
              <a:t>самостоятельная работа обучающихся - одно из обязательных требований к организации образовательного процесса.</a:t>
            </a:r>
            <a:endParaRPr lang="ru-RU" dirty="0"/>
          </a:p>
        </p:txBody>
      </p:sp>
      <p:pic>
        <p:nvPicPr>
          <p:cNvPr id="14338" name="Picture 2" descr="http://moukornilovo.ucoz.ru/documents/fgo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785794"/>
            <a:ext cx="3143272" cy="1214446"/>
          </a:xfrm>
          <a:prstGeom prst="rect">
            <a:avLst/>
          </a:prstGeom>
          <a:noFill/>
        </p:spPr>
      </p:pic>
      <p:pic>
        <p:nvPicPr>
          <p:cNvPr id="14340" name="Picture 4" descr="https://bagtheweb.s3.amazonaws.com/images/Bag/78468/pictures/original.?139917614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857364"/>
            <a:ext cx="3643338" cy="4372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ulsarrussia.ru/images/stories/events/Dialo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42853" y="642918"/>
            <a:ext cx="1901147" cy="17859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358214" cy="1928826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dirty="0" smtClean="0"/>
              <a:t> </a:t>
            </a:r>
            <a:r>
              <a:rPr lang="ru-RU" sz="3100" b="1" i="1" dirty="0" smtClean="0">
                <a:solidFill>
                  <a:srgbClr val="FF0000"/>
                </a:solidFill>
              </a:rPr>
              <a:t>Коммуникативная культура</a:t>
            </a:r>
            <a:r>
              <a:rPr lang="ru-RU" sz="2700" b="1" i="1" dirty="0" smtClean="0">
                <a:solidFill>
                  <a:srgbClr val="FF0000"/>
                </a:solidFill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chemeClr val="bg2">
                    <a:lumMod val="25000"/>
                  </a:schemeClr>
                </a:solidFill>
              </a:rPr>
              <a:t>с</a:t>
            </a:r>
            <a:r>
              <a:rPr lang="ru-RU" sz="2700" i="1" dirty="0" smtClean="0">
                <a:solidFill>
                  <a:schemeClr val="bg2">
                    <a:lumMod val="25000"/>
                  </a:schemeClr>
                </a:solidFill>
              </a:rPr>
              <a:t>истема знаний, норм, ценностей и образов поведения, принятых в обществе, и умение органично, естественно и непринужденно реализовывать их в деловом и эмоциональном общении</a:t>
            </a:r>
            <a:r>
              <a:rPr lang="ru-RU" sz="2700" b="1" i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357562"/>
            <a:ext cx="8229600" cy="3143272"/>
          </a:xfrm>
        </p:spPr>
        <p:txBody>
          <a:bodyPr>
            <a:normAutofit/>
          </a:bodyPr>
          <a:lstStyle/>
          <a:p>
            <a:pPr lvl="0"/>
            <a:r>
              <a:rPr lang="ru-RU" sz="2400" b="1" i="1" dirty="0" smtClean="0">
                <a:solidFill>
                  <a:srgbClr val="FF0000"/>
                </a:solidFill>
              </a:rPr>
              <a:t>Диалог</a:t>
            </a:r>
            <a:r>
              <a:rPr lang="ru-RU" sz="2400" b="1" dirty="0" smtClean="0"/>
              <a:t> </a:t>
            </a:r>
            <a:r>
              <a:rPr lang="ru-RU" sz="2400" i="1" dirty="0" smtClean="0"/>
              <a:t>- (от греческого разговор, беседа) –</a:t>
            </a:r>
            <a:r>
              <a:rPr lang="ru-RU" sz="2400" dirty="0" smtClean="0"/>
              <a:t> </a:t>
            </a:r>
            <a:r>
              <a:rPr lang="ru-RU" sz="2400" i="1" dirty="0" smtClean="0"/>
              <a:t>1) форма устной речи, разговор двух или нескольких лиц; речевая коммуникация посредством обмена репликами в отличии от монолога как речи одного говорящего; 2) (перен.) переговоры, свободный обмен мнениями</a:t>
            </a:r>
            <a:r>
              <a:rPr lang="ru-RU" sz="2400" b="1" i="1" dirty="0" smtClean="0"/>
              <a:t>.</a:t>
            </a:r>
            <a:endParaRPr lang="ru-RU" sz="2400" dirty="0" smtClean="0"/>
          </a:p>
          <a:p>
            <a:pPr lvl="0"/>
            <a:r>
              <a:rPr lang="ru-RU" sz="2400" i="1" dirty="0" smtClean="0">
                <a:solidFill>
                  <a:srgbClr val="FF0000"/>
                </a:solidFill>
              </a:rPr>
              <a:t>Д</a:t>
            </a:r>
            <a:r>
              <a:rPr lang="ru-RU" sz="2400" b="1" i="1" dirty="0" smtClean="0">
                <a:solidFill>
                  <a:srgbClr val="FF0000"/>
                </a:solidFill>
              </a:rPr>
              <a:t>искуссия</a:t>
            </a:r>
            <a:r>
              <a:rPr lang="ru-RU" sz="2400" b="1" i="1" dirty="0" smtClean="0"/>
              <a:t> - с</a:t>
            </a:r>
            <a:r>
              <a:rPr lang="ru-RU" sz="2400" i="1" dirty="0" smtClean="0"/>
              <a:t>пор, обсуждение какого-нибудь вопроса на собрании, в печати, в беседе.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82000" cy="106984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Правила ведения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34" y="1428736"/>
            <a:ext cx="4041648" cy="60007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Дискуссия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714876" y="1428736"/>
            <a:ext cx="4041775" cy="57150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Диалог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28596" y="2214554"/>
            <a:ext cx="4041648" cy="4143404"/>
          </a:xfrm>
        </p:spPr>
        <p:txBody>
          <a:bodyPr>
            <a:noAutofit/>
          </a:bodyPr>
          <a:lstStyle/>
          <a:p>
            <a:r>
              <a:rPr lang="ru-RU" sz="1500" b="1" dirty="0" smtClean="0"/>
              <a:t>Правила поведения в дискуссии</a:t>
            </a:r>
            <a:endParaRPr lang="ru-RU" sz="1500" dirty="0" smtClean="0"/>
          </a:p>
          <a:p>
            <a:pPr lvl="0"/>
            <a:r>
              <a:rPr lang="ru-RU" sz="1500" dirty="0" smtClean="0"/>
              <a:t>Я критикую идеи, а не людей</a:t>
            </a:r>
          </a:p>
          <a:p>
            <a:pPr lvl="0"/>
            <a:r>
              <a:rPr lang="ru-RU" sz="1500" dirty="0" smtClean="0"/>
              <a:t>Моя цель не в том, чтобы “победить”, а в том, чтобы прийти к наилучшему решению</a:t>
            </a:r>
          </a:p>
          <a:p>
            <a:pPr lvl="0"/>
            <a:r>
              <a:rPr lang="ru-RU" sz="1500" dirty="0" smtClean="0"/>
              <a:t>Я побуждаю каждого из участников к тому, чтобы участвовать в обсуждении</a:t>
            </a:r>
          </a:p>
          <a:p>
            <a:pPr lvl="0"/>
            <a:r>
              <a:rPr lang="ru-RU" sz="1500" dirty="0" smtClean="0"/>
              <a:t>Я выслушиваю соображения каждого, даже если я с ними не согласен</a:t>
            </a:r>
          </a:p>
          <a:p>
            <a:pPr lvl="0"/>
            <a:r>
              <a:rPr lang="ru-RU" sz="1500" dirty="0" smtClean="0"/>
              <a:t>Я сначала выясняю все идеи и факты, относящиеся к обеим позициям</a:t>
            </a:r>
          </a:p>
          <a:p>
            <a:pPr lvl="0"/>
            <a:r>
              <a:rPr lang="ru-RU" sz="1500" dirty="0" smtClean="0"/>
              <a:t>Я стремлюсь осмыслить и понять оба взгляда на проблему</a:t>
            </a:r>
          </a:p>
          <a:p>
            <a:pPr lvl="0"/>
            <a:r>
              <a:rPr lang="ru-RU" sz="1500" dirty="0" smtClean="0"/>
              <a:t>Я изменяю свою точку зрения под воздействием фактов и убедительных аргументов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86314" y="2285992"/>
            <a:ext cx="4041775" cy="38862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Правила ведения.</a:t>
            </a:r>
            <a:endParaRPr lang="ru-RU" dirty="0" smtClean="0"/>
          </a:p>
          <a:p>
            <a:pPr lvl="0"/>
            <a:r>
              <a:rPr lang="ru-RU" dirty="0" smtClean="0"/>
              <a:t>Любое мнение ценно;</a:t>
            </a:r>
          </a:p>
          <a:p>
            <a:pPr lvl="0"/>
            <a:r>
              <a:rPr lang="ru-RU" dirty="0" smtClean="0"/>
              <a:t>Ты имеешь право на любую реакцию, кроме невнимания;</a:t>
            </a:r>
          </a:p>
          <a:p>
            <a:pPr lvl="0"/>
            <a:r>
              <a:rPr lang="ru-RU" dirty="0" smtClean="0"/>
              <a:t>Повернись так, чтобы видеть лицо говорящего;</a:t>
            </a:r>
          </a:p>
          <a:p>
            <a:pPr lvl="0"/>
            <a:r>
              <a:rPr lang="ru-RU" dirty="0" smtClean="0"/>
              <a:t>Хочешь говорить- подними руку;</a:t>
            </a:r>
          </a:p>
          <a:p>
            <a:pPr lvl="0"/>
            <a:r>
              <a:rPr lang="ru-RU" dirty="0" smtClean="0"/>
              <a:t>Обращение начинается с имени;</a:t>
            </a:r>
          </a:p>
          <a:p>
            <a:pPr lvl="0"/>
            <a:r>
              <a:rPr lang="ru-RU" dirty="0" smtClean="0"/>
              <a:t>Критика должна быть тактичной;</a:t>
            </a:r>
          </a:p>
          <a:p>
            <a:r>
              <a:rPr lang="ru-RU" dirty="0" smtClean="0"/>
              <a:t>Голос -  твой божественный дар, умей им владеть.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www.firstcontactclinical.co.uk/Portals/0/EasyDNNnews/2053/2053People.jpg"/>
          <p:cNvPicPr>
            <a:picLocks noChangeAspect="1" noChangeArrowheads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 bwMode="auto">
          <a:xfrm>
            <a:off x="5286380" y="4021328"/>
            <a:ext cx="3857620" cy="2836672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285884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Использование таких форм ведения беседы, как диалог и дискуссия: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679906"/>
          </a:xfrm>
        </p:spPr>
        <p:txBody>
          <a:bodyPr/>
          <a:lstStyle/>
          <a:p>
            <a:r>
              <a:rPr lang="ru-RU" dirty="0" smtClean="0"/>
              <a:t>обеспечивает активное включение учащихся в поиск истины; </a:t>
            </a:r>
          </a:p>
          <a:p>
            <a:r>
              <a:rPr lang="ru-RU" dirty="0" smtClean="0"/>
              <a:t>создает условия для открытого выражения ими своих мыслей, позиций, отношений к обсуждаемой теме;</a:t>
            </a:r>
          </a:p>
          <a:p>
            <a:r>
              <a:rPr lang="ru-RU" dirty="0" smtClean="0"/>
              <a:t>обладает особой возможностью воздействия на установки ее участников в процессе группового взаимодействия.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38</TotalTime>
  <Words>208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Городская</vt:lpstr>
      <vt:lpstr>«Умение вести занятие в режиме диалога и дискуссии.   Планирование  и организация самостоятельной деятельности обучающихся»»  </vt:lpstr>
      <vt:lpstr>ФГОС  </vt:lpstr>
      <vt:lpstr> Коммуникативная культура система знаний, норм, ценностей и образов поведения, принятых в обществе, и умение органично, естественно и непринужденно реализовывать их в деловом и эмоциональном общении.</vt:lpstr>
      <vt:lpstr>Правила ведения</vt:lpstr>
      <vt:lpstr>Использование таких форм ведения беседы, как диалог и дискуссия: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«Умение вести занятие в режиме диалога и дискуссии.   Планирование  и организация самостоятельной деятельности обучающихся»»</dc:title>
  <dc:creator>Кристина</dc:creator>
  <cp:lastModifiedBy>1</cp:lastModifiedBy>
  <cp:revision>3</cp:revision>
  <dcterms:created xsi:type="dcterms:W3CDTF">2020-04-16T09:14:26Z</dcterms:created>
  <dcterms:modified xsi:type="dcterms:W3CDTF">2021-04-13T11:43:10Z</dcterms:modified>
</cp:coreProperties>
</file>