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59" r:id="rId4"/>
    <p:sldId id="268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9" autoAdjust="0"/>
    <p:restoredTop sz="94660"/>
  </p:normalViewPr>
  <p:slideViewPr>
    <p:cSldViewPr>
      <p:cViewPr varScale="1">
        <p:scale>
          <a:sx n="74" d="100"/>
          <a:sy n="74" d="100"/>
        </p:scale>
        <p:origin x="150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EF7A-14AA-4654-AABD-2B357FA736A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BCC1A92-2E6A-457F-944F-177A1EAED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EF7A-14AA-4654-AABD-2B357FA736A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1A92-2E6A-457F-944F-177A1EAED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EF7A-14AA-4654-AABD-2B357FA736A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1A92-2E6A-457F-944F-177A1EAED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EF7A-14AA-4654-AABD-2B357FA736A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BCC1A92-2E6A-457F-944F-177A1EAED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EF7A-14AA-4654-AABD-2B357FA736A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1A92-2E6A-457F-944F-177A1EAED2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EF7A-14AA-4654-AABD-2B357FA736A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1A92-2E6A-457F-944F-177A1EAED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EF7A-14AA-4654-AABD-2B357FA736A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BCC1A92-2E6A-457F-944F-177A1EAED2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EF7A-14AA-4654-AABD-2B357FA736A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1A92-2E6A-457F-944F-177A1EAED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EF7A-14AA-4654-AABD-2B357FA736A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1A92-2E6A-457F-944F-177A1EAED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EF7A-14AA-4654-AABD-2B357FA736A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1A92-2E6A-457F-944F-177A1EAED2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EF7A-14AA-4654-AABD-2B357FA736A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1A92-2E6A-457F-944F-177A1EAED2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628EF7A-14AA-4654-AABD-2B357FA736A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BCC1A92-2E6A-457F-944F-177A1EAED2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K:\&#1045;\&#1051;&#1045;&#1053;&#1040;\&#1044;&#1083;&#1103;%20&#1044;&#1077;&#1090;%20&#1089;&#1072;&#1076;&#1072;\&#1050;&#1086;&#1085;&#1090;&#1088;&#1086;&#1083;&#1100;%20&#1088;&#1072;&#1073;&#1086;&#1090;&#1099;\&#1053;&#1086;&#1074;&#1072;&#1103;%20&#1087;&#1072;&#1087;&#1082;&#1072;\&#1044;&#1077;&#1090;&#1089;&#1082;&#1080;&#1077;%20-%20&#1042;%20&#1075;&#1086;&#1089;&#1090;&#1103;&#1093;%20&#1091;%20&#1089;&#1082;&#1072;&#1079;&#1082;&#1080;%20(minus)%20(mp3cut.net)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K:\&#1045;\&#1051;&#1045;&#1053;&#1040;\&#1044;&#1083;&#1103;%20&#1044;&#1077;&#1090;%20&#1089;&#1072;&#1076;&#1072;\&#1050;&#1086;&#1085;&#1090;&#1088;&#1086;&#1083;&#1100;%20&#1088;&#1072;&#1073;&#1086;&#1090;&#1099;\&#1053;&#1086;&#1074;&#1072;&#1103;%20&#1087;&#1072;&#1087;&#1082;&#1072;\&#1060;&#1091;&#1085;&#1090;&#1080;&#1082;.mp3" TargetMode="External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K:\&#1045;\&#1051;&#1045;&#1053;&#1040;\&#1044;&#1083;&#1103;%20&#1044;&#1077;&#1090;%20&#1089;&#1072;&#1076;&#1072;\&#1050;&#1086;&#1085;&#1090;&#1088;&#1086;&#1083;&#1100;%20&#1088;&#1072;&#1073;&#1086;&#1090;&#1099;\&#1053;&#1086;&#1074;&#1072;&#1103;%20&#1087;&#1072;&#1087;&#1082;&#1072;\&#1076;&#1077;&#1083;&#1072;&#1081;&#1090;&#1077;%20&#1087;&#1086;&#1078;%20&#1091;&#1084;&#1085;&#1099;&#1077;%20&#1083;&#1080;&#1094;&#1072;.mp3" TargetMode="External"/><Relationship Id="rId5" Type="http://schemas.openxmlformats.org/officeDocument/2006/relationships/image" Target="../media/image13.gif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jpghoto.ru/img/picture/Apr/16/3a9791507b322f600180d173d62ea194/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3857629"/>
            <a:ext cx="55721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выполнила Смирнова Елена Николаевна, </a:t>
            </a:r>
          </a:p>
          <a:p>
            <a: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Воспитатель МДОУ </a:t>
            </a:r>
            <a:r>
              <a:rPr lang="ru-RU" sz="2000" i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</a:t>
            </a:r>
            <a: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/с №9 «Сказка» </a:t>
            </a:r>
          </a:p>
          <a:p>
            <a:r>
              <a:rPr lang="ru-RU" sz="2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г. Фурманов, Ивановская область.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2844" y="285728"/>
            <a:ext cx="6000792" cy="4297370"/>
          </a:xfrm>
          <a:prstGeom prst="rect">
            <a:avLst/>
          </a:prstGeom>
          <a:effectLst>
            <a:reflection blurRad="6350" stA="50000" endA="300" endPos="90000" dist="50800" dir="5400000" sy="-100000" algn="bl" rotWithShape="0"/>
          </a:effectLst>
        </p:spPr>
        <p:txBody>
          <a:bodyPr vert="horz" numCol="1" anchor="ctr">
            <a:prstTxWarp prst="textCanUp">
              <a:avLst>
                <a:gd name="adj" fmla="val 88510"/>
              </a:avLst>
            </a:prstTxWarp>
            <a:normAutofit/>
            <a:scene3d>
              <a:camera prst="isometricOffAxis2Left"/>
              <a:lightRig rig="threePt" dir="t"/>
            </a:scene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all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Родительское собрание </a:t>
            </a:r>
            <a:br>
              <a:rPr kumimoji="0" lang="ru-RU" sz="1200" b="1" i="0" u="none" strike="noStrike" kern="1200" cap="all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200" b="1" i="0" u="none" strike="noStrike" kern="1200" cap="all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на тему </a:t>
            </a:r>
            <a:br>
              <a:rPr kumimoji="0" lang="ru-RU" sz="1200" b="1" i="0" u="none" strike="noStrike" kern="1200" cap="all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200" b="1" i="0" u="none" strike="noStrike" kern="1200" cap="all" spc="0" normalizeH="0" baseline="0" noProof="0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«Сказка в жизни ребенка»</a:t>
            </a:r>
            <a:r>
              <a:rPr kumimoji="0" lang="ru-RU" sz="1200" b="1" i="0" u="none" strike="noStrike" kern="1200" cap="all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200" b="1" i="0" u="none" strike="noStrike" kern="1200" cap="all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101600">
                    <a:srgbClr val="92D050">
                      <a:alpha val="6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200" b="1" i="0" u="none" strike="noStrike" kern="1200" cap="all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101600">
                  <a:srgbClr val="92D050">
                    <a:alpha val="60000"/>
                  </a:srgb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" name="Детские - В гостях у сказки (minus)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58214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0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5" grpId="0" uiExpand="1" build="allAtOnce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42852"/>
            <a:ext cx="4191000" cy="6181748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4200" b="1" dirty="0" smtClean="0"/>
              <a:t>      </a:t>
            </a:r>
            <a:r>
              <a:rPr lang="ru-RU" sz="4200" b="1" dirty="0" smtClean="0">
                <a:solidFill>
                  <a:srgbClr val="0070C0"/>
                </a:solidFill>
              </a:rPr>
              <a:t>Использование </a:t>
            </a:r>
            <a:r>
              <a:rPr lang="ru-RU" sz="4200" b="1" dirty="0">
                <a:solidFill>
                  <a:srgbClr val="0070C0"/>
                </a:solidFill>
              </a:rPr>
              <a:t>сказок </a:t>
            </a:r>
            <a:r>
              <a:rPr lang="ru-RU" sz="4200" b="1" dirty="0" smtClean="0">
                <a:solidFill>
                  <a:srgbClr val="0070C0"/>
                </a:solidFill>
              </a:rPr>
              <a:t>в работе с  </a:t>
            </a:r>
            <a:r>
              <a:rPr lang="ru-RU" sz="4200" b="1" dirty="0">
                <a:solidFill>
                  <a:srgbClr val="0070C0"/>
                </a:solidFill>
              </a:rPr>
              <a:t>детьми</a:t>
            </a:r>
            <a:endParaRPr lang="ru-RU" sz="4200" dirty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раннем возрасте дети уже начинают понимать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текст, поэтому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им полезно предлагать для прослушивания инсценировки детских сказок.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детьми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должны используем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театрализованные игры по сказкам. Театрализованные игры включают в себя:</a:t>
            </a:r>
          </a:p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Флонелеграф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u="sng" dirty="0" err="1">
                <a:latin typeface="Times New Roman" pitchFamily="18" charset="0"/>
                <a:cs typeface="Times New Roman" pitchFamily="18" charset="0"/>
              </a:rPr>
              <a:t>ковралин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Картинки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хорошо показывать на экране. Удерживает их сцепление фланели, которой затянуты экран и оборотная сторона картинки. Рисунки можно подобрать из книг, а недостающие можно дорисовать. Это доставляет ребятам радость, удовольствие. Разнообразные по форме экраны позволяют создать «живые» картинки, которые удобно демонстрировать всей группе детей.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Пальчиковый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театр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Этот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 надеваются на пальцы. По ходу действия воспитатель двигает одним или всеми пальцами, проговаривая текст. Пальчиковый театр хорош тогда, когда надо одновременно показать несколько персонажей одновременно. Например, в сказке «Репка» друг за другом появляются новые герои.</a:t>
            </a:r>
          </a:p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       Настольный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театр игрушек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Настольный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 игрушек позволяет свободно моделировать и одновременно фиксировать различные ситуации к тому же в нем удобно имитировать движения животных и других персонажей.</a:t>
            </a:r>
          </a:p>
          <a:p>
            <a:endParaRPr lang="ru-RU" dirty="0"/>
          </a:p>
        </p:txBody>
      </p:sp>
      <p:pic>
        <p:nvPicPr>
          <p:cNvPr id="13314" name="Picture 2" descr="http://www.stigis.ru/image/data/product/ON/ON_3_repk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"/>
            <a:ext cx="4143403" cy="235743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perspectiveHeroicExtremeLeftFacing"/>
            <a:lightRig rig="threePt" dir="t"/>
          </a:scene3d>
        </p:spPr>
      </p:pic>
      <p:pic>
        <p:nvPicPr>
          <p:cNvPr id="13316" name="Picture 4" descr="http://cdn5.imgbb.ru/user/139/1390243/201410/29eee37070c43b14ac33e529dd1e59f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000240"/>
            <a:ext cx="4431989" cy="2143140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perspectiveHeroicExtremeLeftFacing"/>
            <a:lightRig rig="threePt" dir="t"/>
          </a:scene3d>
        </p:spPr>
      </p:pic>
      <p:pic>
        <p:nvPicPr>
          <p:cNvPr id="13318" name="Picture 6" descr="http://top-bal.ru/pars_docs/refs/85/84440/84440_html_m6c48377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4048132"/>
            <a:ext cx="4429124" cy="2667016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hood.ru/images/1222898_kartinki-s-geroyami-russkih-skazok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00636"/>
            <a:ext cx="1928826" cy="1857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F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Picture 2" descr="http://www.coollady.ru/puc/5/GS/11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20" y="4857736"/>
            <a:ext cx="1586916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9"/>
            <a:ext cx="8686800" cy="4357717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400" dirty="0" smtClean="0">
                <a:solidFill>
                  <a:srgbClr val="7030A0"/>
                </a:solidFill>
              </a:rPr>
              <a:t>      Книжки с картинками мешают слушать сказки. Ведь художник видит всё иначе, чем ваш ребёнок. Обязательно надо читать заключительную фразу, это разделит сказки друг от друга.</a:t>
            </a:r>
            <a:br>
              <a:rPr lang="ru-RU" sz="3400" dirty="0" smtClean="0">
                <a:solidFill>
                  <a:srgbClr val="7030A0"/>
                </a:solidFill>
              </a:rPr>
            </a:br>
            <a:r>
              <a:rPr lang="ru-RU" sz="3400" dirty="0" smtClean="0">
                <a:solidFill>
                  <a:srgbClr val="7030A0"/>
                </a:solidFill>
              </a:rPr>
              <a:t>Одну и ту же сказку можно читать ребёнку много раз, это поможет ему понять её смысл. Когда он поймёт суть сказки, она станет ему не интересна. Каждый может найти в сказке то, что понятно и близко именно ему.                </a:t>
            </a:r>
          </a:p>
          <a:p>
            <a:pPr>
              <a:buNone/>
            </a:pPr>
            <a:r>
              <a:rPr lang="ru-RU" sz="3400" dirty="0" smtClean="0">
                <a:solidFill>
                  <a:srgbClr val="7030A0"/>
                </a:solidFill>
              </a:rPr>
              <a:t>      Через сказку можно привить ребёнку любовь к чтению. </a:t>
            </a:r>
            <a:br>
              <a:rPr lang="ru-RU" sz="3400" dirty="0" smtClean="0">
                <a:solidFill>
                  <a:srgbClr val="7030A0"/>
                </a:solidFill>
              </a:rPr>
            </a:br>
            <a:r>
              <a:rPr lang="ru-RU" sz="3400" dirty="0" smtClean="0">
                <a:solidFill>
                  <a:srgbClr val="7030A0"/>
                </a:solidFill>
              </a:rPr>
              <a:t>Сказка является одним из самых доступных средств, для полноценного развития ребёнка. Не нужно преуменьшать роль детских сказок в воспитании детей. Если правильно подобрать сказки с возрастными особенностями детей, можно положительно влиять на эмоциональное состояние ребёнка.        </a:t>
            </a:r>
          </a:p>
          <a:p>
            <a:pPr>
              <a:buNone/>
            </a:pPr>
            <a:r>
              <a:rPr lang="ru-RU" sz="3400" dirty="0" smtClean="0">
                <a:solidFill>
                  <a:srgbClr val="7030A0"/>
                </a:solidFill>
              </a:rPr>
              <a:t>      Корректировать и улучшать его поведение. </a:t>
            </a:r>
            <a:br>
              <a:rPr lang="ru-RU" sz="3400" dirty="0" smtClean="0">
                <a:solidFill>
                  <a:srgbClr val="7030A0"/>
                </a:solidFill>
              </a:rPr>
            </a:br>
            <a:r>
              <a:rPr lang="ru-RU" sz="3400" dirty="0" smtClean="0">
                <a:solidFill>
                  <a:srgbClr val="7030A0"/>
                </a:solidFill>
              </a:rPr>
              <a:t>Сказки должны входить в план воспитания детей как средство воспитания личности. Целью сказок должно быть развитие в ребёнке данных от природы эмоций. Действие таких книг должно быть направленно на развитие чувств детей, а не на их рассудок. Если обращать внимание на нелюбимых и любимых героев ребёнка, можно вовремя выявить и скорректировать возможные психологические проблемы ребёнка. </a:t>
            </a:r>
            <a:br>
              <a:rPr lang="ru-RU" sz="3400" dirty="0" smtClean="0">
                <a:solidFill>
                  <a:srgbClr val="7030A0"/>
                </a:solidFill>
              </a:rPr>
            </a:br>
            <a:r>
              <a:rPr lang="ru-RU" sz="3400" dirty="0" smtClean="0">
                <a:solidFill>
                  <a:srgbClr val="7030A0"/>
                </a:solidFill>
              </a:rPr>
              <a:t>Фантазию ребёнка легко направить как в положительное, так и в отрицательное русло развития. Начинать лучше с волшебных сказок имеющих простой сюжет. Воспитание сказкой должно способствовать воспитанию уверенности </a:t>
            </a:r>
          </a:p>
          <a:p>
            <a:pPr>
              <a:buNone/>
            </a:pPr>
            <a:r>
              <a:rPr lang="ru-RU" sz="3400" dirty="0" smtClean="0">
                <a:solidFill>
                  <a:srgbClr val="7030A0"/>
                </a:solidFill>
              </a:rPr>
              <a:t>                                                        в себе и своих силах.</a:t>
            </a:r>
            <a:endParaRPr lang="ru-RU" sz="3400" dirty="0">
              <a:solidFill>
                <a:srgbClr val="7030A0"/>
              </a:solidFill>
            </a:endParaRPr>
          </a:p>
        </p:txBody>
      </p:sp>
      <p:pic>
        <p:nvPicPr>
          <p:cNvPr id="1028" name="Picture 4" descr="http://elabugacity.ru/i_pic/cult/lsdfhglkjhfdl11-05-20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4714884"/>
            <a:ext cx="1295400" cy="204787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1 0.0453  0.011 0.08661  0.028 0.11325  C 0.028 0.11459  0.055 0.15056  0.055 0.14923  C 0.07 0.16922  0.079 0.1972  0.079 0.22651  C 0.079 0.28514  0.044 0.33177  0 0.3331  C -0.044 0.33177  -0.079 0.28514  -0.079 0.22651  C -0.079 0.1972  -0.07 0.16922  -0.055 0.14923  C -0.055 0.15056  -0.028 0.11459  -0.028 0.11325  C -0.011 0.08661  -0.001 0.0453  0 0  Z" pathEditMode="relative" ptsTypes="">
                                      <p:cBhvr>
                                        <p:cTn id="6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1 0.0453  0.011 0.08661  0.028 0.11325  C 0.028 0.11459  0.055 0.15056  0.055 0.14923  C 0.07 0.16922  0.079 0.1972  0.079 0.22651  C 0.079 0.28514  0.044 0.33177  0 0.3331  C -0.044 0.33177  -0.079 0.28514  -0.079 0.22651  C -0.079 0.1972  -0.07 0.16922  -0.055 0.14923  C -0.055 0.15056  -0.028 0.11459  -0.028 0.11325  C -0.011 0.08661  -0.001 0.0453  0 0  Z" pathEditMode="relative" ptsTypes="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1 0.0453  0.011 0.08661  0.028 0.11325  C 0.028 0.11459  0.055 0.15056  0.055 0.14923  C 0.07 0.16922  0.079 0.1972  0.079 0.22651  C 0.079 0.28514  0.044 0.33177  0 0.3331  C -0.044 0.33177  -0.079 0.28514  -0.079 0.22651  C -0.079 0.1972  -0.07 0.16922  -0.055 0.14923  C -0.055 0.15056  -0.028 0.11459  -0.028 0.11325  C -0.011 0.08661  -0.001 0.0453  0 0  Z" pathEditMode="relative" ptsTypes="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kladraz.ru/upload/blogs/7056_80b93bfa000fb53cac174d6ad1a33b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85728"/>
            <a:ext cx="7643866" cy="6215106"/>
          </a:xfrm>
          <a:prstGeom prst="rect">
            <a:avLst/>
          </a:prstGeom>
          <a:noFill/>
        </p:spPr>
      </p:pic>
      <p:pic>
        <p:nvPicPr>
          <p:cNvPr id="6" name="Фунт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6072206"/>
            <a:ext cx="304800" cy="304800"/>
          </a:xfrm>
          <a:prstGeom prst="rect">
            <a:avLst/>
          </a:prstGeom>
        </p:spPr>
      </p:pic>
      <p:pic>
        <p:nvPicPr>
          <p:cNvPr id="1026" name="Picture 2" descr="http://www.playcast.ru/uploads/2016/05/28/18807301.gif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3318" y="4500569"/>
            <a:ext cx="1405306" cy="207170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35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448 -0.21674 C 0.04132 -0.23109 0.04185 -0.24751 0.04584 -0.26162 C 0.05105 -0.29956 0.06025 -0.33657 0.06823 -0.37358 C 0.06979 -0.3937 0.06788 -0.41406 0.06076 -0.4321 C 0.05869 -0.43742 0.05782 -0.44552 0.05695 -0.45084 C 0.0566 -0.45246 0.05608 -0.45593 0.05608 -0.45593 C 0.05417 -0.47837 0.04862 -0.50034 0.04393 -0.52186 C 0.04305 -0.52602 0.04115 -0.52903 0.0401 -0.53296 C 0.03751 -0.5436 0.0356 -0.55494 0.03264 -0.56534 C 0.03108 -0.59565 0.02395 -0.62572 0.02153 -0.65625 C 0.02083 -0.66435 0.02188 -0.69026 0.01493 -0.69373 C 0.0085 -0.68771 0.01459 -0.69257 5E-6 -0.69003 C -0.03454 -0.68401 -0.10469 -0.68609 -0.10469 -0.68609 C -0.16598 -0.68725 -0.22657 -0.69118 -0.28803 -0.69373 C -0.3316 -0.69766 -0.30678 -0.69604 -0.36285 -0.69743 C -0.38994 -0.7009 -0.41754 -0.7009 -0.44497 -0.70229 C -0.45747 -0.70622 -0.45087 -0.7046 -0.4757 -0.70483 C -0.52987 -0.70553 -0.58421 -0.70553 -0.63837 -0.70622 C -0.68959 -0.70668 -0.71198 -0.70738 -0.7599 -0.70853 C -0.81268 -0.70761 -0.83004 -0.7312 -0.83733 -0.67869 C -0.83785 -0.64723 -0.8375 -0.61739 -0.84115 -0.58663 C -0.8415 -0.53712 -0.8382 -0.44783 -0.84393 -0.39116 C -0.84497 -0.33379 -0.84566 -0.27619 -0.84028 -0.21929 C -0.83872 -0.20263 -0.83855 -0.18343 -0.8356 -0.16701 C -0.83473 -0.13786 -0.83438 -0.10733 -0.83178 -0.07841 C -0.83143 -0.06777 -0.83143 -0.0569 -0.83091 -0.04626 C -0.83073 -0.04256 -0.83004 -0.03863 -0.82987 -0.03493 C -0.82917 -0.02382 -0.82813 -0.00138 -0.82813 -0.00138 C -0.82778 0.01851 -0.82761 0.03863 -0.82709 0.05853 C -0.82691 0.06732 -0.82639 0.07588 -0.82622 0.08467 C -0.82605 0.09276 -0.82657 0.12885 -0.82066 0.14065 C -0.81806 0.14574 -0.8106 0.14435 -0.8066 0.1455 C -0.79132 0.15013 -0.77639 0.1499 -0.76077 0.15059 C -0.754 0.15198 -0.74705 0.1536 -0.74028 0.15568 C -0.71563 0.15429 -0.68976 0.15684 -0.66546 0.15175 C -0.60747 0.15406 -0.54966 0.15059 -0.49167 0.14944 C -0.45452 0.14759 -0.41754 0.14643 -0.38039 0.14319 C -0.36007 0.13949 -0.33924 0.13533 -0.31875 0.13324 C -0.31372 0.1307 -0.30816 0.13093 -0.30278 0.12954 C -0.29931 0.12862 -0.29254 0.127 -0.29254 0.127 C -0.27414 0.11775 -0.24098 0.11751 -0.22362 0.11705 C -0.21841 0.1152 -0.21355 0.11289 -0.20851 0.11081 C -0.20157 0.10479 -0.19323 0.10317 -0.18507 0.10202 C -0.18108 0.1004 -0.179 0.09831 -0.17483 0.09716 C -0.16563 0.09253 -0.15539 0.08976 -0.14584 0.08698 C -0.14132 0.08305 -0.13872 0.08282 -0.13455 0.07958 C -0.1257 0.07287 -0.13247 0.07611 -0.12535 0.07333 C -0.11997 0.06871 -0.12101 0.06871 -0.11598 0.06709 C -0.11181 0.06593 -0.104 0.06547 -0.10105 0.06084 " pathEditMode="fixed" ptsTypes="ffffffffffffffffffffffffffffffffffffffffffffffffA">
                                      <p:cBhvr>
                                        <p:cTn id="8" dur="5000" spd="-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3714776"/>
          </a:xfrm>
        </p:spPr>
        <p:txBody>
          <a:bodyPr>
            <a:noAutofit/>
          </a:bodyPr>
          <a:lstStyle/>
          <a:p>
            <a:r>
              <a:rPr lang="ru-RU" sz="1600" b="1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600" b="1" u="sng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работы:</a:t>
            </a:r>
            <a:r>
              <a:rPr lang="ru-RU" sz="16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необходимость использования сказок для формирования личности ребенка</a:t>
            </a:r>
            <a:r>
              <a:rPr lang="ru-RU" sz="1600" i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i="1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1600" i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600" i="1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речи дошкольников с помощью </a:t>
            </a:r>
            <a:r>
              <a:rPr lang="ru-RU" sz="1600" i="1" dirty="0" err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sz="1600" i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6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i="1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показать, как благодаря сказке формируются нравственные устои будущей личности;</a:t>
            </a:r>
            <a:br>
              <a:rPr lang="ru-RU" sz="1600" i="1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- проанализировать на примере конкретной народной сказки, какие именно задатки и качества характера можно сформировать;</a:t>
            </a:r>
            <a:br>
              <a:rPr lang="ru-RU" sz="1600" i="1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- предостеречь от опасности игнорирования сказок и сказочных сюжетов в деле воспитания ребенка.</a:t>
            </a:r>
            <a: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3071810"/>
            <a:ext cx="6348426" cy="30003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"Сказка - это зернышко, из которого прорастает эмоциональная оценка ребенком жизненных явлений. "</a:t>
            </a:r>
          </a:p>
          <a:p>
            <a:pPr algn="ctr">
              <a:buNone/>
            </a:pPr>
            <a:r>
              <a:rPr lang="ru-RU" b="1" dirty="0">
                <a:ln w="12700">
                  <a:solidFill>
                    <a:srgbClr val="FFFF00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В. А. Сухомлинский</a:t>
            </a:r>
          </a:p>
          <a:p>
            <a:pPr algn="ctr"/>
            <a:endParaRPr lang="ru-RU" b="1" dirty="0">
              <a:ln w="12700">
                <a:solidFill>
                  <a:srgbClr val="FFFF0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290" name="Picture 2" descr="http://veselble-kartinki.narod.ru/blesk_starfej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14687"/>
            <a:ext cx="2481327" cy="26432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2 -0.02398  0.033 -0.05863  0.058 -0.05863  C 0.095 -0.05863  0.125 -0.02265  0.125 0.02265  C 0.125 0.03731  0.122 0.05063  0.116 0.06262  C 0.117 0.06262  0 0.2425  0 0.24383  C 0 0.2425  -0.117 0.06262  -0.116 0.06262  C -0.122 0.05063  -0.125 0.03731  -0.125 0.02265  C -0.125 -0.02265  -0.095 -0.05863  -0.057 -0.05863  C -0.033 -0.05863  -0.012 -0.02398  0 0  Z" pathEditMode="relative" ptsTypes="">
                                      <p:cBhvr>
                                        <p:cTn id="6" dur="5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114412"/>
          </a:xfrm>
        </p:spPr>
        <p:txBody>
          <a:bodyPr>
            <a:normAutofit fontScale="90000"/>
          </a:bodyPr>
          <a:lstStyle/>
          <a:p>
            <a:r>
              <a:rPr lang="ru-RU" sz="2200" b="1" u="sng" dirty="0">
                <a:effectLst/>
              </a:rPr>
              <a:t>Сказка – </a:t>
            </a:r>
            <a:r>
              <a:rPr lang="ru-RU" sz="1400" dirty="0">
                <a:effectLst/>
              </a:rPr>
              <a:t>это устно-поэтический рассказ, который в той или иной степени содержит фантастический вымысел. Русская народная сказка – </a:t>
            </a:r>
            <a:r>
              <a:rPr lang="ru-RU" sz="1400" dirty="0" smtClean="0">
                <a:effectLst/>
              </a:rPr>
              <a:t>это </a:t>
            </a:r>
            <a:r>
              <a:rPr lang="ru-RU" sz="1400" dirty="0">
                <a:effectLst/>
              </a:rPr>
              <a:t>Прежде всего, произведение искусства; живое, увлекательное, яркое, красочное, стирающее грань между реальностью и игрой, чем чрезвычайно импонирует детям и соответствует их психологическим особенностям.</a:t>
            </a:r>
          </a:p>
        </p:txBody>
      </p:sp>
      <p:pic>
        <p:nvPicPr>
          <p:cNvPr id="15362" name="Picture 2" descr="C:\Users\Владимир\Desktop\3483_828aa4470b101abcb60253948ed6dc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04800" y="2071678"/>
            <a:ext cx="4191000" cy="32008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633914" cy="504351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Cambria" pitchFamily="18" charset="0"/>
              </a:rPr>
              <a:t>В дошкольном возрасте у детей бурно развивается воображение, которое ярко обнаруживает себя в игре и при восприятии художественных произведений. Особенно детям дошкольного возраста нравятся сказки. Сказка занимает настолько прочное место в жизни ребёнка, что некоторые исследователи называют дошкольный возраст «возрастом сказок».</a:t>
            </a:r>
          </a:p>
        </p:txBody>
      </p:sp>
      <p:pic>
        <p:nvPicPr>
          <p:cNvPr id="10242" name="Picture 2" descr="http://kartinki-vernisazh.ru/_ph/61/2/11722932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14282" y="5000636"/>
            <a:ext cx="1328758" cy="16954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7"/>
            <a:ext cx="8410604" cy="450059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Личность ребенка зарождается в детстве. Поэтому, чем раньше литература, а именно сказка, коснется струн души ребенка, а не только ума, тем больше гарантий, что чувства добрые возьмут в них верх над злыми. Ведь литература – это колотящееся сердце, говорящее языком чувств.</a:t>
            </a:r>
          </a:p>
          <a:p>
            <a:r>
              <a:rPr lang="ru-RU" dirty="0" smtClean="0"/>
              <a:t>Из всего этого следует: моральное воспитание возможно через все виды сказок, ибо нравственность изначально заложена в их сюжете.</a:t>
            </a:r>
          </a:p>
          <a:p>
            <a:endParaRPr lang="ru-RU" dirty="0"/>
          </a:p>
        </p:txBody>
      </p:sp>
      <p:pic>
        <p:nvPicPr>
          <p:cNvPr id="8194" name="Picture 2" descr="http://333v.ru/uploads/97/971f61830ff02850a69bfec4d4265c8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286256"/>
            <a:ext cx="392909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http://willows-dream.narod.ru/pictures/sb-99-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4500570"/>
            <a:ext cx="2995603" cy="2253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42844" y="142852"/>
            <a:ext cx="3536983" cy="3357586"/>
          </a:xfrm>
        </p:spPr>
        <p:txBody>
          <a:bodyPr>
            <a:scene3d>
              <a:camera prst="isometricOffAxis1Right"/>
              <a:lightRig rig="threePt" dir="t"/>
            </a:scene3d>
          </a:bodyPr>
          <a:lstStyle/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Сказка </a:t>
            </a:r>
            <a:r>
              <a:rPr lang="ru-RU" sz="1600" dirty="0">
                <a:solidFill>
                  <a:srgbClr val="C00000"/>
                </a:solidFill>
              </a:rPr>
              <a:t>способствует формированию у детей нравственных понятий, ведь почти все дети отождествляют себя с положительными героями, а сказка каждый раз показывает, что хорошим быть лучше, чем плохим, что надо стремиться делать </a:t>
            </a:r>
            <a:r>
              <a:rPr lang="ru-RU" sz="1600" dirty="0" smtClean="0">
                <a:solidFill>
                  <a:srgbClr val="C00000"/>
                </a:solidFill>
              </a:rPr>
              <a:t>добро </a:t>
            </a:r>
            <a:r>
              <a:rPr lang="ru-RU" sz="1600" dirty="0">
                <a:solidFill>
                  <a:srgbClr val="C00000"/>
                </a:solidFill>
              </a:rPr>
              <a:t>людям.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5962672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00B050"/>
                </a:solidFill>
                <a:cs typeface="Narkisim" pitchFamily="34" charset="-79"/>
              </a:rPr>
              <a:t>Сказка играет большую роль в эстетическом развитии детей дошкольного возраста, без которого немыслимо благородство души, чуткость к чужому горю, страданию. Благодаря сказке, дети познают мир не только умом, но и сердцем, и не только познают, но и откликаются на события и явления окружающего мира, выражают своё отношению к добру и злу. Благополучный конец сказки воспитывает оптимизм, уверенность в преодолении любых трудностей. Сказ с последующим пересказом способствует развитию мышления и обогащению языка ребёнка.</a:t>
            </a:r>
          </a:p>
        </p:txBody>
      </p:sp>
      <p:pic>
        <p:nvPicPr>
          <p:cNvPr id="18436" name="Picture 4" descr="http://www.novobaby.ru/upload/photo_news/B-2635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000372"/>
            <a:ext cx="3929090" cy="255425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500330"/>
          </a:xfrm>
          <a:ln>
            <a:solidFill>
              <a:srgbClr val="00B0F0"/>
            </a:solidFill>
          </a:ln>
        </p:spPr>
        <p:txBody>
          <a:bodyPr>
            <a:normAutofit fontScale="90000"/>
          </a:bodyPr>
          <a:lstStyle/>
          <a:p>
            <a:r>
              <a:rPr lang="ru-RU" sz="13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Рассказывая </a:t>
            </a:r>
            <a:r>
              <a:rPr lang="ru-RU" sz="13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малышу сказку, мы развиваем его внутренний мир. И чем раньше мы будем читать книжки, тем раньше он начнет говорить и правильно выражаться. Сказка формирует основы поведения, общения. Развивает воображение и творческий потенциал.</a:t>
            </a:r>
            <a:br>
              <a:rPr lang="ru-RU" sz="13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Лучше всего читать сказку перед сном, когда ребенок спокоен, находится в хорошем настроении и готов внимательно слушать. Читать нужно эмоционально. По окончанию можно обсудить сказку: что понравилось, а что нет. Попросить ребенка описать героев.</a:t>
            </a:r>
            <a:br>
              <a:rPr lang="ru-RU" sz="13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Сказкой можно снять тревогу у ребенка. Также можно поставить эмоциональную речь, сделать ее красивой и образной. Словарный запас расширяется, диалог строится правильно, связная логическая речь развивается.</a:t>
            </a:r>
            <a:br>
              <a:rPr lang="ru-RU" sz="13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Рассказывайте сказку интересно, как бы чувствуя, что это другой мир. Читайте с хорошей дикцией и интонацией, тогда ребенок научится четко выговаривать звуки.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3000372"/>
            <a:ext cx="4286280" cy="357190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Виды и тип сказок</a:t>
            </a: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/>
              <a:t>Существует самая разнообразная классификация сказок. По тематике и стилистике сказки можно разделить на несколько групп, но обычно выделяют три большие группы:</a:t>
            </a:r>
          </a:p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1.сказки о животных</a:t>
            </a:r>
          </a:p>
          <a:p>
            <a:pPr>
              <a:buNone/>
            </a:pPr>
            <a:r>
              <a:rPr lang="ru-RU" dirty="0">
                <a:solidFill>
                  <a:srgbClr val="00B050"/>
                </a:solidFill>
              </a:rPr>
              <a:t>2.волшебные сказки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</a:rPr>
              <a:t>3.бытовые (сатирические) сказки</a:t>
            </a:r>
          </a:p>
          <a:p>
            <a:endParaRPr lang="ru-RU" dirty="0"/>
          </a:p>
        </p:txBody>
      </p:sp>
      <p:pic>
        <p:nvPicPr>
          <p:cNvPr id="5" name="Picture 2" descr="http://cs3.livemaster.ru/zhurnalfoto/7/0/2/16041420330470290623ffb76ea146dee2a69a856df3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2714620"/>
            <a:ext cx="4429156" cy="3482981"/>
          </a:xfrm>
          <a:prstGeom prst="ellipse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6" name="делайте пож умные лиц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  <p:pic>
        <p:nvPicPr>
          <p:cNvPr id="7170" name="Picture 2" descr="http://vsg.edusite.ru/images/m4uayif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358082" y="4214818"/>
            <a:ext cx="2266983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7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FF0000"/>
                </a:solidFill>
                <a:effectLst/>
              </a:rPr>
              <a:t>Сказки о животных </a:t>
            </a:r>
            <a:r>
              <a:rPr lang="ru-RU" sz="1600" b="1" dirty="0" smtClean="0">
                <a:effectLst/>
              </a:rPr>
              <a:t/>
            </a:r>
            <a:br>
              <a:rPr lang="ru-RU" sz="1600" b="1" dirty="0" smtClean="0">
                <a:effectLst/>
              </a:rPr>
            </a:br>
            <a:r>
              <a:rPr lang="ru-RU" sz="1300" dirty="0" smtClean="0">
                <a:effectLst/>
                <a:latin typeface="Times New Roman" pitchFamily="18" charset="0"/>
                <a:cs typeface="Times New Roman" pitchFamily="18" charset="0"/>
              </a:rPr>
              <a:t>Детей, привлекает мир животных, поэтому им очень нравится сказки, в которых действуют звери и птицы. В сказке животные приобретают человеческие черты - думают, говорят, совершают поступки. По существу, такие образы несут ребенку знания о мире людей, а не животных.</a:t>
            </a:r>
            <a:r>
              <a:rPr lang="ru-RU" sz="1300" dirty="0">
                <a:effectLst/>
                <a:latin typeface="Times New Roman" pitchFamily="18" charset="0"/>
                <a:cs typeface="Times New Roman" pitchFamily="18" charset="0"/>
              </a:rPr>
              <a:t> Животные в сказке соблюдают принцип иерархии: наиболее сильного все признают и главным. Это лев или медведь. Они всегда оказываются на верху социальной лестницы</a:t>
            </a:r>
            <a:r>
              <a:rPr lang="ru-RU" sz="13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300" dirty="0">
                <a:effectLst/>
                <a:latin typeface="Times New Roman" pitchFamily="18" charset="0"/>
                <a:cs typeface="Times New Roman" pitchFamily="18" charset="0"/>
              </a:rPr>
              <a:t> В сказках о животных много песенок. Песенно-ритмическое начало сообщает повествованию сильную эмоциональную экспрессию, разнообразит его, придает сказке черты необычного, свойства игры. Песенки и </a:t>
            </a:r>
            <a:r>
              <a:rPr lang="ru-RU" sz="1300" dirty="0" err="1">
                <a:effectLst/>
                <a:latin typeface="Times New Roman" pitchFamily="18" charset="0"/>
                <a:cs typeface="Times New Roman" pitchFamily="18" charset="0"/>
              </a:rPr>
              <a:t>прибауточные</a:t>
            </a:r>
            <a:r>
              <a:rPr lang="ru-RU" sz="1300" dirty="0">
                <a:effectLst/>
                <a:latin typeface="Times New Roman" pitchFamily="18" charset="0"/>
                <a:cs typeface="Times New Roman" pitchFamily="18" charset="0"/>
              </a:rPr>
              <a:t> присловья так выразительны, что живут самостоятельно, концентрируя в себе поэтический смысл сказок в сжатой ритмико-игровой форме. Запав в память, сказки становится неотделимой частью детского сознания.</a:t>
            </a:r>
            <a:r>
              <a:rPr lang="ru-RU" sz="13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3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static.japonskie.ru/puzzle/source/skazochnaya_polyan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00306"/>
            <a:ext cx="7620000" cy="41433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6432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20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Волшебные </a:t>
            </a:r>
            <a:r>
              <a:rPr lang="ru-RU" sz="2000" b="1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sz="13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effectLst/>
                <a:latin typeface="Times New Roman" pitchFamily="18" charset="0"/>
                <a:cs typeface="Times New Roman" pitchFamily="18" charset="0"/>
              </a:rPr>
              <a:t>Ни одна волшебная сказка не обходится без чудесного действия, без вмешательства в жизнь чуда. Чудесный вымысел лежит в основе волшебно-сказочного сюжета.</a:t>
            </a:r>
            <a:br>
              <a:rPr lang="ru-RU" sz="13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effectLst/>
                <a:latin typeface="Times New Roman" pitchFamily="18" charset="0"/>
                <a:cs typeface="Times New Roman" pitchFamily="18" charset="0"/>
              </a:rPr>
              <a:t>Это самый популярный и самый любимый детьми жанр. Все происходящее в волшебной сказке фантастично и значительно по задаче: ее герой, попадая то в одну, то в другую опасную ситуацию, спасает друзей, уничтожает врагов - борется не на жизнь, а на смерть. Опасность представляется особенно сильной, страшной потому, что главные противники его - не обычные люди, а представители сверхъестественных темных сил: Змей Горыныч, Баба Яга, Кощей Бессмертный и пр. одерживая победы над этой нечистью, герой как бы подтверждает свое высокое человеческое начало, близость к светлым силам природы. В борьбе он становится еще сильнее и мудрее, приобретает новых друзей и получает полное право на счастье - к вящему удовлетворению маленьких слушателей</a:t>
            </a:r>
            <a:r>
              <a:rPr lang="ru-RU" sz="13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300" dirty="0">
                <a:effectLst/>
                <a:latin typeface="Times New Roman" pitchFamily="18" charset="0"/>
                <a:cs typeface="Times New Roman" pitchFamily="18" charset="0"/>
              </a:rPr>
              <a:t> Волшебная сказка приучает ребенка логически мыслить: события в ней </a:t>
            </a:r>
            <a:r>
              <a:rPr lang="ru-RU" sz="1300" dirty="0" smtClean="0">
                <a:effectLst/>
                <a:latin typeface="Times New Roman" pitchFamily="18" charset="0"/>
                <a:cs typeface="Times New Roman" pitchFamily="18" charset="0"/>
              </a:rPr>
              <a:t>разворачиваются </a:t>
            </a:r>
            <a:r>
              <a:rPr lang="ru-RU" sz="1300" dirty="0">
                <a:effectLst/>
                <a:latin typeface="Times New Roman" pitchFamily="18" charset="0"/>
                <a:cs typeface="Times New Roman" pitchFamily="18" charset="0"/>
              </a:rPr>
              <a:t>в строгой последовательности. 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parnasse.ru/images/photos/medium/f6e578e8f2ba59c01d5bb79fe208b0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786058"/>
            <a:ext cx="7620000" cy="39814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2714644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Бытовые </a:t>
            </a:r>
            <a:r>
              <a:rPr lang="ru-RU" sz="18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(сатирические) сказки</a:t>
            </a:r>
            <a:r>
              <a:rPr lang="ru-RU" sz="12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effectLst/>
                <a:latin typeface="Times New Roman" pitchFamily="18" charset="0"/>
                <a:cs typeface="Times New Roman" pitchFamily="18" charset="0"/>
              </a:rPr>
              <a:t>Такая сказка наиболее близка к повседневной жизни. Одобрение или осуждение всегда подается в ней открыто, четко выражается оценка: что безнравственно, что достойно осмеяния Постоянными героями сатирических сказок выступают «простые» бедные люди. Однако они неизменно одерживают верх над «непростым» - богатым или знатным человеком. В отличие от героев волшебной сказки здесь бедняки достигают торжества справедливости без помощи чудесных помощников - лишь благодаря уму, ловкости, находчивости да еще удачным обстоятельствам.</a:t>
            </a:r>
            <a:br>
              <a:rPr lang="ru-RU" sz="12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effectLst/>
                <a:latin typeface="Times New Roman" pitchFamily="18" charset="0"/>
                <a:cs typeface="Times New Roman" pitchFamily="18" charset="0"/>
              </a:rPr>
              <a:t>В бытовых сказках появляются порой и персонажи-животные, а возможно и появление таких абстрактных действующих лиц, как, Правда и Кривда, Горе-Злосчастье. Главное здесь не подбор персонажей, а сатирическое осуждение людских пороков и недостатков</a:t>
            </a:r>
            <a:br>
              <a:rPr lang="ru-RU" sz="12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14338" name="Picture 2" descr="http://fb.ru/misc/i/gallery/17472/7938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14620"/>
            <a:ext cx="4714908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4340" name="Picture 4" descr="http://fb.ru/misc/i/gallery/17472/7938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857496"/>
            <a:ext cx="4238607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75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387</TotalTime>
  <Words>1495</Words>
  <Application>Microsoft Office PowerPoint</Application>
  <PresentationFormat>Экран (4:3)</PresentationFormat>
  <Paragraphs>36</Paragraphs>
  <Slides>12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Cambria</vt:lpstr>
      <vt:lpstr>Franklin Gothic Book</vt:lpstr>
      <vt:lpstr>Franklin Gothic Medium</vt:lpstr>
      <vt:lpstr>Narkisim</vt:lpstr>
      <vt:lpstr>Times New Roman</vt:lpstr>
      <vt:lpstr>Wingdings 2</vt:lpstr>
      <vt:lpstr>Трек</vt:lpstr>
      <vt:lpstr>Презентация PowerPoint</vt:lpstr>
      <vt:lpstr>Цель работы: необходимость использования сказок для формирования личности ребенка.  Развитие речи дошкольников с помощью сказкотерапии.   Задачи: - показать, как благодаря сказке формируются нравственные устои будущей личности; - проанализировать на примере конкретной народной сказки, какие именно задатки и качества характера можно сформировать; - предостеречь от опасности игнорирования сказок и сказочных сюжетов в деле воспитания ребенка. </vt:lpstr>
      <vt:lpstr>Сказка – это устно-поэтический рассказ, который в той или иной степени содержит фантастический вымысел. Русская народная сказка – это Прежде всего, произведение искусства; живое, увлекательное, яркое, красочное, стирающее грань между реальностью и игрой, чем чрезвычайно импонирует детям и соответствует их психологическим особенностям.</vt:lpstr>
      <vt:lpstr>Презентация PowerPoint</vt:lpstr>
      <vt:lpstr>Презентация PowerPoint</vt:lpstr>
      <vt:lpstr>  Рассказывая малышу сказку, мы развиваем его внутренний мир. И чем раньше мы будем читать книжки, тем раньше он начнет говорить и правильно выражаться. Сказка формирует основы поведения, общения. Развивает воображение и творческий потенциал. Лучше всего читать сказку перед сном, когда ребенок спокоен, находится в хорошем настроении и готов внимательно слушать. Читать нужно эмоционально. По окончанию можно обсудить сказку: что понравилось, а что нет. Попросить ребенка описать героев. Сказкой можно снять тревогу у ребенка. Также можно поставить эмоциональную речь, сделать ее красивой и образной. Словарный запас расширяется, диалог строится правильно, связная логическая речь развивается. Рассказывайте сказку интересно, как бы чувствуя, что это другой мир. Читайте с хорошей дикцией и интонацией, тогда ребенок научится четко выговаривать звуки. </vt:lpstr>
      <vt:lpstr>Сказки о животных  Детей, привлекает мир животных, поэтому им очень нравится сказки, в которых действуют звери и птицы. В сказке животные приобретают человеческие черты - думают, говорят, совершают поступки. По существу, такие образы несут ребенку знания о мире людей, а не животных. Животные в сказке соблюдают принцип иерархии: наиболее сильного все признают и главным. Это лев или медведь. Они всегда оказываются на верху социальной лестницы. В сказках о животных много песенок. Песенно-ритмическое начало сообщает повествованию сильную эмоциональную экспрессию, разнообразит его, придает сказке черты необычного, свойства игры. Песенки и прибауточные присловья так выразительны, что живут самостоятельно, концентрируя в себе поэтический смысл сказок в сжатой ритмико-игровой форме. Запав в память, сказки становится неотделимой частью детского сознания. </vt:lpstr>
      <vt:lpstr>  Волшебные сказки Ни одна волшебная сказка не обходится без чудесного действия, без вмешательства в жизнь чуда. Чудесный вымысел лежит в основе волшебно-сказочного сюжета. Это самый популярный и самый любимый детьми жанр. Все происходящее в волшебной сказке фантастично и значительно по задаче: ее герой, попадая то в одну, то в другую опасную ситуацию, спасает друзей, уничтожает врагов - борется не на жизнь, а на смерть. Опасность представляется особенно сильной, страшной потому, что главные противники его - не обычные люди, а представители сверхъестественных темных сил: Змей Горыныч, Баба Яга, Кощей Бессмертный и пр. одерживая победы над этой нечистью, герой как бы подтверждает свое высокое человеческое начало, близость к светлым силам природы. В борьбе он становится еще сильнее и мудрее, приобретает новых друзей и получает полное право на счастье - к вящему удовлетворению маленьких слушателей. Волшебная сказка приучает ребенка логически мыслить: события в ней разворачиваются в строгой последовательности.  </vt:lpstr>
      <vt:lpstr>Бытовые (сатирические) сказки Такая сказка наиболее близка к повседневной жизни. Одобрение или осуждение всегда подается в ней открыто, четко выражается оценка: что безнравственно, что достойно осмеяния Постоянными героями сатирических сказок выступают «простые» бедные люди. Однако они неизменно одерживают верх над «непростым» - богатым или знатным человеком. В отличие от героев волшебной сказки здесь бедняки достигают торжества справедливости без помощи чудесных помощников - лишь благодаря уму, ловкости, находчивости да еще удачным обстоятельствам. В бытовых сказках появляются порой и персонажи-животные, а возможно и появление таких абстрактных действующих лиц, как, Правда и Кривда, Горе-Злосчастье. Главное здесь не подбор персонажей, а сатирическое осуждение людских пороков и недостатков  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</dc:creator>
  <cp:lastModifiedBy>user37</cp:lastModifiedBy>
  <cp:revision>46</cp:revision>
  <dcterms:created xsi:type="dcterms:W3CDTF">2016-12-03T05:05:36Z</dcterms:created>
  <dcterms:modified xsi:type="dcterms:W3CDTF">2021-04-13T17:22:47Z</dcterms:modified>
</cp:coreProperties>
</file>